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256" r:id="rId5"/>
    <p:sldId id="257" r:id="rId6"/>
    <p:sldId id="259" r:id="rId7"/>
    <p:sldId id="288" r:id="rId8"/>
    <p:sldId id="290" r:id="rId9"/>
    <p:sldId id="286" r:id="rId10"/>
    <p:sldId id="258" r:id="rId11"/>
    <p:sldId id="283" r:id="rId12"/>
    <p:sldId id="260" r:id="rId13"/>
    <p:sldId id="294" r:id="rId14"/>
    <p:sldId id="291" r:id="rId15"/>
    <p:sldId id="264" r:id="rId16"/>
    <p:sldId id="292" r:id="rId17"/>
    <p:sldId id="261" r:id="rId18"/>
    <p:sldId id="293" r:id="rId19"/>
    <p:sldId id="265" r:id="rId20"/>
    <p:sldId id="314" r:id="rId21"/>
    <p:sldId id="315" r:id="rId22"/>
    <p:sldId id="267" r:id="rId23"/>
    <p:sldId id="316" r:id="rId24"/>
    <p:sldId id="268" r:id="rId25"/>
    <p:sldId id="31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7" autoAdjust="0"/>
  </p:normalViewPr>
  <p:slideViewPr>
    <p:cSldViewPr snapToGrid="0">
      <p:cViewPr varScale="1">
        <p:scale>
          <a:sx n="109" d="100"/>
          <a:sy n="109" d="100"/>
        </p:scale>
        <p:origin x="528"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3/10/2022</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3/10/2022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0" kern="1200" cap="all" spc="150" baseline="0" dirty="0">
              <a:solidFill>
                <a:schemeClr val="bg1"/>
              </a:solidFill>
              <a:latin typeface="Univers Light" panose="020B0403020202020204" pitchFamily="34" charset="0"/>
              <a:ea typeface="+mn-ea"/>
              <a:cs typeface="+mn-cs"/>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1078992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dirty="0"/>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0101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DAA97-C919-4763-B8A9-A23412EBC313}"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391BBE-223B-4372-9A7A-85AF8761793A}" type="slidenum">
              <a:rPr lang="en-US" smtClean="0"/>
              <a:t>‹#›</a:t>
            </a:fld>
            <a:endParaRPr lang="en-US"/>
          </a:p>
        </p:txBody>
      </p:sp>
    </p:spTree>
    <p:extLst>
      <p:ext uri="{BB962C8B-B14F-4D97-AF65-F5344CB8AC3E}">
        <p14:creationId xmlns:p14="http://schemas.microsoft.com/office/powerpoint/2010/main" val="21665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dirty="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dirty="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dirty="0"/>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dirty="0"/>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dirty="0"/>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dirty="0"/>
              <a:t>8/05/20XX</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dancing&#10;&#10;Description automatically generated with medium confidence">
            <a:extLst>
              <a:ext uri="{FF2B5EF4-FFF2-40B4-BE49-F238E27FC236}">
                <a16:creationId xmlns:a16="http://schemas.microsoft.com/office/drawing/2014/main" id="{67C0E2A6-7F5E-4C4C-AF93-05F4C6369E2B}"/>
              </a:ext>
            </a:extLst>
          </p:cNvPr>
          <p:cNvPicPr>
            <a:picLocks noGrp="1" noChangeAspect="1"/>
          </p:cNvPicPr>
          <p:nvPr>
            <p:ph type="pic" sz="quarter" idx="10"/>
          </p:nvPr>
        </p:nvPicPr>
        <p:blipFill>
          <a:blip r:embed="rId2"/>
          <a:srcRect l="6451" r="6451"/>
          <a:stretch>
            <a:fillRect/>
          </a:stretch>
        </p:blipFill>
        <p:spPr/>
      </p:pic>
      <p:sp>
        <p:nvSpPr>
          <p:cNvPr id="36" name="Text Placeholder 35">
            <a:extLst>
              <a:ext uri="{FF2B5EF4-FFF2-40B4-BE49-F238E27FC236}">
                <a16:creationId xmlns:a16="http://schemas.microsoft.com/office/drawing/2014/main" id="{AEEB6582-6001-4276-8F87-1470B6FA1488}"/>
              </a:ext>
            </a:extLst>
          </p:cNvPr>
          <p:cNvSpPr>
            <a:spLocks noGrp="1"/>
          </p:cNvSpPr>
          <p:nvPr>
            <p:ph type="body" sz="quarter" idx="13"/>
          </p:nvPr>
        </p:nvSpPr>
        <p:spPr/>
        <p:txBody>
          <a:bodyPr/>
          <a:lstStyle/>
          <a:p>
            <a:r>
              <a:rPr lang="en-US" dirty="0"/>
              <a:t>03/11/2022</a:t>
            </a:r>
          </a:p>
        </p:txBody>
      </p:sp>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p:txBody>
          <a:bodyPr/>
          <a:lstStyle/>
          <a:p>
            <a:r>
              <a:rPr lang="en-US" dirty="0"/>
              <a:t>MLA Spring Institute 2022</a:t>
            </a:r>
          </a:p>
        </p:txBody>
      </p:sp>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ack of multi-coloured books">
            <a:extLst>
              <a:ext uri="{FF2B5EF4-FFF2-40B4-BE49-F238E27FC236}">
                <a16:creationId xmlns:a16="http://schemas.microsoft.com/office/drawing/2014/main" id="{BC2D1022-022F-4047-B90D-FDEEFF9E01BE}"/>
              </a:ext>
            </a:extLst>
          </p:cNvPr>
          <p:cNvPicPr>
            <a:picLocks noChangeAspect="1"/>
          </p:cNvPicPr>
          <p:nvPr/>
        </p:nvPicPr>
        <p:blipFill rotWithShape="1">
          <a:blip r:embed="rId2"/>
          <a:srcRect l="35562" r="29548" b="-1"/>
          <a:stretch/>
        </p:blipFill>
        <p:spPr>
          <a:xfrm>
            <a:off x="20" y="10"/>
            <a:ext cx="6095980" cy="6857990"/>
          </a:xfrm>
          <a:prstGeom prst="rect">
            <a:avLst/>
          </a:prstGeom>
          <a:noFill/>
        </p:spPr>
      </p:pic>
      <p:sp>
        <p:nvSpPr>
          <p:cNvPr id="4" name="Content Placeholder 3">
            <a:extLst>
              <a:ext uri="{FF2B5EF4-FFF2-40B4-BE49-F238E27FC236}">
                <a16:creationId xmlns:a16="http://schemas.microsoft.com/office/drawing/2014/main" id="{B1CFFC06-97F0-4710-A930-BEA8DE21D5E1}"/>
              </a:ext>
            </a:extLst>
          </p:cNvPr>
          <p:cNvSpPr>
            <a:spLocks noGrp="1"/>
          </p:cNvSpPr>
          <p:nvPr>
            <p:ph sz="quarter" idx="16"/>
          </p:nvPr>
        </p:nvSpPr>
        <p:spPr>
          <a:xfrm>
            <a:off x="7101509" y="2431279"/>
            <a:ext cx="4288971" cy="4029342"/>
          </a:xfrm>
        </p:spPr>
        <p:txBody>
          <a:bodyPr>
            <a:normAutofit fontScale="85000" lnSpcReduction="20000"/>
          </a:bodyPr>
          <a:lstStyle/>
          <a:p>
            <a:pPr marL="285750" indent="-285750">
              <a:lnSpc>
                <a:spcPct val="140000"/>
              </a:lnSpc>
              <a:buFont typeface="Arial" panose="020B0604020202020204" pitchFamily="34" charset="0"/>
              <a:buChar char="•"/>
            </a:pPr>
            <a:r>
              <a:rPr lang="en-US" sz="1800" dirty="0">
                <a:solidFill>
                  <a:schemeClr val="tx1"/>
                </a:solidFill>
              </a:rPr>
              <a:t>7 regional selection committees select the title bi-annually </a:t>
            </a:r>
          </a:p>
          <a:p>
            <a:pPr marL="285750" indent="-285750">
              <a:lnSpc>
                <a:spcPct val="140000"/>
              </a:lnSpc>
              <a:buFont typeface="Arial" panose="020B0604020202020204" pitchFamily="34" charset="0"/>
              <a:buChar char="•"/>
            </a:pPr>
            <a:r>
              <a:rPr lang="en-US" sz="1800" dirty="0">
                <a:solidFill>
                  <a:schemeClr val="tx1"/>
                </a:solidFill>
              </a:rPr>
              <a:t>Author Tour opportunities</a:t>
            </a:r>
          </a:p>
          <a:p>
            <a:pPr marL="285750" indent="-285750">
              <a:lnSpc>
                <a:spcPct val="140000"/>
              </a:lnSpc>
              <a:buFont typeface="Arial" panose="020B0604020202020204" pitchFamily="34" charset="0"/>
              <a:buChar char="•"/>
            </a:pPr>
            <a:r>
              <a:rPr lang="en-US" sz="1800" dirty="0">
                <a:solidFill>
                  <a:schemeClr val="tx1"/>
                </a:solidFill>
              </a:rPr>
              <a:t>Open to Michigan non-profit organizations, libraries, schools, book clubs, and more!</a:t>
            </a:r>
          </a:p>
          <a:p>
            <a:pPr marL="285750" indent="-285750">
              <a:lnSpc>
                <a:spcPct val="140000"/>
              </a:lnSpc>
              <a:buFont typeface="Arial" panose="020B0604020202020204" pitchFamily="34" charset="0"/>
              <a:buChar char="•"/>
            </a:pPr>
            <a:r>
              <a:rPr lang="en-US" sz="1800" dirty="0">
                <a:solidFill>
                  <a:schemeClr val="tx1"/>
                </a:solidFill>
              </a:rPr>
              <a:t>Partners receive free books, reader’s guides, teacher’s guides, bookmarks, and supplemental materials, audio/e-books</a:t>
            </a:r>
          </a:p>
          <a:p>
            <a:pPr marL="285750" indent="-285750">
              <a:lnSpc>
                <a:spcPct val="140000"/>
              </a:lnSpc>
              <a:buFont typeface="Arial" panose="020B0604020202020204" pitchFamily="34" charset="0"/>
              <a:buChar char="•"/>
            </a:pPr>
            <a:r>
              <a:rPr lang="en-US" sz="1800" dirty="0">
                <a:solidFill>
                  <a:schemeClr val="tx1"/>
                </a:solidFill>
              </a:rPr>
              <a:t>Action Grants up to $750 are available for additional GMR programming needs</a:t>
            </a:r>
          </a:p>
          <a:p>
            <a:pPr>
              <a:lnSpc>
                <a:spcPct val="140000"/>
              </a:lnSpc>
            </a:pPr>
            <a:endParaRPr lang="en-US" sz="1200" dirty="0"/>
          </a:p>
        </p:txBody>
      </p:sp>
      <p:sp>
        <p:nvSpPr>
          <p:cNvPr id="6" name="Slide Number Placeholder 5">
            <a:extLst>
              <a:ext uri="{FF2B5EF4-FFF2-40B4-BE49-F238E27FC236}">
                <a16:creationId xmlns:a16="http://schemas.microsoft.com/office/drawing/2014/main" id="{BC1EA118-F59E-4A51-B4D6-D132AC21ECC6}"/>
              </a:ext>
            </a:extLst>
          </p:cNvPr>
          <p:cNvSpPr>
            <a:spLocks noGrp="1"/>
          </p:cNvSpPr>
          <p:nvPr>
            <p:ph type="sldNum" sz="quarter" idx="12"/>
          </p:nvPr>
        </p:nvSpPr>
        <p:spPr/>
        <p:txBody>
          <a:bodyPr anchor="ctr">
            <a:normAutofit/>
          </a:bodyPr>
          <a:lstStyle/>
          <a:p>
            <a:pPr>
              <a:spcAft>
                <a:spcPts val="600"/>
              </a:spcAft>
            </a:pPr>
            <a:fld id="{18D65601-5AE2-46FC-B138-694DDD2B510D}" type="slidenum">
              <a:rPr lang="en-US" smtClean="0"/>
              <a:pPr>
                <a:spcAft>
                  <a:spcPts val="600"/>
                </a:spcAft>
              </a:pPr>
              <a:t>10</a:t>
            </a:fld>
            <a:endParaRPr lang="en-US"/>
          </a:p>
        </p:txBody>
      </p:sp>
      <p:sp>
        <p:nvSpPr>
          <p:cNvPr id="7" name="Title 6">
            <a:extLst>
              <a:ext uri="{FF2B5EF4-FFF2-40B4-BE49-F238E27FC236}">
                <a16:creationId xmlns:a16="http://schemas.microsoft.com/office/drawing/2014/main" id="{05CDA1DE-22C8-4BCE-8C67-E4E50B73116F}"/>
              </a:ext>
            </a:extLst>
          </p:cNvPr>
          <p:cNvSpPr>
            <a:spLocks noGrp="1"/>
          </p:cNvSpPr>
          <p:nvPr>
            <p:ph type="title"/>
          </p:nvPr>
        </p:nvSpPr>
        <p:spPr/>
        <p:txBody>
          <a:bodyPr anchor="ctr">
            <a:normAutofit/>
          </a:bodyPr>
          <a:lstStyle/>
          <a:p>
            <a:r>
              <a:rPr lang="en-US" dirty="0"/>
              <a:t>Great Michigan Read</a:t>
            </a:r>
          </a:p>
        </p:txBody>
      </p:sp>
    </p:spTree>
    <p:extLst>
      <p:ext uri="{BB962C8B-B14F-4D97-AF65-F5344CB8AC3E}">
        <p14:creationId xmlns:p14="http://schemas.microsoft.com/office/powerpoint/2010/main" val="3176922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E14D03-C169-4B7C-A6EB-C49EFC7737E9}"/>
              </a:ext>
            </a:extLst>
          </p:cNvPr>
          <p:cNvSpPr/>
          <p:nvPr/>
        </p:nvSpPr>
        <p:spPr>
          <a:xfrm>
            <a:off x="5332576" y="0"/>
            <a:ext cx="6956276" cy="6956277"/>
          </a:xfrm>
          <a:prstGeom prst="rect">
            <a:avLst/>
          </a:prstGeom>
          <a:solidFill>
            <a:schemeClr val="accent5">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1016002" y="2693342"/>
            <a:ext cx="4212915" cy="3664821"/>
          </a:xfrm>
        </p:spPr>
        <p:txBody>
          <a:bodyPr/>
          <a:lstStyle/>
          <a:p>
            <a:r>
              <a:rPr lang="en-US" sz="1600" b="0" i="0" dirty="0">
                <a:solidFill>
                  <a:schemeClr val="accent5"/>
                </a:solidFill>
                <a:effectLst/>
                <a:latin typeface="Work Sans" panose="020B0604020202020204" pitchFamily="2" charset="0"/>
              </a:rPr>
              <a:t>Museum on Main Street brings high-quality Smithsonian traveling exhibitions to Main Street museums, historical societies, and other small-town cultural venues across the country. </a:t>
            </a:r>
          </a:p>
          <a:p>
            <a:r>
              <a:rPr lang="en-US" sz="1600" b="0" i="0" dirty="0">
                <a:solidFill>
                  <a:schemeClr val="accent5"/>
                </a:solidFill>
                <a:effectLst/>
                <a:latin typeface="Work Sans" panose="020B0604020202020204" pitchFamily="2" charset="0"/>
              </a:rPr>
              <a:t>Host venues are selected through a competitive application and awarded to communities as a cohort that will work and train together over the next year, leading up to opening day at the first venue.</a:t>
            </a:r>
            <a:endParaRPr lang="en-ZA" sz="1600" dirty="0">
              <a:solidFill>
                <a:schemeClr val="accent5"/>
              </a:solidFill>
            </a:endParaRP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p:txBody>
          <a:bodyPr/>
          <a:lstStyle/>
          <a:p>
            <a:fld id="{18D65601-5AE2-46FC-B138-694DDD2B510D}" type="slidenum">
              <a:rPr lang="en-US" smtClean="0"/>
              <a:pPr/>
              <a:t>11</a:t>
            </a:fld>
            <a:endParaRPr lang="en-US" dirty="0"/>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b="1" noProof="0" dirty="0"/>
              <a:t>Museum on Main Street</a:t>
            </a:r>
          </a:p>
        </p:txBody>
      </p:sp>
      <p:pic>
        <p:nvPicPr>
          <p:cNvPr id="4098" name="Picture 2" descr="Museum on Main Street">
            <a:extLst>
              <a:ext uri="{FF2B5EF4-FFF2-40B4-BE49-F238E27FC236}">
                <a16:creationId xmlns:a16="http://schemas.microsoft.com/office/drawing/2014/main" id="{FD3E9CB5-6EA2-4793-A6A6-22EB73051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797" y="1205841"/>
            <a:ext cx="4681210" cy="35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187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1DFB8E-E1CE-4765-881B-356464293A42}"/>
              </a:ext>
            </a:extLst>
          </p:cNvPr>
          <p:cNvPicPr>
            <a:picLocks noChangeAspect="1"/>
          </p:cNvPicPr>
          <p:nvPr/>
        </p:nvPicPr>
        <p:blipFill>
          <a:blip r:embed="rId2"/>
          <a:stretch>
            <a:fillRect/>
          </a:stretch>
        </p:blipFill>
        <p:spPr>
          <a:xfrm>
            <a:off x="871214" y="-1185406"/>
            <a:ext cx="4983489" cy="10247080"/>
          </a:xfrm>
          <a:prstGeom prst="rect">
            <a:avLst/>
          </a:prstGeom>
        </p:spPr>
      </p:pic>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p:txBody>
          <a:bodyPr/>
          <a:lstStyle/>
          <a:p>
            <a:r>
              <a:rPr lang="en-US" b="0" i="1" dirty="0">
                <a:solidFill>
                  <a:schemeClr val="accent5"/>
                </a:solidFill>
                <a:effectLst/>
                <a:latin typeface="Open Sans" panose="020B0606030504020204" pitchFamily="34" charset="0"/>
              </a:rPr>
              <a:t>Spark! Places of Innovation</a:t>
            </a:r>
            <a:r>
              <a:rPr lang="en-US" b="0" i="0" dirty="0">
                <a:solidFill>
                  <a:schemeClr val="accent5"/>
                </a:solidFill>
                <a:effectLst/>
                <a:latin typeface="Open Sans" panose="020B0606030504020204" pitchFamily="34" charset="0"/>
              </a:rPr>
              <a:t> will highlight innovation in rural America from the perspective of the people who lived it!</a:t>
            </a:r>
            <a:endParaRPr lang="en-US" dirty="0">
              <a:solidFill>
                <a:schemeClr val="accent5"/>
              </a:solidFill>
            </a:endParaRPr>
          </a:p>
        </p:txBody>
      </p:sp>
      <p:sp>
        <p:nvSpPr>
          <p:cNvPr id="4" name="Slide Number Placeholder 3">
            <a:extLst>
              <a:ext uri="{FF2B5EF4-FFF2-40B4-BE49-F238E27FC236}">
                <a16:creationId xmlns:a16="http://schemas.microsoft.com/office/drawing/2014/main" id="{1599C981-FFE0-4DE7-BCE3-2AFFA0D61B83}"/>
              </a:ext>
            </a:extLst>
          </p:cNvPr>
          <p:cNvSpPr>
            <a:spLocks noGrp="1"/>
          </p:cNvSpPr>
          <p:nvPr>
            <p:ph type="sldNum" sz="quarter" idx="12"/>
          </p:nvPr>
        </p:nvSpPr>
        <p:spPr/>
        <p:txBody>
          <a:bodyPr/>
          <a:lstStyle/>
          <a:p>
            <a:fld id="{18D65601-5AE2-46FC-B138-694DDD2B510D}" type="slidenum">
              <a:rPr lang="en-US" smtClean="0"/>
              <a:pPr/>
              <a:t>12</a:t>
            </a:fld>
            <a:endParaRPr lang="en-US" dirty="0"/>
          </a:p>
        </p:txBody>
      </p:sp>
      <p:sp>
        <p:nvSpPr>
          <p:cNvPr id="22" name="Text Placeholder 21">
            <a:extLst>
              <a:ext uri="{FF2B5EF4-FFF2-40B4-BE49-F238E27FC236}">
                <a16:creationId xmlns:a16="http://schemas.microsoft.com/office/drawing/2014/main" id="{CBCB163A-DD49-4E4B-9289-C8ABBE6C2E23}"/>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b="1" noProof="0" dirty="0"/>
              <a:t>Spark! Places of Innovation</a:t>
            </a:r>
          </a:p>
        </p:txBody>
      </p:sp>
    </p:spTree>
    <p:extLst>
      <p:ext uri="{BB962C8B-B14F-4D97-AF65-F5344CB8AC3E}">
        <p14:creationId xmlns:p14="http://schemas.microsoft.com/office/powerpoint/2010/main" val="4056131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83AF72-2E7E-4351-89C2-436154F3A91A}"/>
              </a:ext>
            </a:extLst>
          </p:cNvPr>
          <p:cNvSpPr/>
          <p:nvPr/>
        </p:nvSpPr>
        <p:spPr>
          <a:xfrm>
            <a:off x="5332576" y="0"/>
            <a:ext cx="6956276" cy="695627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p:txBody>
          <a:bodyPr/>
          <a:lstStyle/>
          <a:p>
            <a:r>
              <a:rPr lang="en-US" dirty="0"/>
              <a:t>8/05/20XX</a:t>
            </a:r>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1017111" y="2906895"/>
            <a:ext cx="4315465" cy="2221291"/>
          </a:xfrm>
        </p:spPr>
        <p:txBody>
          <a:bodyPr/>
          <a:lstStyle/>
          <a:p>
            <a:pPr>
              <a:lnSpc>
                <a:spcPct val="200000"/>
              </a:lnSpc>
              <a:spcAft>
                <a:spcPts val="0"/>
              </a:spcAft>
            </a:pPr>
            <a:r>
              <a:rPr lang="en-US" dirty="0">
                <a:solidFill>
                  <a:schemeClr val="accent5"/>
                </a:solidFill>
              </a:rPr>
              <a:t>Provide funding opportunities to Michigan </a:t>
            </a:r>
          </a:p>
          <a:p>
            <a:pPr>
              <a:lnSpc>
                <a:spcPct val="200000"/>
              </a:lnSpc>
              <a:spcAft>
                <a:spcPts val="0"/>
              </a:spcAft>
            </a:pPr>
            <a:r>
              <a:rPr lang="en-US" dirty="0">
                <a:solidFill>
                  <a:schemeClr val="accent5"/>
                </a:solidFill>
              </a:rPr>
              <a:t>non-profit organizations to host arts and humanities programming that feature artists and presenters from both the humanities and performing/visual arts fields. </a:t>
            </a:r>
            <a:endParaRPr lang="en-ZA" dirty="0">
              <a:solidFill>
                <a:schemeClr val="accent5"/>
              </a:solidFill>
            </a:endParaRP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p:txBody>
          <a:bodyPr/>
          <a:lstStyle/>
          <a:p>
            <a:fld id="{18D65601-5AE2-46FC-B138-694DDD2B510D}" type="slidenum">
              <a:rPr lang="en-US" smtClean="0"/>
              <a:pPr/>
              <a:t>13</a:t>
            </a:fld>
            <a:endParaRPr lang="en-US" dirty="0"/>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b="1" noProof="0" dirty="0"/>
              <a:t>Arts &amp; Humanities Touring Grants</a:t>
            </a:r>
          </a:p>
        </p:txBody>
      </p:sp>
      <p:pic>
        <p:nvPicPr>
          <p:cNvPr id="3074" name="Picture 2">
            <a:extLst>
              <a:ext uri="{FF2B5EF4-FFF2-40B4-BE49-F238E27FC236}">
                <a16:creationId xmlns:a16="http://schemas.microsoft.com/office/drawing/2014/main" id="{E3B62401-8261-415B-B9F5-7F9B31C8F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718" y="1446620"/>
            <a:ext cx="5489666" cy="3964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507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5BA509-DAAD-4388-BA81-0E36F4102401}"/>
              </a:ext>
            </a:extLst>
          </p:cNvPr>
          <p:cNvSpPr>
            <a:spLocks noGrp="1"/>
          </p:cNvSpPr>
          <p:nvPr>
            <p:ph type="dt" sz="half" idx="10"/>
          </p:nvPr>
        </p:nvSpPr>
        <p:spPr/>
        <p:txBody>
          <a:bodyPr/>
          <a:lstStyle/>
          <a:p>
            <a:r>
              <a:rPr lang="en-US" dirty="0"/>
              <a:t>8/05/20XX</a:t>
            </a:r>
          </a:p>
        </p:txBody>
      </p:sp>
      <p:sp>
        <p:nvSpPr>
          <p:cNvPr id="3" name="Footer Placeholder 2">
            <a:extLst>
              <a:ext uri="{FF2B5EF4-FFF2-40B4-BE49-F238E27FC236}">
                <a16:creationId xmlns:a16="http://schemas.microsoft.com/office/drawing/2014/main" id="{5A6A85B3-E03B-45D8-B73E-4D8A1C3DB7FA}"/>
              </a:ext>
            </a:extLst>
          </p:cNvPr>
          <p:cNvSpPr>
            <a:spLocks noGrp="1"/>
          </p:cNvSpPr>
          <p:nvPr>
            <p:ph type="ftr" sz="quarter" idx="11"/>
          </p:nvPr>
        </p:nvSpPr>
        <p:spPr/>
        <p:txBody>
          <a:bodyPr/>
          <a:lstStyle/>
          <a:p>
            <a:r>
              <a:rPr lang="en-US" dirty="0"/>
              <a:t>Conference Presentation</a:t>
            </a:r>
          </a:p>
        </p:txBody>
      </p:sp>
      <p:sp>
        <p:nvSpPr>
          <p:cNvPr id="4" name="Slide Number Placeholder 3">
            <a:extLst>
              <a:ext uri="{FF2B5EF4-FFF2-40B4-BE49-F238E27FC236}">
                <a16:creationId xmlns:a16="http://schemas.microsoft.com/office/drawing/2014/main" id="{F9F0A4C6-E394-4175-B209-3CE54B720656}"/>
              </a:ext>
            </a:extLst>
          </p:cNvPr>
          <p:cNvSpPr>
            <a:spLocks noGrp="1"/>
          </p:cNvSpPr>
          <p:nvPr>
            <p:ph type="sldNum" sz="quarter" idx="12"/>
          </p:nvPr>
        </p:nvSpPr>
        <p:spPr/>
        <p:txBody>
          <a:bodyPr/>
          <a:lstStyle/>
          <a:p>
            <a:fld id="{18D65601-5AE2-46FC-B138-694DDD2B510D}" type="slidenum">
              <a:rPr lang="en-US" smtClean="0"/>
              <a:pPr/>
              <a:t>14</a:t>
            </a:fld>
            <a:endParaRPr lang="en-US" dirty="0"/>
          </a:p>
        </p:txBody>
      </p:sp>
      <p:sp>
        <p:nvSpPr>
          <p:cNvPr id="17" name="Text Placeholder 16">
            <a:extLst>
              <a:ext uri="{FF2B5EF4-FFF2-40B4-BE49-F238E27FC236}">
                <a16:creationId xmlns:a16="http://schemas.microsoft.com/office/drawing/2014/main" id="{94495366-EE59-449D-B7FC-B98DC2FE6C1D}"/>
              </a:ext>
            </a:extLst>
          </p:cNvPr>
          <p:cNvSpPr>
            <a:spLocks noGrp="1"/>
          </p:cNvSpPr>
          <p:nvPr>
            <p:ph type="body" sz="quarter" idx="14"/>
          </p:nvPr>
        </p:nvSpPr>
        <p:spPr>
          <a:xfrm>
            <a:off x="7219949" y="1232754"/>
            <a:ext cx="3457493" cy="754465"/>
          </a:xfrm>
        </p:spPr>
        <p:txBody>
          <a:bodyPr/>
          <a:lstStyle/>
          <a:p>
            <a:r>
              <a:rPr lang="en-US" dirty="0">
                <a:solidFill>
                  <a:schemeClr val="accent1"/>
                </a:solidFill>
              </a:rPr>
              <a:t>​</a:t>
            </a:r>
          </a:p>
        </p:txBody>
      </p:sp>
      <p:sp>
        <p:nvSpPr>
          <p:cNvPr id="41" name="Text Placeholder 40">
            <a:extLst>
              <a:ext uri="{FF2B5EF4-FFF2-40B4-BE49-F238E27FC236}">
                <a16:creationId xmlns:a16="http://schemas.microsoft.com/office/drawing/2014/main" id="{1404CCDC-501B-496D-9029-79E903535B54}"/>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US" dirty="0"/>
              <a:t>Craig Mapp​</a:t>
            </a:r>
          </a:p>
          <a:p>
            <a:pPr lvl="0"/>
            <a:endParaRPr lang="en-US" dirty="0"/>
          </a:p>
        </p:txBody>
      </p:sp>
      <p:cxnSp>
        <p:nvCxnSpPr>
          <p:cNvPr id="86" name="Straight Connector 85">
            <a:extLst>
              <a:ext uri="{FF2B5EF4-FFF2-40B4-BE49-F238E27FC236}">
                <a16:creationId xmlns:a16="http://schemas.microsoft.com/office/drawing/2014/main" id="{F4C50844-6236-4709-89E7-EDEB329350EB}"/>
              </a:ext>
              <a:ext uri="{C183D7F6-B498-43B3-948B-1728B52AA6E4}">
                <adec:decorative xmlns:adec="http://schemas.microsoft.com/office/drawing/2017/decorative" val="1"/>
              </a:ext>
            </a:extLst>
          </p:cNvPr>
          <p:cNvCxnSpPr>
            <a:cxnSpLocks/>
          </p:cNvCxnSpPr>
          <p:nvPr/>
        </p:nvCxnSpPr>
        <p:spPr>
          <a:xfrm>
            <a:off x="2929759" y="3219972"/>
            <a:ext cx="69604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25D036A-E122-49F6-B6B1-D115837DBC90}"/>
              </a:ext>
            </a:extLst>
          </p:cNvPr>
          <p:cNvPicPr>
            <a:picLocks noChangeAspect="1"/>
          </p:cNvPicPr>
          <p:nvPr/>
        </p:nvPicPr>
        <p:blipFill>
          <a:blip r:embed="rId3"/>
          <a:stretch>
            <a:fillRect/>
          </a:stretch>
        </p:blipFill>
        <p:spPr>
          <a:xfrm>
            <a:off x="0" y="0"/>
            <a:ext cx="5916124" cy="6858000"/>
          </a:xfrm>
          <a:prstGeom prst="rect">
            <a:avLst/>
          </a:prstGeom>
        </p:spPr>
      </p:pic>
      <p:sp>
        <p:nvSpPr>
          <p:cNvPr id="16" name="TextBox 15">
            <a:extLst>
              <a:ext uri="{FF2B5EF4-FFF2-40B4-BE49-F238E27FC236}">
                <a16:creationId xmlns:a16="http://schemas.microsoft.com/office/drawing/2014/main" id="{C0B9A06C-490F-4FB1-B0F6-5DFCCBCA1359}"/>
              </a:ext>
            </a:extLst>
          </p:cNvPr>
          <p:cNvSpPr txBox="1"/>
          <p:nvPr/>
        </p:nvSpPr>
        <p:spPr>
          <a:xfrm>
            <a:off x="6945925" y="865396"/>
            <a:ext cx="4475284" cy="461665"/>
          </a:xfrm>
          <a:prstGeom prst="rect">
            <a:avLst/>
          </a:prstGeom>
          <a:noFill/>
        </p:spPr>
        <p:txBody>
          <a:bodyPr wrap="square" rtlCol="0">
            <a:spAutoFit/>
          </a:bodyPr>
          <a:lstStyle/>
          <a:p>
            <a:r>
              <a:rPr lang="en-US" sz="2400" dirty="0">
                <a:solidFill>
                  <a:schemeClr val="accent1"/>
                </a:solidFill>
                <a:latin typeface="+mj-lt"/>
              </a:rPr>
              <a:t>Arts &amp; Humanities Touring Grants</a:t>
            </a:r>
          </a:p>
        </p:txBody>
      </p:sp>
      <p:sp>
        <p:nvSpPr>
          <p:cNvPr id="18" name="TextBox 17">
            <a:extLst>
              <a:ext uri="{FF2B5EF4-FFF2-40B4-BE49-F238E27FC236}">
                <a16:creationId xmlns:a16="http://schemas.microsoft.com/office/drawing/2014/main" id="{A3E6F0F6-B0A7-4A83-A18B-78E93B87A191}"/>
              </a:ext>
            </a:extLst>
          </p:cNvPr>
          <p:cNvSpPr txBox="1"/>
          <p:nvPr/>
        </p:nvSpPr>
        <p:spPr>
          <a:xfrm>
            <a:off x="6742785" y="1353197"/>
            <a:ext cx="4881563" cy="406265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500" dirty="0">
                <a:solidFill>
                  <a:schemeClr val="accent5"/>
                </a:solidFill>
              </a:rPr>
              <a:t>40% reimbursement for out-of-state artists, 60% reimbursement for in-state artists, and 75% reimbursement for under-represented in-state artists. </a:t>
            </a:r>
          </a:p>
          <a:p>
            <a:pPr marL="285750" indent="-285750">
              <a:lnSpc>
                <a:spcPct val="200000"/>
              </a:lnSpc>
              <a:buFont typeface="Arial" panose="020B0604020202020204" pitchFamily="34" charset="0"/>
              <a:buChar char="•"/>
            </a:pPr>
            <a:r>
              <a:rPr lang="en-US" sz="1500" dirty="0">
                <a:solidFill>
                  <a:schemeClr val="accent5"/>
                </a:solidFill>
              </a:rPr>
              <a:t>Request for a grant may not exceed $3,000 per application, and an organization may not submit more than 4 grant applications or request more than $4,000 during the program period.</a:t>
            </a:r>
          </a:p>
          <a:p>
            <a:pPr marL="285750" indent="-285750">
              <a:lnSpc>
                <a:spcPct val="200000"/>
              </a:lnSpc>
              <a:buFont typeface="Arial" panose="020B0604020202020204" pitchFamily="34" charset="0"/>
              <a:buChar char="•"/>
            </a:pPr>
            <a:r>
              <a:rPr lang="en-US" sz="1500" dirty="0">
                <a:solidFill>
                  <a:schemeClr val="accent5"/>
                </a:solidFill>
              </a:rPr>
              <a:t>Funding windows:</a:t>
            </a:r>
          </a:p>
          <a:p>
            <a:pPr lvl="1"/>
            <a:endParaRPr lang="en-US" dirty="0">
              <a:solidFill>
                <a:schemeClr val="accent5"/>
              </a:solidFill>
            </a:endParaRPr>
          </a:p>
        </p:txBody>
      </p:sp>
      <p:pic>
        <p:nvPicPr>
          <p:cNvPr id="23" name="Picture 22" descr="A screenshot of a video game&#10;&#10;Description automatically generated">
            <a:extLst>
              <a:ext uri="{FF2B5EF4-FFF2-40B4-BE49-F238E27FC236}">
                <a16:creationId xmlns:a16="http://schemas.microsoft.com/office/drawing/2014/main" id="{3C413F9B-268E-4EA7-909F-CC8CE60207F3}"/>
              </a:ext>
            </a:extLst>
          </p:cNvPr>
          <p:cNvPicPr>
            <a:picLocks noChangeAspect="1"/>
          </p:cNvPicPr>
          <p:nvPr/>
        </p:nvPicPr>
        <p:blipFill rotWithShape="1">
          <a:blip r:embed="rId4"/>
          <a:srcRect l="67152" t="69504" r="13137" b="16086"/>
          <a:stretch/>
        </p:blipFill>
        <p:spPr bwMode="auto">
          <a:xfrm>
            <a:off x="7219949" y="5202907"/>
            <a:ext cx="4371975" cy="8985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0197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33AECAC-86E8-4760-A189-F9B38BB9D86B}"/>
              </a:ext>
            </a:extLst>
          </p:cNvPr>
          <p:cNvSpPr/>
          <p:nvPr/>
        </p:nvSpPr>
        <p:spPr>
          <a:xfrm>
            <a:off x="5332576" y="0"/>
            <a:ext cx="6956276" cy="695627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p:txBody>
          <a:bodyPr/>
          <a:lstStyle/>
          <a:p>
            <a:r>
              <a:rPr lang="en-US" dirty="0"/>
              <a:t>8/05/20XX</a:t>
            </a:r>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1017111" y="2906895"/>
            <a:ext cx="3941751" cy="2221291"/>
          </a:xfrm>
        </p:spPr>
        <p:txBody>
          <a:bodyPr/>
          <a:lstStyle/>
          <a:p>
            <a:pPr>
              <a:lnSpc>
                <a:spcPct val="200000"/>
              </a:lnSpc>
            </a:pPr>
            <a:r>
              <a:rPr lang="en-US" b="0" i="0" dirty="0">
                <a:solidFill>
                  <a:schemeClr val="accent5"/>
                </a:solidFill>
                <a:effectLst/>
                <a:latin typeface="Open Sans" panose="020B0606030504020204" pitchFamily="34" charset="0"/>
              </a:rPr>
              <a:t>Bridging Michigan grants provide Michigan nonprofits with up to $2,500 that can be used to spark in-depth thinking and conversation around the persistent social, economic, and cultural issues of systemic inequity that divide our communities.  </a:t>
            </a:r>
            <a:r>
              <a:rPr lang="en-US" dirty="0"/>
              <a:t>​</a:t>
            </a:r>
          </a:p>
          <a:p>
            <a:endParaRPr lang="en-ZA" dirty="0">
              <a:solidFill>
                <a:schemeClr val="accent5">
                  <a:lumMod val="95000"/>
                </a:schemeClr>
              </a:solidFill>
            </a:endParaRP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p:txBody>
          <a:bodyPr/>
          <a:lstStyle/>
          <a:p>
            <a:fld id="{18D65601-5AE2-46FC-B138-694DDD2B510D}" type="slidenum">
              <a:rPr lang="en-US" smtClean="0"/>
              <a:pPr/>
              <a:t>15</a:t>
            </a:fld>
            <a:endParaRPr lang="en-US" dirty="0"/>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b="1" noProof="0" dirty="0"/>
              <a:t>Bridging Michigan Grants</a:t>
            </a:r>
          </a:p>
        </p:txBody>
      </p:sp>
      <p:pic>
        <p:nvPicPr>
          <p:cNvPr id="2050" name="Picture 2">
            <a:extLst>
              <a:ext uri="{FF2B5EF4-FFF2-40B4-BE49-F238E27FC236}">
                <a16:creationId xmlns:a16="http://schemas.microsoft.com/office/drawing/2014/main" id="{641981CF-0C92-41EC-93C4-33D4E10BD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026" y="940039"/>
            <a:ext cx="6627259" cy="478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573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9338E1-92A6-4B9D-9D17-A0A56340BB4D}"/>
              </a:ext>
            </a:extLst>
          </p:cNvPr>
          <p:cNvSpPr>
            <a:spLocks noGrp="1"/>
          </p:cNvSpPr>
          <p:nvPr>
            <p:ph type="dt" sz="half" idx="10"/>
          </p:nvPr>
        </p:nvSpPr>
        <p:spPr/>
        <p:txBody>
          <a:bodyPr/>
          <a:lstStyle/>
          <a:p>
            <a:r>
              <a:rPr lang="en-US" dirty="0"/>
              <a:t>8/05/20XX</a:t>
            </a:r>
          </a:p>
        </p:txBody>
      </p:sp>
      <p:sp>
        <p:nvSpPr>
          <p:cNvPr id="5" name="Slide Number Placeholder 4">
            <a:extLst>
              <a:ext uri="{FF2B5EF4-FFF2-40B4-BE49-F238E27FC236}">
                <a16:creationId xmlns:a16="http://schemas.microsoft.com/office/drawing/2014/main" id="{00B1EED4-8761-4D39-902B-6FC13A97FA4A}"/>
              </a:ext>
            </a:extLst>
          </p:cNvPr>
          <p:cNvSpPr>
            <a:spLocks noGrp="1"/>
          </p:cNvSpPr>
          <p:nvPr>
            <p:ph type="sldNum" sz="quarter" idx="12"/>
          </p:nvPr>
        </p:nvSpPr>
        <p:spPr/>
        <p:txBody>
          <a:bodyPr/>
          <a:lstStyle/>
          <a:p>
            <a:fld id="{18D65601-5AE2-46FC-B138-694DDD2B510D}" type="slidenum">
              <a:rPr lang="en-US" smtClean="0"/>
              <a:pPr/>
              <a:t>16</a:t>
            </a:fld>
            <a:endParaRPr lang="en-US" dirty="0"/>
          </a:p>
        </p:txBody>
      </p:sp>
      <p:sp>
        <p:nvSpPr>
          <p:cNvPr id="9" name="Text Placeholder 8">
            <a:extLst>
              <a:ext uri="{FF2B5EF4-FFF2-40B4-BE49-F238E27FC236}">
                <a16:creationId xmlns:a16="http://schemas.microsoft.com/office/drawing/2014/main" id="{20CB150D-1315-4E18-9CC3-E374E92113DF}"/>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Bridging Michigan Grants​</a:t>
            </a:r>
          </a:p>
        </p:txBody>
      </p:sp>
      <p:cxnSp>
        <p:nvCxnSpPr>
          <p:cNvPr id="109" name="Straight Connector 108">
            <a:extLst>
              <a:ext uri="{FF2B5EF4-FFF2-40B4-BE49-F238E27FC236}">
                <a16:creationId xmlns:a16="http://schemas.microsoft.com/office/drawing/2014/main" id="{8347921B-775C-41FF-AD6F-5A1B2D382804}"/>
              </a:ext>
              <a:ext uri="{C183D7F6-B498-43B3-948B-1728B52AA6E4}">
                <adec:decorative xmlns:adec="http://schemas.microsoft.com/office/drawing/2017/decorative" val="1"/>
              </a:ext>
            </a:extLst>
          </p:cNvPr>
          <p:cNvCxnSpPr>
            <a:cxnSpLocks/>
          </p:cNvCxnSpPr>
          <p:nvPr/>
        </p:nvCxnSpPr>
        <p:spPr>
          <a:xfrm>
            <a:off x="0" y="755452"/>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B92578-BA63-47A9-A529-C8D672FC9625}"/>
              </a:ext>
              <a:ext uri="{C183D7F6-B498-43B3-948B-1728B52AA6E4}">
                <adec:decorative xmlns:adec="http://schemas.microsoft.com/office/drawing/2017/decorative" val="1"/>
              </a:ext>
            </a:extLst>
          </p:cNvPr>
          <p:cNvCxnSpPr>
            <a:cxnSpLocks/>
          </p:cNvCxnSpPr>
          <p:nvPr/>
        </p:nvCxnSpPr>
        <p:spPr>
          <a:xfrm>
            <a:off x="737290" y="0"/>
            <a:ext cx="0" cy="25095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ED9BFA-B43E-4941-B5A0-3629F42FF1EB}"/>
              </a:ext>
            </a:extLst>
          </p:cNvPr>
          <p:cNvSpPr txBox="1"/>
          <p:nvPr/>
        </p:nvSpPr>
        <p:spPr>
          <a:xfrm>
            <a:off x="6492155" y="2747293"/>
            <a:ext cx="4861645" cy="3047181"/>
          </a:xfrm>
          <a:prstGeom prst="rect">
            <a:avLst/>
          </a:prstGeom>
          <a:noFill/>
        </p:spPr>
        <p:txBody>
          <a:bodyPr wrap="square" rtlCol="0">
            <a:spAutoFit/>
          </a:bodyPr>
          <a:lstStyle/>
          <a:p>
            <a:pPr>
              <a:lnSpc>
                <a:spcPct val="200000"/>
              </a:lnSpc>
            </a:pPr>
            <a:r>
              <a:rPr lang="en-US" sz="1400" spc="100" dirty="0">
                <a:solidFill>
                  <a:schemeClr val="accent5"/>
                </a:solidFill>
                <a:latin typeface="Open Sans" panose="020B0606030504020204" pitchFamily="34" charset="0"/>
              </a:rPr>
              <a:t>Diverse projects from across Michigan, addressing different themes and using a variety of public humanities formats, including reflective conversations, reading series, film screenings with discussions, web projects, walking tours, public lectures and panels, and the creation of exhibits are invited to apply.</a:t>
            </a:r>
          </a:p>
        </p:txBody>
      </p:sp>
      <p:pic>
        <p:nvPicPr>
          <p:cNvPr id="14" name="Picture 13">
            <a:extLst>
              <a:ext uri="{FF2B5EF4-FFF2-40B4-BE49-F238E27FC236}">
                <a16:creationId xmlns:a16="http://schemas.microsoft.com/office/drawing/2014/main" id="{04CFADEB-6C33-49F6-829A-5FF7E35C6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90" y="2747293"/>
            <a:ext cx="5354499" cy="3569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4063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4AB4CB-842D-40DC-B5AA-C6D55D7A0C8F}"/>
              </a:ext>
            </a:extLst>
          </p:cNvPr>
          <p:cNvSpPr>
            <a:spLocks noGrp="1"/>
          </p:cNvSpPr>
          <p:nvPr>
            <p:ph type="sldNum" sz="quarter" idx="12"/>
          </p:nvPr>
        </p:nvSpPr>
        <p:spPr/>
        <p:txBody>
          <a:bodyPr/>
          <a:lstStyle/>
          <a:p>
            <a:fld id="{18D65601-5AE2-46FC-B138-694DDD2B510D}" type="slidenum">
              <a:rPr lang="en-US" smtClean="0"/>
              <a:pPr/>
              <a:t>17</a:t>
            </a:fld>
            <a:endParaRPr lang="en-US" dirty="0"/>
          </a:p>
        </p:txBody>
      </p:sp>
      <p:sp>
        <p:nvSpPr>
          <p:cNvPr id="10" name="Content Placeholder 9">
            <a:extLst>
              <a:ext uri="{FF2B5EF4-FFF2-40B4-BE49-F238E27FC236}">
                <a16:creationId xmlns:a16="http://schemas.microsoft.com/office/drawing/2014/main" id="{7151551A-EDBC-4408-8A3F-7F7EF48CEE91}"/>
              </a:ext>
            </a:extLst>
          </p:cNvPr>
          <p:cNvSpPr>
            <a:spLocks noGrp="1"/>
          </p:cNvSpPr>
          <p:nvPr>
            <p:ph sz="quarter" idx="16"/>
          </p:nvPr>
        </p:nvSpPr>
        <p:spPr>
          <a:xfrm>
            <a:off x="6311900" y="3282850"/>
            <a:ext cx="4934365" cy="1030734"/>
          </a:xfrm>
        </p:spPr>
        <p:txBody>
          <a:bodyPr/>
          <a:lstStyle/>
          <a:p>
            <a:r>
              <a:rPr lang="en-US" dirty="0">
                <a:solidFill>
                  <a:schemeClr val="accent5"/>
                </a:solidFill>
                <a:latin typeface="Montserrat" panose="00000500000000000000" pitchFamily="50" charset="0"/>
              </a:rPr>
              <a:t>As a grant or program partner, you must provide credit of funding/partnership to the Michigan Humanities. </a:t>
            </a:r>
            <a:r>
              <a:rPr lang="en-US" b="1" i="1" dirty="0">
                <a:solidFill>
                  <a:schemeClr val="accent5"/>
                </a:solidFill>
                <a:latin typeface="Montserrat" panose="00000500000000000000" pitchFamily="50" charset="0"/>
              </a:rPr>
              <a:t>This is stated in your agreement with MI Humanities.  </a:t>
            </a:r>
          </a:p>
          <a:p>
            <a:endParaRPr lang="en-US" dirty="0">
              <a:solidFill>
                <a:schemeClr val="accent5"/>
              </a:solidFill>
            </a:endParaRPr>
          </a:p>
        </p:txBody>
      </p:sp>
      <p:sp>
        <p:nvSpPr>
          <p:cNvPr id="8" name="Title 7">
            <a:extLst>
              <a:ext uri="{FF2B5EF4-FFF2-40B4-BE49-F238E27FC236}">
                <a16:creationId xmlns:a16="http://schemas.microsoft.com/office/drawing/2014/main" id="{942A3B51-6CD4-4CD2-9083-66F059D47C3A}"/>
              </a:ext>
            </a:extLst>
          </p:cNvPr>
          <p:cNvSpPr>
            <a:spLocks noGrp="1"/>
          </p:cNvSpPr>
          <p:nvPr>
            <p:ph type="title"/>
          </p:nvPr>
        </p:nvSpPr>
        <p:spPr/>
        <p:txBody>
          <a:bodyPr/>
          <a:lstStyle/>
          <a:p>
            <a:r>
              <a:rPr lang="en-US" dirty="0"/>
              <a:t>Responsibilities</a:t>
            </a:r>
          </a:p>
        </p:txBody>
      </p:sp>
      <p:sp>
        <p:nvSpPr>
          <p:cNvPr id="12" name="TextBox 11">
            <a:extLst>
              <a:ext uri="{FF2B5EF4-FFF2-40B4-BE49-F238E27FC236}">
                <a16:creationId xmlns:a16="http://schemas.microsoft.com/office/drawing/2014/main" id="{9B22513B-6A24-4800-AA53-ADADBD178020}"/>
              </a:ext>
            </a:extLst>
          </p:cNvPr>
          <p:cNvSpPr txBox="1"/>
          <p:nvPr/>
        </p:nvSpPr>
        <p:spPr>
          <a:xfrm>
            <a:off x="108762" y="184172"/>
            <a:ext cx="5065976" cy="2410403"/>
          </a:xfrm>
          <a:prstGeom prst="rect">
            <a:avLst/>
          </a:prstGeom>
          <a:noFill/>
        </p:spPr>
        <p:txBody>
          <a:bodyPr wrap="square">
            <a:spAutoFit/>
          </a:bodyPr>
          <a:lstStyle/>
          <a:p>
            <a:r>
              <a:rPr kumimoji="0" lang="en-US" sz="2400" b="0" i="0" u="none" strike="noStrike" kern="1200" cap="none" spc="100" normalizeH="0" baseline="0" noProof="0" dirty="0">
                <a:ln>
                  <a:noFill/>
                </a:ln>
                <a:solidFill>
                  <a:srgbClr val="14347E"/>
                </a:solidFill>
                <a:effectLst/>
                <a:uLnTx/>
                <a:uFillTx/>
                <a:latin typeface="Source Sans Pro Light"/>
                <a:ea typeface="+mn-ea"/>
                <a:cs typeface="+mn-cs"/>
              </a:rPr>
              <a:t>The Michigan Humanities name and logo must appear on the following:</a:t>
            </a:r>
          </a:p>
          <a:p>
            <a:pPr marL="342900" indent="-342900">
              <a:lnSpc>
                <a:spcPct val="150000"/>
              </a:lnSpc>
              <a:buFont typeface="Arial" panose="020B0604020202020204" pitchFamily="34" charset="0"/>
              <a:buChar char="•"/>
            </a:pPr>
            <a:r>
              <a:rPr lang="en-US" sz="1400" dirty="0">
                <a:solidFill>
                  <a:prstClr val="black"/>
                </a:solidFill>
                <a:latin typeface="Montserrat" panose="00000500000000000000" pitchFamily="50" charset="0"/>
              </a:rPr>
              <a:t>All printed materials</a:t>
            </a:r>
          </a:p>
          <a:p>
            <a:pPr marL="342900" indent="-342900">
              <a:lnSpc>
                <a:spcPct val="150000"/>
              </a:lnSpc>
              <a:buFont typeface="Arial" panose="020B0604020202020204" pitchFamily="34" charset="0"/>
              <a:buChar char="•"/>
            </a:pPr>
            <a:r>
              <a:rPr lang="en-US" sz="1400" dirty="0">
                <a:solidFill>
                  <a:prstClr val="black"/>
                </a:solidFill>
                <a:latin typeface="Montserrat" panose="00000500000000000000" pitchFamily="50" charset="0"/>
              </a:rPr>
              <a:t>All broadcast materials</a:t>
            </a:r>
          </a:p>
          <a:p>
            <a:pPr marL="342900" indent="-342900">
              <a:lnSpc>
                <a:spcPct val="150000"/>
              </a:lnSpc>
              <a:buFont typeface="Arial" panose="020B0604020202020204" pitchFamily="34" charset="0"/>
              <a:buChar char="•"/>
            </a:pPr>
            <a:r>
              <a:rPr lang="en-US" sz="1400" dirty="0">
                <a:solidFill>
                  <a:prstClr val="black"/>
                </a:solidFill>
                <a:latin typeface="Montserrat" panose="00000500000000000000" pitchFamily="50" charset="0"/>
              </a:rPr>
              <a:t>All electronic materials (including websites and social media channels)</a:t>
            </a:r>
          </a:p>
          <a:p>
            <a:pPr marL="342900" indent="-342900">
              <a:lnSpc>
                <a:spcPct val="150000"/>
              </a:lnSpc>
              <a:buFont typeface="Arial" panose="020B0604020202020204" pitchFamily="34" charset="0"/>
              <a:buChar char="•"/>
            </a:pPr>
            <a:r>
              <a:rPr lang="en-US" sz="1400" dirty="0">
                <a:solidFill>
                  <a:prstClr val="black"/>
                </a:solidFill>
                <a:latin typeface="Montserrat" panose="00000500000000000000" pitchFamily="50" charset="0"/>
              </a:rPr>
              <a:t>Event signage</a:t>
            </a:r>
          </a:p>
        </p:txBody>
      </p:sp>
      <p:pic>
        <p:nvPicPr>
          <p:cNvPr id="13" name="Picture 1" descr="https://www.michiganhumanities.org/wp-content/uploads/MiHumanities_2-col-Logo-web-400x150.jpg">
            <a:extLst>
              <a:ext uri="{FF2B5EF4-FFF2-40B4-BE49-F238E27FC236}">
                <a16:creationId xmlns:a16="http://schemas.microsoft.com/office/drawing/2014/main" id="{39AD20BA-6941-4CB0-85D2-A1C86198A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9913" y="3460714"/>
            <a:ext cx="2274319" cy="852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www.michiganhumanities.org/wp-content/uploads/MiHumanities_Black-Logo-400x150.jpg">
            <a:extLst>
              <a:ext uri="{FF2B5EF4-FFF2-40B4-BE49-F238E27FC236}">
                <a16:creationId xmlns:a16="http://schemas.microsoft.com/office/drawing/2014/main" id="{B4D14415-19F4-477B-AE42-42E8804EA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87" y="2644748"/>
            <a:ext cx="2298689" cy="8628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https://www.michiganhumanities.org/wp-content/uploads/MiHumanities_Black-gray-Logo-400x156.png">
            <a:extLst>
              <a:ext uri="{FF2B5EF4-FFF2-40B4-BE49-F238E27FC236}">
                <a16:creationId xmlns:a16="http://schemas.microsoft.com/office/drawing/2014/main" id="{FDFBE864-AB15-41EF-94D8-6841EFA14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85" y="3752492"/>
            <a:ext cx="2420865" cy="9441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9FB906-8344-41B1-9867-6EADCB3298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9913" y="4696630"/>
            <a:ext cx="2613897" cy="1184967"/>
          </a:xfrm>
          <a:prstGeom prst="rect">
            <a:avLst/>
          </a:prstGeom>
        </p:spPr>
      </p:pic>
    </p:spTree>
    <p:extLst>
      <p:ext uri="{BB962C8B-B14F-4D97-AF65-F5344CB8AC3E}">
        <p14:creationId xmlns:p14="http://schemas.microsoft.com/office/powerpoint/2010/main" val="2142782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F416CF9-A6D2-4BF4-82E6-9E7519927D95}"/>
              </a:ext>
            </a:extLst>
          </p:cNvPr>
          <p:cNvSpPr>
            <a:spLocks noGrp="1"/>
          </p:cNvSpPr>
          <p:nvPr>
            <p:ph type="dt" sz="half" idx="10"/>
          </p:nvPr>
        </p:nvSpPr>
        <p:spPr/>
        <p:txBody>
          <a:bodyPr/>
          <a:lstStyle/>
          <a:p>
            <a:r>
              <a:rPr lang="en-US"/>
              <a:t>8/05/20XX</a:t>
            </a:r>
            <a:endParaRPr lang="en-US" dirty="0"/>
          </a:p>
        </p:txBody>
      </p:sp>
      <p:sp>
        <p:nvSpPr>
          <p:cNvPr id="4" name="Footer Placeholder 3">
            <a:extLst>
              <a:ext uri="{FF2B5EF4-FFF2-40B4-BE49-F238E27FC236}">
                <a16:creationId xmlns:a16="http://schemas.microsoft.com/office/drawing/2014/main" id="{8B97D4ED-0FD9-4F5C-9694-5A98D9CF2B1D}"/>
              </a:ext>
            </a:extLst>
          </p:cNvPr>
          <p:cNvSpPr>
            <a:spLocks noGrp="1"/>
          </p:cNvSpPr>
          <p:nvPr>
            <p:ph type="ftr" sz="quarter" idx="11"/>
          </p:nvPr>
        </p:nvSpPr>
        <p:spPr/>
        <p:txBody>
          <a:bodyPr/>
          <a:lstStyle/>
          <a:p>
            <a:r>
              <a:rPr lang="en-US"/>
              <a:t>Conference Presentation</a:t>
            </a:r>
            <a:endParaRPr lang="en-US" dirty="0"/>
          </a:p>
        </p:txBody>
      </p:sp>
      <p:sp>
        <p:nvSpPr>
          <p:cNvPr id="5" name="Slide Number Placeholder 4">
            <a:extLst>
              <a:ext uri="{FF2B5EF4-FFF2-40B4-BE49-F238E27FC236}">
                <a16:creationId xmlns:a16="http://schemas.microsoft.com/office/drawing/2014/main" id="{F1CC348F-36DE-4A1B-B690-FD77C197B85E}"/>
              </a:ext>
            </a:extLst>
          </p:cNvPr>
          <p:cNvSpPr>
            <a:spLocks noGrp="1"/>
          </p:cNvSpPr>
          <p:nvPr>
            <p:ph type="sldNum" sz="quarter" idx="12"/>
          </p:nvPr>
        </p:nvSpPr>
        <p:spPr/>
        <p:txBody>
          <a:bodyPr/>
          <a:lstStyle/>
          <a:p>
            <a:fld id="{18D65601-5AE2-46FC-B138-694DDD2B510D}" type="slidenum">
              <a:rPr lang="en-US" smtClean="0"/>
              <a:pPr/>
              <a:t>18</a:t>
            </a:fld>
            <a:endParaRPr lang="en-US" dirty="0"/>
          </a:p>
        </p:txBody>
      </p:sp>
      <p:pic>
        <p:nvPicPr>
          <p:cNvPr id="36" name="Picture 35">
            <a:extLst>
              <a:ext uri="{FF2B5EF4-FFF2-40B4-BE49-F238E27FC236}">
                <a16:creationId xmlns:a16="http://schemas.microsoft.com/office/drawing/2014/main" id="{C0405946-D7B6-4E3F-9624-F4C79F14FBF4}"/>
              </a:ext>
            </a:extLst>
          </p:cNvPr>
          <p:cNvPicPr>
            <a:picLocks noChangeAspect="1"/>
          </p:cNvPicPr>
          <p:nvPr/>
        </p:nvPicPr>
        <p:blipFill>
          <a:blip r:embed="rId2"/>
          <a:stretch>
            <a:fillRect/>
          </a:stretch>
        </p:blipFill>
        <p:spPr>
          <a:xfrm>
            <a:off x="0" y="501650"/>
            <a:ext cx="12192000" cy="5809290"/>
          </a:xfrm>
          <a:prstGeom prst="rect">
            <a:avLst/>
          </a:prstGeom>
        </p:spPr>
      </p:pic>
      <p:sp>
        <p:nvSpPr>
          <p:cNvPr id="37" name="Oval 36">
            <a:extLst>
              <a:ext uri="{FF2B5EF4-FFF2-40B4-BE49-F238E27FC236}">
                <a16:creationId xmlns:a16="http://schemas.microsoft.com/office/drawing/2014/main" id="{3CC512F0-847B-4DB2-A309-0C38E217456D}"/>
              </a:ext>
            </a:extLst>
          </p:cNvPr>
          <p:cNvSpPr/>
          <p:nvPr/>
        </p:nvSpPr>
        <p:spPr>
          <a:xfrm>
            <a:off x="3493676" y="267855"/>
            <a:ext cx="1219200" cy="831272"/>
          </a:xfrm>
          <a:prstGeom prst="ellipse">
            <a:avLst/>
          </a:prstGeom>
          <a:noFill/>
          <a:ln w="762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37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p:txBody>
          <a:bodyPr/>
          <a:lstStyle/>
          <a:p>
            <a:r>
              <a:rPr lang="en-US" sz="1050" dirty="0">
                <a:solidFill>
                  <a:prstClr val="black"/>
                </a:solidFill>
                <a:latin typeface="Montserrat" panose="00000500000000000000" pitchFamily="50" charset="0"/>
              </a:rPr>
              <a:t>The following note must also accompany all logos and be printed on all publicity materials.  It must also be stated in speaking engagements and discussions with media:</a:t>
            </a:r>
            <a:endParaRPr lang="en-US" sz="900" dirty="0">
              <a:solidFill>
                <a:schemeClr val="accent4">
                  <a:lumMod val="90000"/>
                  <a:lumOff val="10000"/>
                </a:schemeClr>
              </a:solidFill>
            </a:endParaRPr>
          </a:p>
          <a:p>
            <a:pPr algn="ctr"/>
            <a:r>
              <a:rPr lang="en-US" sz="2400" dirty="0">
                <a:solidFill>
                  <a:schemeClr val="accent4">
                    <a:lumMod val="90000"/>
                    <a:lumOff val="10000"/>
                  </a:schemeClr>
                </a:solidFill>
              </a:rPr>
              <a:t>“This project is funded in part by Michigan Humanities, an affiliate of the National Endowment for the Humanities.”</a:t>
            </a:r>
          </a:p>
        </p:txBody>
      </p:sp>
      <p:sp>
        <p:nvSpPr>
          <p:cNvPr id="5" name="Slide Number Placeholder 4">
            <a:extLst>
              <a:ext uri="{FF2B5EF4-FFF2-40B4-BE49-F238E27FC236}">
                <a16:creationId xmlns:a16="http://schemas.microsoft.com/office/drawing/2014/main" id="{5FB46AAD-28B2-40D4-8555-3F7B76758BAF}"/>
              </a:ext>
            </a:extLst>
          </p:cNvPr>
          <p:cNvSpPr>
            <a:spLocks noGrp="1"/>
          </p:cNvSpPr>
          <p:nvPr>
            <p:ph type="sldNum" sz="quarter" idx="12"/>
          </p:nvPr>
        </p:nvSpPr>
        <p:spPr/>
        <p:txBody>
          <a:bodyPr/>
          <a:lstStyle/>
          <a:p>
            <a:fld id="{18D65601-5AE2-46FC-B138-694DDD2B510D}" type="slidenum">
              <a:rPr lang="en-US" smtClean="0"/>
              <a:pPr/>
              <a:t>19</a:t>
            </a:fld>
            <a:endParaRPr lang="en-US" dirty="0"/>
          </a:p>
        </p:txBody>
      </p:sp>
      <p:sp>
        <p:nvSpPr>
          <p:cNvPr id="12" name="Text Placeholder 11">
            <a:extLst>
              <a:ext uri="{FF2B5EF4-FFF2-40B4-BE49-F238E27FC236}">
                <a16:creationId xmlns:a16="http://schemas.microsoft.com/office/drawing/2014/main" id="{9C78B530-904A-4FFB-B79F-DD0CA2B39D35}"/>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Wording</a:t>
            </a:r>
          </a:p>
        </p:txBody>
      </p:sp>
      <p:pic>
        <p:nvPicPr>
          <p:cNvPr id="6" name="Picture Placeholder 5" descr="Website&#10;&#10;Description automatically generated">
            <a:extLst>
              <a:ext uri="{FF2B5EF4-FFF2-40B4-BE49-F238E27FC236}">
                <a16:creationId xmlns:a16="http://schemas.microsoft.com/office/drawing/2014/main" id="{42915A85-489E-4D64-B0B3-8F42EB887189}"/>
              </a:ext>
            </a:extLst>
          </p:cNvPr>
          <p:cNvPicPr>
            <a:picLocks noGrp="1" noChangeAspect="1"/>
          </p:cNvPicPr>
          <p:nvPr>
            <p:ph type="pic" sz="quarter" idx="17"/>
          </p:nvPr>
        </p:nvPicPr>
        <p:blipFill>
          <a:blip r:embed="rId2"/>
          <a:srcRect l="7813" r="7813"/>
          <a:stretch>
            <a:fillRect/>
          </a:stretch>
        </p:blipFill>
        <p:spPr>
          <a:xfrm rot="5400000">
            <a:off x="-581025" y="581025"/>
            <a:ext cx="6858000" cy="5695949"/>
          </a:xfrm>
        </p:spPr>
      </p:pic>
    </p:spTree>
    <p:extLst>
      <p:ext uri="{BB962C8B-B14F-4D97-AF65-F5344CB8AC3E}">
        <p14:creationId xmlns:p14="http://schemas.microsoft.com/office/powerpoint/2010/main" val="319971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7A1030-7EDF-468D-893C-C785A7F47ACC}"/>
              </a:ext>
            </a:extLst>
          </p:cNvPr>
          <p:cNvSpPr/>
          <p:nvPr/>
        </p:nvSpPr>
        <p:spPr>
          <a:xfrm>
            <a:off x="0" y="0"/>
            <a:ext cx="12323036" cy="693063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p:txBody>
          <a:bodyPr/>
          <a:lstStyle/>
          <a:p>
            <a:fld id="{18D65601-5AE2-46FC-B138-694DDD2B510D}" type="slidenum">
              <a:rPr lang="en-US" smtClean="0"/>
              <a:pPr/>
              <a:t>2</a:t>
            </a:fld>
            <a:endParaRPr lang="en-US" dirty="0"/>
          </a:p>
        </p:txBody>
      </p:sp>
      <p:sp>
        <p:nvSpPr>
          <p:cNvPr id="28" name="Content Placeholder 27">
            <a:extLst>
              <a:ext uri="{FF2B5EF4-FFF2-40B4-BE49-F238E27FC236}">
                <a16:creationId xmlns:a16="http://schemas.microsoft.com/office/drawing/2014/main" id="{29909120-B013-4872-BAFC-11D63AAABDD4}"/>
              </a:ext>
            </a:extLst>
          </p:cNvPr>
          <p:cNvSpPr>
            <a:spLocks noGrp="1"/>
          </p:cNvSpPr>
          <p:nvPr>
            <p:ph sz="quarter" idx="15"/>
          </p:nvPr>
        </p:nvSpPr>
        <p:spPr/>
        <p:txBody>
          <a:bodyPr/>
          <a:lstStyle/>
          <a:p>
            <a:r>
              <a:rPr lang="en-US" dirty="0"/>
              <a:t>Meet MI Humanities</a:t>
            </a:r>
          </a:p>
          <a:p>
            <a:r>
              <a:rPr lang="en-US" dirty="0"/>
              <a:t>Your Presenters</a:t>
            </a:r>
          </a:p>
          <a:p>
            <a:r>
              <a:rPr lang="en-US" dirty="0"/>
              <a:t>Programs</a:t>
            </a:r>
          </a:p>
          <a:p>
            <a:r>
              <a:rPr lang="en-US" dirty="0"/>
              <a:t>Grants</a:t>
            </a:r>
          </a:p>
          <a:p>
            <a:r>
              <a:rPr lang="en-US" dirty="0"/>
              <a:t>MI Humanities Portal</a:t>
            </a:r>
          </a:p>
        </p:txBody>
      </p: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Agenda</a:t>
            </a:r>
          </a:p>
        </p:txBody>
      </p:sp>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A2E862-4F7D-4591-B7F6-2D8B7C328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580" y="1713387"/>
            <a:ext cx="4728275" cy="2134345"/>
          </a:xfrm>
          <a:prstGeom prst="rect">
            <a:avLst/>
          </a:prstGeom>
        </p:spPr>
      </p:pic>
    </p:spTree>
    <p:extLst>
      <p:ext uri="{BB962C8B-B14F-4D97-AF65-F5344CB8AC3E}">
        <p14:creationId xmlns:p14="http://schemas.microsoft.com/office/powerpoint/2010/main" val="74400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4AB4CB-842D-40DC-B5AA-C6D55D7A0C8F}"/>
              </a:ext>
            </a:extLst>
          </p:cNvPr>
          <p:cNvSpPr>
            <a:spLocks noGrp="1"/>
          </p:cNvSpPr>
          <p:nvPr>
            <p:ph type="sldNum" sz="quarter" idx="12"/>
          </p:nvPr>
        </p:nvSpPr>
        <p:spPr/>
        <p:txBody>
          <a:bodyPr/>
          <a:lstStyle/>
          <a:p>
            <a:fld id="{18D65601-5AE2-46FC-B138-694DDD2B510D}" type="slidenum">
              <a:rPr lang="en-US" smtClean="0"/>
              <a:pPr/>
              <a:t>20</a:t>
            </a:fld>
            <a:endParaRPr lang="en-US" dirty="0"/>
          </a:p>
        </p:txBody>
      </p:sp>
      <p:sp>
        <p:nvSpPr>
          <p:cNvPr id="10" name="Content Placeholder 9">
            <a:extLst>
              <a:ext uri="{FF2B5EF4-FFF2-40B4-BE49-F238E27FC236}">
                <a16:creationId xmlns:a16="http://schemas.microsoft.com/office/drawing/2014/main" id="{7151551A-EDBC-4408-8A3F-7F7EF48CEE91}"/>
              </a:ext>
            </a:extLst>
          </p:cNvPr>
          <p:cNvSpPr>
            <a:spLocks noGrp="1"/>
          </p:cNvSpPr>
          <p:nvPr>
            <p:ph sz="quarter" idx="16"/>
          </p:nvPr>
        </p:nvSpPr>
        <p:spPr>
          <a:xfrm>
            <a:off x="6311900" y="3282850"/>
            <a:ext cx="4934365" cy="1030734"/>
          </a:xfrm>
        </p:spPr>
        <p:txBody>
          <a:bodyPr/>
          <a:lstStyle/>
          <a:p>
            <a:r>
              <a:rPr lang="en-US" dirty="0">
                <a:solidFill>
                  <a:schemeClr val="accent5"/>
                </a:solidFill>
                <a:latin typeface="Montserrat" panose="00000500000000000000" pitchFamily="50" charset="0"/>
              </a:rPr>
              <a:t>To ensure a strong partnership, it is vital that you keep Michigan Humanities updated on grant activity. </a:t>
            </a:r>
            <a:r>
              <a:rPr lang="en-US" b="1" i="1" dirty="0">
                <a:solidFill>
                  <a:schemeClr val="accent5"/>
                </a:solidFill>
                <a:latin typeface="Montserrat" panose="00000500000000000000" pitchFamily="50" charset="0"/>
              </a:rPr>
              <a:t>This is stated in your agreement with Michigan Humanities.  </a:t>
            </a:r>
          </a:p>
        </p:txBody>
      </p:sp>
      <p:sp>
        <p:nvSpPr>
          <p:cNvPr id="8" name="Title 7">
            <a:extLst>
              <a:ext uri="{FF2B5EF4-FFF2-40B4-BE49-F238E27FC236}">
                <a16:creationId xmlns:a16="http://schemas.microsoft.com/office/drawing/2014/main" id="{942A3B51-6CD4-4CD2-9083-66F059D47C3A}"/>
              </a:ext>
            </a:extLst>
          </p:cNvPr>
          <p:cNvSpPr>
            <a:spLocks noGrp="1"/>
          </p:cNvSpPr>
          <p:nvPr>
            <p:ph type="title"/>
          </p:nvPr>
        </p:nvSpPr>
        <p:spPr/>
        <p:txBody>
          <a:bodyPr/>
          <a:lstStyle/>
          <a:p>
            <a:r>
              <a:rPr lang="en-US" dirty="0"/>
              <a:t>Notification of Project Activities	</a:t>
            </a:r>
          </a:p>
        </p:txBody>
      </p:sp>
      <p:sp>
        <p:nvSpPr>
          <p:cNvPr id="12" name="TextBox 11">
            <a:extLst>
              <a:ext uri="{FF2B5EF4-FFF2-40B4-BE49-F238E27FC236}">
                <a16:creationId xmlns:a16="http://schemas.microsoft.com/office/drawing/2014/main" id="{9B22513B-6A24-4800-AA53-ADADBD178020}"/>
              </a:ext>
            </a:extLst>
          </p:cNvPr>
          <p:cNvSpPr txBox="1"/>
          <p:nvPr/>
        </p:nvSpPr>
        <p:spPr>
          <a:xfrm>
            <a:off x="219857" y="2471206"/>
            <a:ext cx="5065976" cy="2364237"/>
          </a:xfrm>
          <a:prstGeom prst="rect">
            <a:avLst/>
          </a:prstGeom>
          <a:noFill/>
        </p:spPr>
        <p:txBody>
          <a:bodyPr wrap="square">
            <a:spAutoFit/>
          </a:bodyPr>
          <a:lstStyle/>
          <a:p>
            <a:r>
              <a:rPr kumimoji="0" lang="en-US" sz="2400" b="0" i="0" u="none" strike="noStrike" kern="1200" cap="none" spc="100" normalizeH="0" baseline="0" noProof="0" dirty="0">
                <a:ln>
                  <a:noFill/>
                </a:ln>
                <a:solidFill>
                  <a:srgbClr val="14347E"/>
                </a:solidFill>
                <a:effectLst/>
                <a:uLnTx/>
                <a:uFillTx/>
                <a:latin typeface="Source Sans Pro Light"/>
                <a:ea typeface="+mn-ea"/>
                <a:cs typeface="+mn-cs"/>
              </a:rPr>
              <a:t>What do partners need to record?</a:t>
            </a:r>
          </a:p>
          <a:p>
            <a:pPr marL="342900" indent="-342900">
              <a:lnSpc>
                <a:spcPct val="150000"/>
              </a:lnSpc>
              <a:buFont typeface="Arial" panose="020B0604020202020204" pitchFamily="34" charset="0"/>
              <a:buChar char="•"/>
            </a:pPr>
            <a:r>
              <a:rPr lang="en-US" sz="1400" dirty="0">
                <a:solidFill>
                  <a:prstClr val="black"/>
                </a:solidFill>
                <a:latin typeface="Montserrat" panose="00000500000000000000" pitchFamily="50" charset="0"/>
              </a:rPr>
              <a:t>Date, time, and location of project event(s)</a:t>
            </a:r>
          </a:p>
          <a:p>
            <a:pPr marL="342900" indent="-342900">
              <a:lnSpc>
                <a:spcPct val="150000"/>
              </a:lnSpc>
              <a:buFont typeface="Arial" panose="020B0604020202020204" pitchFamily="34" charset="0"/>
              <a:buChar char="•"/>
            </a:pPr>
            <a:r>
              <a:rPr lang="en-US" sz="1400" dirty="0">
                <a:solidFill>
                  <a:prstClr val="black"/>
                </a:solidFill>
                <a:latin typeface="Montserrat" panose="00000500000000000000" pitchFamily="50" charset="0"/>
              </a:rPr>
              <a:t>Examples of publicity the grant funded project/event has received</a:t>
            </a:r>
          </a:p>
          <a:p>
            <a:pPr marL="342900" indent="-342900">
              <a:lnSpc>
                <a:spcPct val="150000"/>
              </a:lnSpc>
              <a:buFont typeface="Arial" panose="020B0604020202020204" pitchFamily="34" charset="0"/>
              <a:buChar char="•"/>
            </a:pPr>
            <a:r>
              <a:rPr lang="en-US" sz="1400" dirty="0">
                <a:solidFill>
                  <a:prstClr val="black"/>
                </a:solidFill>
                <a:latin typeface="Montserrat" panose="00000500000000000000" pitchFamily="50" charset="0"/>
              </a:rPr>
              <a:t>Photos or videos that Michigan Humanities can share on its website or social media outlets</a:t>
            </a:r>
          </a:p>
          <a:p>
            <a:pPr>
              <a:lnSpc>
                <a:spcPct val="150000"/>
              </a:lnSpc>
            </a:pPr>
            <a:endParaRPr lang="en-US" sz="1400" dirty="0">
              <a:solidFill>
                <a:prstClr val="black"/>
              </a:solidFill>
              <a:latin typeface="Montserrat" panose="00000500000000000000" pitchFamily="50" charset="0"/>
            </a:endParaRPr>
          </a:p>
        </p:txBody>
      </p:sp>
    </p:spTree>
    <p:extLst>
      <p:ext uri="{BB962C8B-B14F-4D97-AF65-F5344CB8AC3E}">
        <p14:creationId xmlns:p14="http://schemas.microsoft.com/office/powerpoint/2010/main" val="1568356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5"/>
          </p:nvPr>
        </p:nvSpPr>
        <p:spPr>
          <a:xfrm>
            <a:off x="1017112" y="2906895"/>
            <a:ext cx="2683218" cy="2221291"/>
          </a:xfrm>
          <a:prstGeom prst="rect">
            <a:avLst/>
          </a:prstGeom>
        </p:spPr>
        <p:txBody>
          <a:bodyPr anchor="ctr"/>
          <a:lstStyle/>
          <a:p>
            <a:r>
              <a:rPr lang="en-US" dirty="0">
                <a:solidFill>
                  <a:schemeClr val="accent5"/>
                </a:solidFill>
              </a:rPr>
              <a:t>https://www.grantinterface.com/Home/Logon?urlkey=mihumanities</a:t>
            </a:r>
          </a:p>
        </p:txBody>
      </p:sp>
      <p:sp>
        <p:nvSpPr>
          <p:cNvPr id="5" name="Slide Number Placeholder 4">
            <a:extLst>
              <a:ext uri="{FF2B5EF4-FFF2-40B4-BE49-F238E27FC236}">
                <a16:creationId xmlns:a16="http://schemas.microsoft.com/office/drawing/2014/main" id="{3BDEDB3A-C068-4452-A16D-219DDA3D759E}"/>
              </a:ext>
            </a:extLst>
          </p:cNvPr>
          <p:cNvSpPr>
            <a:spLocks noGrp="1"/>
          </p:cNvSpPr>
          <p:nvPr>
            <p:ph type="sldNum" sz="quarter" idx="12"/>
          </p:nvPr>
        </p:nvSpPr>
        <p:spPr/>
        <p:txBody>
          <a:bodyPr/>
          <a:lstStyle/>
          <a:p>
            <a:fld id="{18D65601-5AE2-46FC-B138-694DDD2B510D}" type="slidenum">
              <a:rPr lang="en-US" smtClean="0"/>
              <a:pPr/>
              <a:t>21</a:t>
            </a:fld>
            <a:endParaRPr lang="en-US" dirty="0"/>
          </a:p>
        </p:txBody>
      </p:sp>
      <p:sp>
        <p:nvSpPr>
          <p:cNvPr id="13" name="Text Placeholder 12">
            <a:extLst>
              <a:ext uri="{FF2B5EF4-FFF2-40B4-BE49-F238E27FC236}">
                <a16:creationId xmlns:a16="http://schemas.microsoft.com/office/drawing/2014/main" id="{8FD7DC7A-3B7F-410C-9B4A-818BD4FCC326}"/>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Grants Portal</a:t>
            </a:r>
          </a:p>
        </p:txBody>
      </p:sp>
      <p:sp>
        <p:nvSpPr>
          <p:cNvPr id="66" name="Rectangle 65">
            <a:extLst>
              <a:ext uri="{FF2B5EF4-FFF2-40B4-BE49-F238E27FC236}">
                <a16:creationId xmlns:a16="http://schemas.microsoft.com/office/drawing/2014/main" id="{70C5C27B-32E5-4B40-A6B9-D41475D84278}"/>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B69B59B-4617-44D4-A53B-18069D1D1C85}"/>
              </a:ext>
            </a:extLst>
          </p:cNvPr>
          <p:cNvPicPr>
            <a:picLocks noChangeAspect="1"/>
          </p:cNvPicPr>
          <p:nvPr/>
        </p:nvPicPr>
        <p:blipFill>
          <a:blip r:embed="rId2"/>
          <a:stretch>
            <a:fillRect/>
          </a:stretch>
        </p:blipFill>
        <p:spPr>
          <a:xfrm>
            <a:off x="4351697" y="1185727"/>
            <a:ext cx="7320361" cy="4831221"/>
          </a:xfrm>
          <a:prstGeom prst="rect">
            <a:avLst/>
          </a:prstGeom>
        </p:spPr>
      </p:pic>
    </p:spTree>
    <p:extLst>
      <p:ext uri="{BB962C8B-B14F-4D97-AF65-F5344CB8AC3E}">
        <p14:creationId xmlns:p14="http://schemas.microsoft.com/office/powerpoint/2010/main" val="135569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6AF1E4-56E5-40D1-BBF3-E946721384C3}"/>
              </a:ext>
            </a:extLst>
          </p:cNvPr>
          <p:cNvSpPr>
            <a:spLocks noGrp="1"/>
          </p:cNvSpPr>
          <p:nvPr>
            <p:ph type="sldNum" sz="quarter" idx="12"/>
          </p:nvPr>
        </p:nvSpPr>
        <p:spPr/>
        <p:txBody>
          <a:bodyPr/>
          <a:lstStyle/>
          <a:p>
            <a:fld id="{18D65601-5AE2-46FC-B138-694DDD2B510D}" type="slidenum">
              <a:rPr lang="en-US" smtClean="0"/>
              <a:pPr/>
              <a:t>22</a:t>
            </a:fld>
            <a:endParaRPr lang="en-US" dirty="0"/>
          </a:p>
        </p:txBody>
      </p:sp>
      <p:sp>
        <p:nvSpPr>
          <p:cNvPr id="27" name="Text Placeholder 26">
            <a:extLst>
              <a:ext uri="{FF2B5EF4-FFF2-40B4-BE49-F238E27FC236}">
                <a16:creationId xmlns:a16="http://schemas.microsoft.com/office/drawing/2014/main" id="{8CB3BA1F-61EC-43EA-B954-8D7BA548F23B}"/>
              </a:ext>
            </a:extLst>
          </p:cNvPr>
          <p:cNvSpPr>
            <a:spLocks noGrp="1"/>
          </p:cNvSpPr>
          <p:nvPr>
            <p:ph type="body" sz="quarter" idx="14"/>
          </p:nvPr>
        </p:nvSpPr>
        <p:spPr/>
        <p:txBody>
          <a:bodyPr/>
          <a:lstStyle/>
          <a:p>
            <a:r>
              <a:rPr lang="en-US" dirty="0"/>
              <a:t>Contact Us!</a:t>
            </a:r>
          </a:p>
        </p:txBody>
      </p:sp>
      <p:sp>
        <p:nvSpPr>
          <p:cNvPr id="36" name="Content Placeholder 35">
            <a:extLst>
              <a:ext uri="{FF2B5EF4-FFF2-40B4-BE49-F238E27FC236}">
                <a16:creationId xmlns:a16="http://schemas.microsoft.com/office/drawing/2014/main" id="{E729BB73-6CD7-44AA-A8FE-669B7271B5B8}"/>
              </a:ext>
            </a:extLst>
          </p:cNvPr>
          <p:cNvSpPr>
            <a:spLocks noGrp="1"/>
          </p:cNvSpPr>
          <p:nvPr>
            <p:ph sz="quarter" idx="15"/>
          </p:nvPr>
        </p:nvSpPr>
        <p:spPr>
          <a:xfrm>
            <a:off x="6231910" y="2756830"/>
            <a:ext cx="5602536" cy="2384195"/>
          </a:xfrm>
        </p:spPr>
        <p:txBody>
          <a:bodyPr/>
          <a:lstStyle/>
          <a:p>
            <a:r>
              <a:rPr lang="en-US" sz="1800" dirty="0"/>
              <a:t>Estee Schlenner, Programs and Communications Coordinator</a:t>
            </a:r>
          </a:p>
          <a:p>
            <a:r>
              <a:rPr lang="en-US" dirty="0"/>
              <a:t>Arts &amp; Humanities Touring Grants, Bridging Michigan Grants</a:t>
            </a:r>
          </a:p>
          <a:p>
            <a:r>
              <a:rPr lang="en-US" sz="1600" dirty="0">
                <a:solidFill>
                  <a:schemeClr val="accent3">
                    <a:lumMod val="75000"/>
                  </a:schemeClr>
                </a:solidFill>
              </a:rPr>
              <a:t>eschlenner@mihumanities.org</a:t>
            </a:r>
          </a:p>
          <a:p>
            <a:r>
              <a:rPr lang="en-US" dirty="0"/>
              <a:t>-------</a:t>
            </a:r>
          </a:p>
          <a:p>
            <a:r>
              <a:rPr lang="en-US" sz="1800" dirty="0"/>
              <a:t>Ashley Ross, Director of Programs</a:t>
            </a:r>
          </a:p>
          <a:p>
            <a:r>
              <a:rPr lang="en-US" dirty="0"/>
              <a:t>Great Michigan Read, Museum on Main Street</a:t>
            </a:r>
          </a:p>
          <a:p>
            <a:r>
              <a:rPr lang="en-US" sz="1600" dirty="0">
                <a:solidFill>
                  <a:schemeClr val="accent3">
                    <a:lumMod val="75000"/>
                  </a:schemeClr>
                </a:solidFill>
              </a:rPr>
              <a:t>aross@mihumanities.org</a:t>
            </a:r>
          </a:p>
        </p:txBody>
      </p:sp>
      <p:sp>
        <p:nvSpPr>
          <p:cNvPr id="29" name="Text Placeholder 28">
            <a:extLst>
              <a:ext uri="{FF2B5EF4-FFF2-40B4-BE49-F238E27FC236}">
                <a16:creationId xmlns:a16="http://schemas.microsoft.com/office/drawing/2014/main" id="{6A070758-9539-49E3-9A13-06037269F5F0}"/>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For more information</a:t>
            </a:r>
          </a:p>
        </p:txBody>
      </p:sp>
      <p:pic>
        <p:nvPicPr>
          <p:cNvPr id="5122" name="D9346FC6-85BD-4B5B-90F8-34457D6830B9">
            <a:extLst>
              <a:ext uri="{FF2B5EF4-FFF2-40B4-BE49-F238E27FC236}">
                <a16:creationId xmlns:a16="http://schemas.microsoft.com/office/drawing/2014/main" id="{62DD1FE0-6332-4CF2-9FB0-736AA685F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057" y="1734670"/>
            <a:ext cx="4518212" cy="338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031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History</a:t>
            </a:r>
          </a:p>
        </p:txBody>
      </p:sp>
      <p:pic>
        <p:nvPicPr>
          <p:cNvPr id="150" name="Picture Placeholder 149">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2"/>
          <a:srcRect t="10655" b="10655"/>
          <a:stretch/>
        </p:blipFill>
        <p:spPr/>
      </p:pic>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p:txBody>
          <a:bodyPr anchor="ctr"/>
          <a:lstStyle/>
          <a:p>
            <a:pPr marL="0" indent="0">
              <a:buNone/>
            </a:pPr>
            <a:r>
              <a:rPr lang="en-US" sz="1800" b="1" dirty="0">
                <a:solidFill>
                  <a:schemeClr val="accent5">
                    <a:lumMod val="95000"/>
                  </a:schemeClr>
                </a:solidFill>
                <a:latin typeface="Montserrat" panose="00000500000000000000" pitchFamily="50" charset="0"/>
              </a:rPr>
              <a:t>Michigan Humanities </a:t>
            </a:r>
            <a:r>
              <a:rPr lang="en-US" sz="1800" dirty="0">
                <a:solidFill>
                  <a:schemeClr val="accent5">
                    <a:lumMod val="95000"/>
                  </a:schemeClr>
                </a:solidFill>
                <a:latin typeface="Montserrat" panose="00000500000000000000" pitchFamily="50" charset="0"/>
              </a:rPr>
              <a:t>is a state affiliate of the National Endowment for the Humanities and began operation in 1974.  There are 56 humanities councils.</a:t>
            </a:r>
            <a:r>
              <a:rPr lang="en-US" sz="1800" dirty="0">
                <a:solidFill>
                  <a:schemeClr val="accent5">
                    <a:lumMod val="95000"/>
                  </a:schemeClr>
                </a:solidFill>
              </a:rPr>
              <a:t>​</a:t>
            </a:r>
          </a:p>
        </p:txBody>
      </p:sp>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p:txBody>
          <a:bodyPr/>
          <a:lstStyle/>
          <a:p>
            <a:fld id="{18D65601-5AE2-46FC-B138-694DDD2B510D}" type="slidenum">
              <a:rPr lang="en-US" smtClean="0"/>
              <a:pPr/>
              <a:t>3</a:t>
            </a:fld>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197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Mission</a:t>
            </a:r>
          </a:p>
        </p:txBody>
      </p:sp>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p:txBody>
          <a:bodyPr anchor="ctr"/>
          <a:lstStyle/>
          <a:p>
            <a:r>
              <a:rPr lang="en-US" sz="1800" b="1" dirty="0">
                <a:solidFill>
                  <a:schemeClr val="accent5">
                    <a:lumMod val="95000"/>
                  </a:schemeClr>
                </a:solidFill>
                <a:latin typeface="Montserrat" panose="00000500000000000000" pitchFamily="50" charset="0"/>
              </a:rPr>
              <a:t>Our mission </a:t>
            </a:r>
            <a:r>
              <a:rPr lang="en-US" sz="1800" dirty="0">
                <a:solidFill>
                  <a:schemeClr val="accent5">
                    <a:lumMod val="95000"/>
                  </a:schemeClr>
                </a:solidFill>
                <a:latin typeface="Montserrat" panose="00000500000000000000" pitchFamily="50" charset="0"/>
              </a:rPr>
              <a:t>is bringing people together through stories, histories, cultures, and conversations.</a:t>
            </a:r>
          </a:p>
        </p:txBody>
      </p:sp>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p:txBody>
          <a:bodyPr/>
          <a:lstStyle/>
          <a:p>
            <a:fld id="{18D65601-5AE2-46FC-B138-694DDD2B510D}" type="slidenum">
              <a:rPr lang="en-US" smtClean="0"/>
              <a:pPr/>
              <a:t>4</a:t>
            </a:fld>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A picture containing text, indoor, wall, ceiling&#10;&#10;Description automatically generated">
            <a:extLst>
              <a:ext uri="{FF2B5EF4-FFF2-40B4-BE49-F238E27FC236}">
                <a16:creationId xmlns:a16="http://schemas.microsoft.com/office/drawing/2014/main" id="{3F9AC32B-4405-4F1D-947C-7AD77CB5BDB3}"/>
              </a:ext>
            </a:extLst>
          </p:cNvPr>
          <p:cNvPicPr>
            <a:picLocks noGrp="1" noChangeAspect="1"/>
          </p:cNvPicPr>
          <p:nvPr>
            <p:ph type="pic" sz="quarter" idx="13"/>
          </p:nvPr>
        </p:nvPicPr>
        <p:blipFill>
          <a:blip r:embed="rId2"/>
          <a:srcRect t="27786" b="27786"/>
          <a:stretch>
            <a:fillRect/>
          </a:stretch>
        </p:blipFill>
        <p:spPr>
          <a:xfrm>
            <a:off x="0" y="3006767"/>
            <a:ext cx="12192000" cy="4062247"/>
          </a:xfrm>
        </p:spPr>
      </p:pic>
    </p:spTree>
    <p:extLst>
      <p:ext uri="{BB962C8B-B14F-4D97-AF65-F5344CB8AC3E}">
        <p14:creationId xmlns:p14="http://schemas.microsoft.com/office/powerpoint/2010/main" val="4184688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Vision</a:t>
            </a:r>
          </a:p>
        </p:txBody>
      </p:sp>
      <p:pic>
        <p:nvPicPr>
          <p:cNvPr id="150" name="Picture Placeholder 149">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2"/>
          <a:srcRect t="19914" b="19914"/>
          <a:stretch/>
        </p:blipFill>
        <p:spPr/>
      </p:pic>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p:txBody>
          <a:bodyPr anchor="ctr"/>
          <a:lstStyle/>
          <a:p>
            <a:r>
              <a:rPr lang="en-US" sz="1800" b="1" dirty="0">
                <a:solidFill>
                  <a:schemeClr val="accent5">
                    <a:lumMod val="95000"/>
                  </a:schemeClr>
                </a:solidFill>
                <a:latin typeface="Montserrat" panose="00000500000000000000" pitchFamily="50" charset="0"/>
              </a:rPr>
              <a:t>Our vision </a:t>
            </a:r>
            <a:r>
              <a:rPr lang="en-US" sz="1800" dirty="0">
                <a:solidFill>
                  <a:schemeClr val="accent5">
                    <a:lumMod val="95000"/>
                  </a:schemeClr>
                </a:solidFill>
                <a:latin typeface="Montserrat" panose="00000500000000000000" pitchFamily="50" charset="0"/>
              </a:rPr>
              <a:t>is for a more thoughtful, connected, engaged, and informed Michigan.</a:t>
            </a:r>
            <a:endParaRPr lang="en-US" sz="1800" dirty="0">
              <a:solidFill>
                <a:schemeClr val="accent5">
                  <a:lumMod val="95000"/>
                </a:schemeClr>
              </a:solidFill>
            </a:endParaRPr>
          </a:p>
        </p:txBody>
      </p:sp>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p:txBody>
          <a:bodyPr/>
          <a:lstStyle/>
          <a:p>
            <a:fld id="{18D65601-5AE2-46FC-B138-694DDD2B510D}" type="slidenum">
              <a:rPr lang="en-US" smtClean="0"/>
              <a:pPr/>
              <a:t>5</a:t>
            </a:fld>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602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6849879-3075-4BE1-A7DB-2AF61CB2F870}"/>
              </a:ext>
            </a:extLst>
          </p:cNvPr>
          <p:cNvSpPr>
            <a:spLocks noGrp="1"/>
          </p:cNvSpPr>
          <p:nvPr>
            <p:ph type="dt" sz="half" idx="10"/>
          </p:nvPr>
        </p:nvSpPr>
        <p:spPr/>
        <p:txBody>
          <a:bodyPr/>
          <a:lstStyle/>
          <a:p>
            <a:r>
              <a:rPr lang="en-US"/>
              <a:t>8/05/20XX</a:t>
            </a:r>
            <a:endParaRPr lang="en-US" dirty="0"/>
          </a:p>
        </p:txBody>
      </p:sp>
      <p:sp>
        <p:nvSpPr>
          <p:cNvPr id="6" name="Footer Placeholder 5">
            <a:extLst>
              <a:ext uri="{FF2B5EF4-FFF2-40B4-BE49-F238E27FC236}">
                <a16:creationId xmlns:a16="http://schemas.microsoft.com/office/drawing/2014/main" id="{0E9DE361-8642-4ABC-81FA-6D8646F42183}"/>
              </a:ext>
            </a:extLst>
          </p:cNvPr>
          <p:cNvSpPr>
            <a:spLocks noGrp="1"/>
          </p:cNvSpPr>
          <p:nvPr>
            <p:ph type="ftr" sz="quarter" idx="11"/>
          </p:nvPr>
        </p:nvSpPr>
        <p:spPr/>
        <p:txBody>
          <a:bodyPr/>
          <a:lstStyle/>
          <a:p>
            <a:r>
              <a:rPr lang="en-US"/>
              <a:t>Conference Presentation</a:t>
            </a:r>
            <a:endParaRPr lang="en-US" dirty="0"/>
          </a:p>
        </p:txBody>
      </p:sp>
      <p:sp>
        <p:nvSpPr>
          <p:cNvPr id="7" name="Slide Number Placeholder 6">
            <a:extLst>
              <a:ext uri="{FF2B5EF4-FFF2-40B4-BE49-F238E27FC236}">
                <a16:creationId xmlns:a16="http://schemas.microsoft.com/office/drawing/2014/main" id="{51E9D166-8744-4CA7-A485-32168DF3CF69}"/>
              </a:ext>
            </a:extLst>
          </p:cNvPr>
          <p:cNvSpPr>
            <a:spLocks noGrp="1"/>
          </p:cNvSpPr>
          <p:nvPr>
            <p:ph type="sldNum" sz="quarter" idx="12"/>
          </p:nvPr>
        </p:nvSpPr>
        <p:spPr/>
        <p:txBody>
          <a:bodyPr/>
          <a:lstStyle/>
          <a:p>
            <a:fld id="{18D65601-5AE2-46FC-B138-694DDD2B510D}" type="slidenum">
              <a:rPr lang="en-US" smtClean="0"/>
              <a:pPr/>
              <a:t>6</a:t>
            </a:fld>
            <a:endParaRPr lang="en-US" dirty="0"/>
          </a:p>
        </p:txBody>
      </p:sp>
      <p:sp>
        <p:nvSpPr>
          <p:cNvPr id="13" name="Text Placeholder 12">
            <a:extLst>
              <a:ext uri="{FF2B5EF4-FFF2-40B4-BE49-F238E27FC236}">
                <a16:creationId xmlns:a16="http://schemas.microsoft.com/office/drawing/2014/main" id="{0A5B3A0A-E287-460D-A67A-F3A0D0E2350D}"/>
              </a:ext>
            </a:extLst>
          </p:cNvPr>
          <p:cNvSpPr>
            <a:spLocks noGrp="1"/>
          </p:cNvSpPr>
          <p:nvPr>
            <p:ph type="body" sz="quarter" idx="19"/>
          </p:nvPr>
        </p:nvSpPr>
        <p:spPr>
          <a:xfrm>
            <a:off x="3897220" y="1307183"/>
            <a:ext cx="1783393" cy="1783055"/>
          </a:xfrm>
          <a:ln w="38100">
            <a:solidFill>
              <a:schemeClr val="accent3">
                <a:lumMod val="60000"/>
                <a:lumOff val="40000"/>
              </a:schemeClr>
            </a:solidFill>
          </a:ln>
        </p:spPr>
        <p:txBody>
          <a:bodyPr/>
          <a:lstStyle/>
          <a:p>
            <a:r>
              <a:rPr lang="en-US" sz="1400" dirty="0">
                <a:solidFill>
                  <a:schemeClr val="accent5">
                    <a:lumMod val="95000"/>
                  </a:schemeClr>
                </a:solidFill>
                <a:latin typeface="Montserrat" panose="00000500000000000000" pitchFamily="50" charset="0"/>
              </a:rPr>
              <a:t>Inclusion, Diversity, and Equity</a:t>
            </a:r>
          </a:p>
        </p:txBody>
      </p:sp>
      <p:sp>
        <p:nvSpPr>
          <p:cNvPr id="14" name="Text Placeholder 13">
            <a:extLst>
              <a:ext uri="{FF2B5EF4-FFF2-40B4-BE49-F238E27FC236}">
                <a16:creationId xmlns:a16="http://schemas.microsoft.com/office/drawing/2014/main" id="{C5E9354B-D43A-4B7C-8B46-77B8B87095D0}"/>
              </a:ext>
            </a:extLst>
          </p:cNvPr>
          <p:cNvSpPr>
            <a:spLocks noGrp="1"/>
          </p:cNvSpPr>
          <p:nvPr>
            <p:ph type="body" sz="quarter" idx="20"/>
          </p:nvPr>
        </p:nvSpPr>
        <p:spPr>
          <a:xfrm>
            <a:off x="3897220" y="3617834"/>
            <a:ext cx="1783393" cy="1783055"/>
          </a:xfrm>
          <a:ln w="38100">
            <a:solidFill>
              <a:schemeClr val="accent3">
                <a:lumMod val="60000"/>
                <a:lumOff val="40000"/>
              </a:schemeClr>
            </a:solidFill>
          </a:ln>
        </p:spPr>
        <p:txBody>
          <a:bodyPr/>
          <a:lstStyle/>
          <a:p>
            <a:r>
              <a:rPr lang="en-US" sz="1400" dirty="0">
                <a:solidFill>
                  <a:schemeClr val="accent5">
                    <a:lumMod val="95000"/>
                  </a:schemeClr>
                </a:solidFill>
                <a:latin typeface="Montserrat" panose="00000500000000000000" pitchFamily="50" charset="0"/>
              </a:rPr>
              <a:t>Authentic Conversation</a:t>
            </a:r>
          </a:p>
          <a:p>
            <a:endParaRPr lang="en-US" sz="1400" dirty="0">
              <a:solidFill>
                <a:schemeClr val="accent5">
                  <a:lumMod val="95000"/>
                </a:schemeClr>
              </a:solidFill>
            </a:endParaRPr>
          </a:p>
        </p:txBody>
      </p:sp>
      <p:sp>
        <p:nvSpPr>
          <p:cNvPr id="15" name="Text Placeholder 14">
            <a:extLst>
              <a:ext uri="{FF2B5EF4-FFF2-40B4-BE49-F238E27FC236}">
                <a16:creationId xmlns:a16="http://schemas.microsoft.com/office/drawing/2014/main" id="{32E6D563-0FCE-4E1D-978C-5317BB428478}"/>
              </a:ext>
            </a:extLst>
          </p:cNvPr>
          <p:cNvSpPr>
            <a:spLocks noGrp="1"/>
          </p:cNvSpPr>
          <p:nvPr>
            <p:ph type="body" sz="quarter" idx="21"/>
          </p:nvPr>
        </p:nvSpPr>
        <p:spPr>
          <a:xfrm>
            <a:off x="8819663" y="1307183"/>
            <a:ext cx="1783393" cy="1783055"/>
          </a:xfrm>
          <a:ln w="38100">
            <a:solidFill>
              <a:schemeClr val="accent3">
                <a:lumMod val="60000"/>
                <a:lumOff val="40000"/>
              </a:schemeClr>
            </a:solidFill>
          </a:ln>
        </p:spPr>
        <p:txBody>
          <a:bodyPr/>
          <a:lstStyle/>
          <a:p>
            <a:r>
              <a:rPr lang="en-US" sz="1400" dirty="0">
                <a:solidFill>
                  <a:schemeClr val="accent5">
                    <a:lumMod val="95000"/>
                  </a:schemeClr>
                </a:solidFill>
                <a:latin typeface="Montserrat" panose="00000500000000000000" pitchFamily="50" charset="0"/>
              </a:rPr>
              <a:t>Discovery and Understanding</a:t>
            </a:r>
          </a:p>
          <a:p>
            <a:endParaRPr lang="en-US" sz="1400" dirty="0">
              <a:solidFill>
                <a:schemeClr val="accent5">
                  <a:lumMod val="95000"/>
                </a:schemeClr>
              </a:solidFill>
            </a:endParaRPr>
          </a:p>
        </p:txBody>
      </p:sp>
      <p:sp>
        <p:nvSpPr>
          <p:cNvPr id="16" name="Text Placeholder 15">
            <a:extLst>
              <a:ext uri="{FF2B5EF4-FFF2-40B4-BE49-F238E27FC236}">
                <a16:creationId xmlns:a16="http://schemas.microsoft.com/office/drawing/2014/main" id="{22223CCD-3ED7-454D-8547-5BDCE13877BF}"/>
              </a:ext>
            </a:extLst>
          </p:cNvPr>
          <p:cNvSpPr>
            <a:spLocks noGrp="1"/>
          </p:cNvSpPr>
          <p:nvPr>
            <p:ph type="body" sz="quarter" idx="22"/>
          </p:nvPr>
        </p:nvSpPr>
        <p:spPr>
          <a:xfrm>
            <a:off x="8819664" y="3664439"/>
            <a:ext cx="1783393" cy="1783055"/>
          </a:xfrm>
          <a:ln w="38100">
            <a:solidFill>
              <a:schemeClr val="accent3">
                <a:lumMod val="60000"/>
                <a:lumOff val="40000"/>
              </a:schemeClr>
            </a:solidFill>
          </a:ln>
        </p:spPr>
        <p:txBody>
          <a:bodyPr/>
          <a:lstStyle/>
          <a:p>
            <a:r>
              <a:rPr lang="en-US" sz="1400" dirty="0">
                <a:solidFill>
                  <a:schemeClr val="accent5">
                    <a:lumMod val="95000"/>
                  </a:schemeClr>
                </a:solidFill>
                <a:latin typeface="Montserrat" panose="00000500000000000000" pitchFamily="50" charset="0"/>
              </a:rPr>
              <a:t>Respectful Collaboration</a:t>
            </a:r>
          </a:p>
          <a:p>
            <a:endParaRPr lang="en-US" sz="1400" dirty="0">
              <a:solidFill>
                <a:schemeClr val="accent5">
                  <a:lumMod val="95000"/>
                </a:schemeClr>
              </a:solidFill>
            </a:endParaRPr>
          </a:p>
        </p:txBody>
      </p:sp>
      <p:sp>
        <p:nvSpPr>
          <p:cNvPr id="8" name="Title 7">
            <a:extLst>
              <a:ext uri="{FF2B5EF4-FFF2-40B4-BE49-F238E27FC236}">
                <a16:creationId xmlns:a16="http://schemas.microsoft.com/office/drawing/2014/main" id="{DB0A4EDC-785F-43CB-AE4D-A51C3B0BD559}"/>
              </a:ext>
            </a:extLst>
          </p:cNvPr>
          <p:cNvSpPr>
            <a:spLocks noGrp="1"/>
          </p:cNvSpPr>
          <p:nvPr>
            <p:ph type="title"/>
          </p:nvPr>
        </p:nvSpPr>
        <p:spPr/>
        <p:txBody>
          <a:bodyPr/>
          <a:lstStyle/>
          <a:p>
            <a:r>
              <a:rPr lang="en-US" dirty="0"/>
              <a:t>Values</a:t>
            </a:r>
          </a:p>
        </p:txBody>
      </p:sp>
      <p:sp>
        <p:nvSpPr>
          <p:cNvPr id="48" name="Text Placeholder 13">
            <a:extLst>
              <a:ext uri="{FF2B5EF4-FFF2-40B4-BE49-F238E27FC236}">
                <a16:creationId xmlns:a16="http://schemas.microsoft.com/office/drawing/2014/main" id="{C10CBF88-69E2-426C-BEAC-F2427820886B}"/>
              </a:ext>
            </a:extLst>
          </p:cNvPr>
          <p:cNvSpPr txBox="1">
            <a:spLocks/>
          </p:cNvSpPr>
          <p:nvPr/>
        </p:nvSpPr>
        <p:spPr>
          <a:xfrm>
            <a:off x="6370007" y="2296827"/>
            <a:ext cx="1783393" cy="1783055"/>
          </a:xfrm>
          <a:prstGeom prst="rect">
            <a:avLst/>
          </a:prstGeom>
          <a:ln w="38100">
            <a:solidFill>
              <a:schemeClr val="accent3">
                <a:lumMod val="60000"/>
                <a:lumOff val="40000"/>
              </a:schemeClr>
            </a:solidFill>
          </a:ln>
        </p:spPr>
        <p:txBody>
          <a:bodyPr anchor="ctr"/>
          <a:lstStyle>
            <a:lvl1pPr marL="0" indent="0" algn="ctr" defTabSz="914400" rtl="0" eaLnBrk="1" latinLnBrk="0" hangingPunct="1">
              <a:lnSpc>
                <a:spcPct val="125000"/>
              </a:lnSpc>
              <a:spcBef>
                <a:spcPts val="0"/>
              </a:spcBef>
              <a:buFont typeface="Arial" panose="020B0604020202020204" pitchFamily="34" charset="0"/>
              <a:buNone/>
              <a:defRPr sz="2400" b="0" kern="1200" spc="100" baseline="0">
                <a:solidFill>
                  <a:schemeClr val="accent1"/>
                </a:solidFill>
                <a:latin typeface="Univers LT Std 45 Light" panose="020B07030305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1400" dirty="0">
                <a:solidFill>
                  <a:schemeClr val="accent5">
                    <a:lumMod val="95000"/>
                  </a:schemeClr>
                </a:solidFill>
                <a:latin typeface="Montserrat" panose="00000500000000000000" pitchFamily="50" charset="0"/>
              </a:rPr>
              <a:t>Meaningful Experiences</a:t>
            </a:r>
          </a:p>
        </p:txBody>
      </p:sp>
    </p:spTree>
    <p:extLst>
      <p:ext uri="{BB962C8B-B14F-4D97-AF65-F5344CB8AC3E}">
        <p14:creationId xmlns:p14="http://schemas.microsoft.com/office/powerpoint/2010/main" val="337093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6AF1E4-56E5-40D1-BBF3-E946721384C3}"/>
              </a:ext>
            </a:extLst>
          </p:cNvPr>
          <p:cNvSpPr>
            <a:spLocks noGrp="1"/>
          </p:cNvSpPr>
          <p:nvPr>
            <p:ph type="sldNum" sz="quarter" idx="12"/>
          </p:nvPr>
        </p:nvSpPr>
        <p:spPr/>
        <p:txBody>
          <a:bodyPr/>
          <a:lstStyle/>
          <a:p>
            <a:fld id="{18D65601-5AE2-46FC-B138-694DDD2B510D}" type="slidenum">
              <a:rPr lang="en-US" smtClean="0"/>
              <a:pPr/>
              <a:t>7</a:t>
            </a:fld>
            <a:endParaRPr lang="en-US" dirty="0"/>
          </a:p>
        </p:txBody>
      </p:sp>
      <p:sp>
        <p:nvSpPr>
          <p:cNvPr id="27" name="Text Placeholder 26">
            <a:extLst>
              <a:ext uri="{FF2B5EF4-FFF2-40B4-BE49-F238E27FC236}">
                <a16:creationId xmlns:a16="http://schemas.microsoft.com/office/drawing/2014/main" id="{8CB3BA1F-61EC-43EA-B954-8D7BA548F23B}"/>
              </a:ext>
            </a:extLst>
          </p:cNvPr>
          <p:cNvSpPr>
            <a:spLocks noGrp="1"/>
          </p:cNvSpPr>
          <p:nvPr>
            <p:ph type="body" sz="quarter" idx="14"/>
          </p:nvPr>
        </p:nvSpPr>
        <p:spPr/>
        <p:txBody>
          <a:bodyPr/>
          <a:lstStyle/>
          <a:p>
            <a:r>
              <a:rPr lang="en-US" dirty="0"/>
              <a:t>Estee Schlenner</a:t>
            </a:r>
          </a:p>
        </p:txBody>
      </p:sp>
      <p:sp>
        <p:nvSpPr>
          <p:cNvPr id="36" name="Content Placeholder 35">
            <a:extLst>
              <a:ext uri="{FF2B5EF4-FFF2-40B4-BE49-F238E27FC236}">
                <a16:creationId xmlns:a16="http://schemas.microsoft.com/office/drawing/2014/main" id="{E729BB73-6CD7-44AA-A8FE-669B7271B5B8}"/>
              </a:ext>
            </a:extLst>
          </p:cNvPr>
          <p:cNvSpPr>
            <a:spLocks noGrp="1"/>
          </p:cNvSpPr>
          <p:nvPr>
            <p:ph sz="quarter" idx="15"/>
          </p:nvPr>
        </p:nvSpPr>
        <p:spPr/>
        <p:txBody>
          <a:bodyPr/>
          <a:lstStyle/>
          <a:p>
            <a:r>
              <a:rPr lang="en-US" dirty="0"/>
              <a:t>Estee is the Programs and Communications Coordinator at Michigan Humanities. She oversees Poetry Out Loud and the Arts &amp; Humanities Touring Grant program. Estee has a B.A. in English from Michigan State University. </a:t>
            </a:r>
          </a:p>
        </p:txBody>
      </p:sp>
      <p:sp>
        <p:nvSpPr>
          <p:cNvPr id="29" name="Text Placeholder 28">
            <a:extLst>
              <a:ext uri="{FF2B5EF4-FFF2-40B4-BE49-F238E27FC236}">
                <a16:creationId xmlns:a16="http://schemas.microsoft.com/office/drawing/2014/main" id="{6A070758-9539-49E3-9A13-06037269F5F0}"/>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Meet the presenter</a:t>
            </a:r>
          </a:p>
        </p:txBody>
      </p:sp>
      <p:pic>
        <p:nvPicPr>
          <p:cNvPr id="3" name="Picture 2" descr="A person smiling for the camera&#10;&#10;Description automatically generated with medium confidence">
            <a:extLst>
              <a:ext uri="{FF2B5EF4-FFF2-40B4-BE49-F238E27FC236}">
                <a16:creationId xmlns:a16="http://schemas.microsoft.com/office/drawing/2014/main" id="{A908D537-02A7-4E0F-84D2-351623EBA706}"/>
              </a:ext>
            </a:extLst>
          </p:cNvPr>
          <p:cNvPicPr>
            <a:picLocks noChangeAspect="1"/>
          </p:cNvPicPr>
          <p:nvPr/>
        </p:nvPicPr>
        <p:blipFill>
          <a:blip r:embed="rId2"/>
          <a:stretch>
            <a:fillRect/>
          </a:stretch>
        </p:blipFill>
        <p:spPr>
          <a:xfrm>
            <a:off x="1560415" y="642598"/>
            <a:ext cx="4613094" cy="5572803"/>
          </a:xfrm>
          <a:prstGeom prst="rect">
            <a:avLst/>
          </a:prstGeom>
        </p:spPr>
      </p:pic>
    </p:spTree>
    <p:extLst>
      <p:ext uri="{BB962C8B-B14F-4D97-AF65-F5344CB8AC3E}">
        <p14:creationId xmlns:p14="http://schemas.microsoft.com/office/powerpoint/2010/main" val="660747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her arms crossed&#10;&#10;Description automatically generated with low confidence">
            <a:extLst>
              <a:ext uri="{FF2B5EF4-FFF2-40B4-BE49-F238E27FC236}">
                <a16:creationId xmlns:a16="http://schemas.microsoft.com/office/drawing/2014/main" id="{C08DBF25-B9F1-43BD-BB04-85716F752FE2}"/>
              </a:ext>
            </a:extLst>
          </p:cNvPr>
          <p:cNvPicPr>
            <a:picLocks noChangeAspect="1"/>
          </p:cNvPicPr>
          <p:nvPr/>
        </p:nvPicPr>
        <p:blipFill>
          <a:blip r:embed="rId2"/>
          <a:stretch>
            <a:fillRect/>
          </a:stretch>
        </p:blipFill>
        <p:spPr>
          <a:xfrm>
            <a:off x="1482906" y="-47571"/>
            <a:ext cx="4635426" cy="6953139"/>
          </a:xfrm>
          <a:prstGeom prst="rect">
            <a:avLst/>
          </a:prstGeom>
        </p:spPr>
      </p:pic>
      <p:pic>
        <p:nvPicPr>
          <p:cNvPr id="10" name="Picture Placeholder 9" descr="A person with her arms crossed&#10;&#10;Description automatically generated with low confidence">
            <a:extLst>
              <a:ext uri="{FF2B5EF4-FFF2-40B4-BE49-F238E27FC236}">
                <a16:creationId xmlns:a16="http://schemas.microsoft.com/office/drawing/2014/main" id="{05651675-733D-475F-AE50-CE537ED27A29}"/>
              </a:ext>
            </a:extLst>
          </p:cNvPr>
          <p:cNvPicPr>
            <a:picLocks noGrp="1" noChangeAspect="1"/>
          </p:cNvPicPr>
          <p:nvPr>
            <p:ph type="pic" sz="quarter" idx="13"/>
          </p:nvPr>
        </p:nvPicPr>
        <p:blipFill>
          <a:blip r:embed="rId2"/>
          <a:srcRect t="685" b="685"/>
          <a:stretch>
            <a:fillRect/>
          </a:stretch>
        </p:blipFill>
        <p:spPr/>
      </p:pic>
      <p:sp>
        <p:nvSpPr>
          <p:cNvPr id="3" name="Date Placeholder 2">
            <a:extLst>
              <a:ext uri="{FF2B5EF4-FFF2-40B4-BE49-F238E27FC236}">
                <a16:creationId xmlns:a16="http://schemas.microsoft.com/office/drawing/2014/main" id="{87B47E8C-1F0A-40EF-81C0-6BA51F14DE35}"/>
              </a:ext>
            </a:extLst>
          </p:cNvPr>
          <p:cNvSpPr>
            <a:spLocks noGrp="1"/>
          </p:cNvSpPr>
          <p:nvPr>
            <p:ph type="dt" sz="half" idx="10"/>
          </p:nvPr>
        </p:nvSpPr>
        <p:spPr/>
        <p:txBody>
          <a:bodyPr/>
          <a:lstStyle/>
          <a:p>
            <a:r>
              <a:rPr lang="en-US" dirty="0"/>
              <a:t>8/05/20XX</a:t>
            </a:r>
          </a:p>
        </p:txBody>
      </p:sp>
      <p:sp>
        <p:nvSpPr>
          <p:cNvPr id="5" name="Slide Number Placeholder 4">
            <a:extLst>
              <a:ext uri="{FF2B5EF4-FFF2-40B4-BE49-F238E27FC236}">
                <a16:creationId xmlns:a16="http://schemas.microsoft.com/office/drawing/2014/main" id="{DE6AF1E4-56E5-40D1-BBF3-E946721384C3}"/>
              </a:ext>
            </a:extLst>
          </p:cNvPr>
          <p:cNvSpPr>
            <a:spLocks noGrp="1"/>
          </p:cNvSpPr>
          <p:nvPr>
            <p:ph type="sldNum" sz="quarter" idx="12"/>
          </p:nvPr>
        </p:nvSpPr>
        <p:spPr/>
        <p:txBody>
          <a:bodyPr/>
          <a:lstStyle/>
          <a:p>
            <a:fld id="{18D65601-5AE2-46FC-B138-694DDD2B510D}" type="slidenum">
              <a:rPr lang="en-US" smtClean="0"/>
              <a:pPr/>
              <a:t>8</a:t>
            </a:fld>
            <a:endParaRPr lang="en-US" dirty="0"/>
          </a:p>
        </p:txBody>
      </p:sp>
      <p:sp>
        <p:nvSpPr>
          <p:cNvPr id="27" name="Text Placeholder 26">
            <a:extLst>
              <a:ext uri="{FF2B5EF4-FFF2-40B4-BE49-F238E27FC236}">
                <a16:creationId xmlns:a16="http://schemas.microsoft.com/office/drawing/2014/main" id="{8CB3BA1F-61EC-43EA-B954-8D7BA548F23B}"/>
              </a:ext>
            </a:extLst>
          </p:cNvPr>
          <p:cNvSpPr>
            <a:spLocks noGrp="1"/>
          </p:cNvSpPr>
          <p:nvPr>
            <p:ph type="body" sz="quarter" idx="14"/>
          </p:nvPr>
        </p:nvSpPr>
        <p:spPr/>
        <p:txBody>
          <a:bodyPr/>
          <a:lstStyle/>
          <a:p>
            <a:r>
              <a:rPr lang="en-US" dirty="0"/>
              <a:t>Ashley Ross</a:t>
            </a:r>
          </a:p>
        </p:txBody>
      </p:sp>
      <p:sp>
        <p:nvSpPr>
          <p:cNvPr id="36" name="Content Placeholder 35">
            <a:extLst>
              <a:ext uri="{FF2B5EF4-FFF2-40B4-BE49-F238E27FC236}">
                <a16:creationId xmlns:a16="http://schemas.microsoft.com/office/drawing/2014/main" id="{E729BB73-6CD7-44AA-A8FE-669B7271B5B8}"/>
              </a:ext>
            </a:extLst>
          </p:cNvPr>
          <p:cNvSpPr>
            <a:spLocks noGrp="1"/>
          </p:cNvSpPr>
          <p:nvPr>
            <p:ph sz="quarter" idx="15"/>
          </p:nvPr>
        </p:nvSpPr>
        <p:spPr/>
        <p:txBody>
          <a:bodyPr/>
          <a:lstStyle/>
          <a:p>
            <a:r>
              <a:rPr lang="en-US" dirty="0"/>
              <a:t>Ashley is the Director of Programs at Michigan Humanities. She oversees statewide programs throughout the state including the Great Michigan Read and the Smithsonian’s Museum on Main Street. Ashley has a M.A. in Anthropology with a concentration in Museum Studies.</a:t>
            </a:r>
          </a:p>
        </p:txBody>
      </p:sp>
      <p:sp>
        <p:nvSpPr>
          <p:cNvPr id="29" name="Text Placeholder 28">
            <a:extLst>
              <a:ext uri="{FF2B5EF4-FFF2-40B4-BE49-F238E27FC236}">
                <a16:creationId xmlns:a16="http://schemas.microsoft.com/office/drawing/2014/main" id="{6A070758-9539-49E3-9A13-06037269F5F0}"/>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Meet the presenter</a:t>
            </a:r>
          </a:p>
        </p:txBody>
      </p:sp>
    </p:spTree>
    <p:extLst>
      <p:ext uri="{BB962C8B-B14F-4D97-AF65-F5344CB8AC3E}">
        <p14:creationId xmlns:p14="http://schemas.microsoft.com/office/powerpoint/2010/main" val="406668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1F30554-E9C8-4DE0-8CDD-6352A26F606F}"/>
              </a:ext>
            </a:extLst>
          </p:cNvPr>
          <p:cNvSpPr/>
          <p:nvPr/>
        </p:nvSpPr>
        <p:spPr>
          <a:xfrm>
            <a:off x="5332576" y="0"/>
            <a:ext cx="6956276" cy="69562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p:txBody>
          <a:bodyPr/>
          <a:lstStyle/>
          <a:p>
            <a:r>
              <a:rPr lang="en-US" dirty="0"/>
              <a:t>8/05/20XX</a:t>
            </a:r>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p:txBody>
          <a:bodyPr/>
          <a:lstStyle/>
          <a:p>
            <a:r>
              <a:rPr lang="en-US" dirty="0">
                <a:solidFill>
                  <a:schemeClr val="accent5"/>
                </a:solidFill>
              </a:rPr>
              <a:t>Creates a statewide discussion around the humanities themes of selected fiction or non-fiction books that focus on Michigan.</a:t>
            </a:r>
            <a:endParaRPr lang="en-ZA" dirty="0">
              <a:solidFill>
                <a:schemeClr val="accent5"/>
              </a:solidFill>
            </a:endParaRP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p:txBody>
          <a:bodyPr/>
          <a:lstStyle/>
          <a:p>
            <a:fld id="{18D65601-5AE2-46FC-B138-694DDD2B510D}" type="slidenum">
              <a:rPr lang="en-US" smtClean="0"/>
              <a:pPr/>
              <a:t>9</a:t>
            </a:fld>
            <a:endParaRPr lang="en-US" dirty="0"/>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b="1" noProof="0" dirty="0"/>
              <a:t>Great Michigan Read</a:t>
            </a:r>
          </a:p>
        </p:txBody>
      </p:sp>
      <p:pic>
        <p:nvPicPr>
          <p:cNvPr id="1028" name="Picture 4" descr="Michigan Humanities Great Michigan Read">
            <a:extLst>
              <a:ext uri="{FF2B5EF4-FFF2-40B4-BE49-F238E27FC236}">
                <a16:creationId xmlns:a16="http://schemas.microsoft.com/office/drawing/2014/main" id="{52957FB1-A64D-4C79-A856-36703416F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167" y="531999"/>
            <a:ext cx="5503759" cy="54885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a:extLst>
              <a:ext uri="{FF2B5EF4-FFF2-40B4-BE49-F238E27FC236}">
                <a16:creationId xmlns:a16="http://schemas.microsoft.com/office/drawing/2014/main" id="{CBAED132-7D76-4D12-BCC0-59FB42721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538" y="3699436"/>
            <a:ext cx="18383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267292"/>
      </p:ext>
    </p:extLst>
  </p:cSld>
  <p:clrMapOvr>
    <a:masterClrMapping/>
  </p:clrMapOvr>
</p:sld>
</file>

<file path=ppt/theme/theme1.xml><?xml version="1.0" encoding="utf-8"?>
<a:theme xmlns:a="http://schemas.openxmlformats.org/drawingml/2006/main" name="Office Theme">
  <a:themeElements>
    <a:clrScheme name="New MH">
      <a:dk1>
        <a:sysClr val="windowText" lastClr="000000"/>
      </a:dk1>
      <a:lt1>
        <a:srgbClr val="14347E"/>
      </a:lt1>
      <a:dk2>
        <a:srgbClr val="69A79F"/>
      </a:dk2>
      <a:lt2>
        <a:srgbClr val="056978"/>
      </a:lt2>
      <a:accent1>
        <a:srgbClr val="FAA401"/>
      </a:accent1>
      <a:accent2>
        <a:srgbClr val="232C5C"/>
      </a:accent2>
      <a:accent3>
        <a:srgbClr val="225555"/>
      </a:accent3>
      <a:accent4>
        <a:srgbClr val="161420"/>
      </a:accent4>
      <a:accent5>
        <a:srgbClr val="FFFFFF"/>
      </a:accent5>
      <a:accent6>
        <a:srgbClr val="EA2E5B"/>
      </a:accent6>
      <a:hlink>
        <a:srgbClr val="0563C1"/>
      </a:hlink>
      <a:folHlink>
        <a:srgbClr val="954F72"/>
      </a:folHlink>
    </a:clrScheme>
    <a:fontScheme name="Custom 1">
      <a:majorFont>
        <a:latin typeface="Source Sans Pro Light"/>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C34B31-7353-4357-814E-0E5916A110F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365</TotalTime>
  <Words>858</Words>
  <Application>Microsoft Office PowerPoint</Application>
  <PresentationFormat>Widescreen</PresentationFormat>
  <Paragraphs>112</Paragraphs>
  <Slides>22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Montserrat</vt:lpstr>
      <vt:lpstr>Open Sans</vt:lpstr>
      <vt:lpstr>Source Sans Pro</vt:lpstr>
      <vt:lpstr>Source Sans Pro Light</vt:lpstr>
      <vt:lpstr>Univers Light</vt:lpstr>
      <vt:lpstr>Univers LT Std 45 Light</vt:lpstr>
      <vt:lpstr>Work Sans</vt:lpstr>
      <vt:lpstr>Office Theme</vt:lpstr>
      <vt:lpstr>MLA Spring Institute 2022</vt:lpstr>
      <vt:lpstr>Agenda</vt:lpstr>
      <vt:lpstr>History</vt:lpstr>
      <vt:lpstr>Mission</vt:lpstr>
      <vt:lpstr>Vision</vt:lpstr>
      <vt:lpstr>Values</vt:lpstr>
      <vt:lpstr>Meet the presenter</vt:lpstr>
      <vt:lpstr>Meet the presenter</vt:lpstr>
      <vt:lpstr>Great Michigan Read</vt:lpstr>
      <vt:lpstr>Great Michigan Read</vt:lpstr>
      <vt:lpstr>Museum on Main Street</vt:lpstr>
      <vt:lpstr>Spark! Places of Innovation</vt:lpstr>
      <vt:lpstr>Arts &amp; Humanities Touring Grants</vt:lpstr>
      <vt:lpstr>Craig Mapp​ </vt:lpstr>
      <vt:lpstr>Bridging Michigan Grants</vt:lpstr>
      <vt:lpstr>Bridging Michigan Grants​</vt:lpstr>
      <vt:lpstr>Responsibilities</vt:lpstr>
      <vt:lpstr>PowerPoint Presentation</vt:lpstr>
      <vt:lpstr>Wording</vt:lpstr>
      <vt:lpstr>Notification of Project Activities </vt:lpstr>
      <vt:lpstr>Grants Portal</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MLA Youth Institute 2022</dc:title>
  <dc:creator>Ashley Ross</dc:creator>
  <cp:lastModifiedBy>Estee Schlenner</cp:lastModifiedBy>
  <cp:revision>16</cp:revision>
  <dcterms:created xsi:type="dcterms:W3CDTF">2022-03-08T17:06:57Z</dcterms:created>
  <dcterms:modified xsi:type="dcterms:W3CDTF">2022-03-10T18:24:01Z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