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diagrams/data5.xml" ContentType="application/vnd.openxmlformats-officedocument.drawingml.diagramData+xml"/>
  <Override PartName="/ppt/diagrams/data4.xml" ContentType="application/vnd.openxmlformats-officedocument.drawingml.diagramData+xml"/>
  <Override PartName="/ppt/diagrams/data3.xml" ContentType="application/vnd.openxmlformats-officedocument.drawingml.diagramData+xml"/>
  <Override PartName="/ppt/diagrams/data2.xml" ContentType="application/vnd.openxmlformats-officedocument.drawingml.diagramData+xml"/>
  <Override PartName="/ppt/diagrams/data1.xml" ContentType="application/vnd.openxmlformats-officedocument.drawingml.diagramData+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9.xml" ContentType="application/vnd.openxmlformats-officedocument.presentationml.slideLayou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Layouts/slideLayout8.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notesSlides/notesSlide8.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9.xml" ContentType="application/vnd.openxmlformats-officedocument.presentationml.notes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diagrams/drawing5.xml" ContentType="application/vnd.ms-office.drawingml.diagramDrawing+xml"/>
  <Override PartName="/ppt/diagrams/colors5.xml" ContentType="application/vnd.openxmlformats-officedocument.drawingml.diagramColors+xml"/>
  <Override PartName="/ppt/diagrams/quickStyle5.xml" ContentType="application/vnd.openxmlformats-officedocument.drawingml.diagramStyle+xml"/>
  <Override PartName="/ppt/diagrams/layout5.xml" ContentType="application/vnd.openxmlformats-officedocument.drawingml.diagramLayout+xml"/>
  <Override PartName="/ppt/diagrams/drawing4.xml" ContentType="application/vnd.ms-office.drawingml.diagramDrawing+xml"/>
  <Override PartName="/ppt/diagrams/colors4.xml" ContentType="application/vnd.openxmlformats-officedocument.drawingml.diagramColors+xml"/>
  <Override PartName="/ppt/diagrams/quickStyle4.xml" ContentType="application/vnd.openxmlformats-officedocument.drawingml.diagramStyle+xml"/>
  <Override PartName="/ppt/diagrams/layout4.xml" ContentType="application/vnd.openxmlformats-officedocument.drawingml.diagramLayout+xml"/>
  <Override PartName="/ppt/diagrams/drawing3.xml" ContentType="application/vnd.ms-office.drawingml.diagramDrawing+xml"/>
  <Override PartName="/ppt/diagrams/colors3.xml" ContentType="application/vnd.openxmlformats-officedocument.drawingml.diagramColors+xml"/>
  <Override PartName="/ppt/diagrams/quickStyle3.xml" ContentType="application/vnd.openxmlformats-officedocument.drawingml.diagramStyle+xml"/>
  <Override PartName="/ppt/diagrams/layout3.xml" ContentType="application/vnd.openxmlformats-officedocument.drawingml.diagramLayout+xml"/>
  <Override PartName="/ppt/diagrams/drawing2.xml" ContentType="application/vnd.ms-office.drawingml.diagramDrawing+xml"/>
  <Override PartName="/ppt/diagrams/colors2.xml" ContentType="application/vnd.openxmlformats-officedocument.drawingml.diagramColors+xml"/>
  <Override PartName="/ppt/diagrams/quickStyle2.xml" ContentType="application/vnd.openxmlformats-officedocument.drawingml.diagramStyle+xml"/>
  <Override PartName="/ppt/diagrams/layout2.xml" ContentType="application/vnd.openxmlformats-officedocument.drawingml.diagramLayout+xml"/>
  <Override PartName="/ppt/diagrams/drawing1.xml" ContentType="application/vnd.ms-office.drawingml.diagramDrawing+xml"/>
  <Override PartName="/ppt/diagrams/colors1.xml" ContentType="application/vnd.openxmlformats-officedocument.drawingml.diagramColors+xml"/>
  <Override PartName="/ppt/diagrams/quickStyle1.xml" ContentType="application/vnd.openxmlformats-officedocument.drawingml.diagramStyle+xml"/>
  <Override PartName="/ppt/diagrams/layout1.xml" ContentType="application/vnd.openxmlformats-officedocument.drawingml.diagramLayout+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webextensions/webextension1.xml" ContentType="application/vnd.ms-office.webextension+xml"/>
  <Override PartName="/ppt/webextensions/taskpanes.xml" ContentType="application/vnd.ms-office.webextensiontaskpanes+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notesMasterIdLst>
    <p:notesMasterId r:id="rId11"/>
  </p:notesMasterIdLst>
  <p:sldIdLst>
    <p:sldId id="256" r:id="rId2"/>
    <p:sldId id="258" r:id="rId3"/>
    <p:sldId id="294" r:id="rId4"/>
    <p:sldId id="279" r:id="rId5"/>
    <p:sldId id="266" r:id="rId6"/>
    <p:sldId id="291" r:id="rId7"/>
    <p:sldId id="299" r:id="rId8"/>
    <p:sldId id="280" r:id="rId9"/>
    <p:sldId id="28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229"/>
    <p:restoredTop sz="93114"/>
  </p:normalViewPr>
  <p:slideViewPr>
    <p:cSldViewPr snapToGrid="0" snapToObjects="1">
      <p:cViewPr varScale="1">
        <p:scale>
          <a:sx n="102" d="100"/>
          <a:sy n="102" d="100"/>
        </p:scale>
        <p:origin x="1376" y="184"/>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6E21E4-FEBA-4FC0-A4B1-DE273DE0F61B}"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28087DA7-8854-4F46-BF36-851E2E783040}">
      <dgm:prSet/>
      <dgm:spPr/>
      <dgm:t>
        <a:bodyPr/>
        <a:lstStyle/>
        <a:p>
          <a:r>
            <a:rPr lang="en-US"/>
            <a:t>Too many openings and not enough qualified candidates</a:t>
          </a:r>
        </a:p>
      </dgm:t>
    </dgm:pt>
    <dgm:pt modelId="{2E60B8E7-5658-4857-8F02-F3F05BE35D1A}" type="parTrans" cxnId="{86059E7E-EF7B-4AF5-ADEE-F8B104A3DB53}">
      <dgm:prSet/>
      <dgm:spPr/>
      <dgm:t>
        <a:bodyPr/>
        <a:lstStyle/>
        <a:p>
          <a:endParaRPr lang="en-US"/>
        </a:p>
      </dgm:t>
    </dgm:pt>
    <dgm:pt modelId="{CEC0B33F-E33C-4B16-B70C-D80DE12A69E1}" type="sibTrans" cxnId="{86059E7E-EF7B-4AF5-ADEE-F8B104A3DB53}">
      <dgm:prSet/>
      <dgm:spPr/>
      <dgm:t>
        <a:bodyPr/>
        <a:lstStyle/>
        <a:p>
          <a:endParaRPr lang="en-US"/>
        </a:p>
      </dgm:t>
    </dgm:pt>
    <dgm:pt modelId="{3DC45D27-4663-4ED6-BC1E-5BBF5378DC03}">
      <dgm:prSet/>
      <dgm:spPr/>
      <dgm:t>
        <a:bodyPr/>
        <a:lstStyle/>
        <a:p>
          <a:r>
            <a:rPr lang="en-US" dirty="0"/>
            <a:t>The library world has flipped from being about objects to being about people</a:t>
          </a:r>
        </a:p>
      </dgm:t>
    </dgm:pt>
    <dgm:pt modelId="{2479780A-FFDA-4A4E-A576-16B4B2B65778}" type="parTrans" cxnId="{0DCE49D2-705E-4FD2-A37E-82E987CA7E3C}">
      <dgm:prSet/>
      <dgm:spPr/>
      <dgm:t>
        <a:bodyPr/>
        <a:lstStyle/>
        <a:p>
          <a:endParaRPr lang="en-US"/>
        </a:p>
      </dgm:t>
    </dgm:pt>
    <dgm:pt modelId="{E2B4D14B-57D7-499F-BD91-6236A4B68131}" type="sibTrans" cxnId="{0DCE49D2-705E-4FD2-A37E-82E987CA7E3C}">
      <dgm:prSet/>
      <dgm:spPr/>
      <dgm:t>
        <a:bodyPr/>
        <a:lstStyle/>
        <a:p>
          <a:endParaRPr lang="en-US"/>
        </a:p>
      </dgm:t>
    </dgm:pt>
    <dgm:pt modelId="{5D1FC0A3-B774-4521-BBEC-C03610291CFA}">
      <dgm:prSet/>
      <dgm:spPr/>
      <dgm:t>
        <a:bodyPr/>
        <a:lstStyle/>
        <a:p>
          <a:r>
            <a:rPr lang="en-US" dirty="0"/>
            <a:t>We need a work force that identifies with and represents our populations</a:t>
          </a:r>
        </a:p>
      </dgm:t>
    </dgm:pt>
    <dgm:pt modelId="{94534116-9E7E-47C7-97C2-40057E24FE48}" type="parTrans" cxnId="{5D3CD0BA-7E3B-473E-BB46-E7A34A8163EE}">
      <dgm:prSet/>
      <dgm:spPr/>
      <dgm:t>
        <a:bodyPr/>
        <a:lstStyle/>
        <a:p>
          <a:endParaRPr lang="en-US"/>
        </a:p>
      </dgm:t>
    </dgm:pt>
    <dgm:pt modelId="{7168B369-27DF-44AE-958F-73BADB0D70AD}" type="sibTrans" cxnId="{5D3CD0BA-7E3B-473E-BB46-E7A34A8163EE}">
      <dgm:prSet/>
      <dgm:spPr/>
      <dgm:t>
        <a:bodyPr/>
        <a:lstStyle/>
        <a:p>
          <a:endParaRPr lang="en-US"/>
        </a:p>
      </dgm:t>
    </dgm:pt>
    <dgm:pt modelId="{19727271-8108-F940-9595-8A2FBD2A8BF6}" type="pres">
      <dgm:prSet presAssocID="{296E21E4-FEBA-4FC0-A4B1-DE273DE0F61B}" presName="linear" presStyleCnt="0">
        <dgm:presLayoutVars>
          <dgm:animLvl val="lvl"/>
          <dgm:resizeHandles val="exact"/>
        </dgm:presLayoutVars>
      </dgm:prSet>
      <dgm:spPr/>
    </dgm:pt>
    <dgm:pt modelId="{6E94D502-4170-9D48-95BB-279D453C8323}" type="pres">
      <dgm:prSet presAssocID="{28087DA7-8854-4F46-BF36-851E2E783040}" presName="parentText" presStyleLbl="node1" presStyleIdx="0" presStyleCnt="3">
        <dgm:presLayoutVars>
          <dgm:chMax val="0"/>
          <dgm:bulletEnabled val="1"/>
        </dgm:presLayoutVars>
      </dgm:prSet>
      <dgm:spPr/>
    </dgm:pt>
    <dgm:pt modelId="{0D32E7AF-C7F2-234A-8B7E-66DF5BB247FF}" type="pres">
      <dgm:prSet presAssocID="{CEC0B33F-E33C-4B16-B70C-D80DE12A69E1}" presName="spacer" presStyleCnt="0"/>
      <dgm:spPr/>
    </dgm:pt>
    <dgm:pt modelId="{E143802F-BEDB-0A44-B967-DB94608DFF19}" type="pres">
      <dgm:prSet presAssocID="{3DC45D27-4663-4ED6-BC1E-5BBF5378DC03}" presName="parentText" presStyleLbl="node1" presStyleIdx="1" presStyleCnt="3">
        <dgm:presLayoutVars>
          <dgm:chMax val="0"/>
          <dgm:bulletEnabled val="1"/>
        </dgm:presLayoutVars>
      </dgm:prSet>
      <dgm:spPr/>
    </dgm:pt>
    <dgm:pt modelId="{D60632E6-F47D-6745-94F8-DE1CC50BAB97}" type="pres">
      <dgm:prSet presAssocID="{E2B4D14B-57D7-499F-BD91-6236A4B68131}" presName="spacer" presStyleCnt="0"/>
      <dgm:spPr/>
    </dgm:pt>
    <dgm:pt modelId="{3DB814BB-69AF-8142-83D0-E411EB8E1512}" type="pres">
      <dgm:prSet presAssocID="{5D1FC0A3-B774-4521-BBEC-C03610291CFA}" presName="parentText" presStyleLbl="node1" presStyleIdx="2" presStyleCnt="3">
        <dgm:presLayoutVars>
          <dgm:chMax val="0"/>
          <dgm:bulletEnabled val="1"/>
        </dgm:presLayoutVars>
      </dgm:prSet>
      <dgm:spPr/>
    </dgm:pt>
  </dgm:ptLst>
  <dgm:cxnLst>
    <dgm:cxn modelId="{43AC5836-B58E-AD43-B661-570EF8A75138}" type="presOf" srcId="{296E21E4-FEBA-4FC0-A4B1-DE273DE0F61B}" destId="{19727271-8108-F940-9595-8A2FBD2A8BF6}" srcOrd="0" destOrd="0" presId="urn:microsoft.com/office/officeart/2005/8/layout/vList2"/>
    <dgm:cxn modelId="{1FCD3744-FA59-C54D-BFE0-105B196B6AFB}" type="presOf" srcId="{28087DA7-8854-4F46-BF36-851E2E783040}" destId="{6E94D502-4170-9D48-95BB-279D453C8323}" srcOrd="0" destOrd="0" presId="urn:microsoft.com/office/officeart/2005/8/layout/vList2"/>
    <dgm:cxn modelId="{495DC876-9AC2-EE4C-A76B-76B3CB77B4EB}" type="presOf" srcId="{3DC45D27-4663-4ED6-BC1E-5BBF5378DC03}" destId="{E143802F-BEDB-0A44-B967-DB94608DFF19}" srcOrd="0" destOrd="0" presId="urn:microsoft.com/office/officeart/2005/8/layout/vList2"/>
    <dgm:cxn modelId="{86059E7E-EF7B-4AF5-ADEE-F8B104A3DB53}" srcId="{296E21E4-FEBA-4FC0-A4B1-DE273DE0F61B}" destId="{28087DA7-8854-4F46-BF36-851E2E783040}" srcOrd="0" destOrd="0" parTransId="{2E60B8E7-5658-4857-8F02-F3F05BE35D1A}" sibTransId="{CEC0B33F-E33C-4B16-B70C-D80DE12A69E1}"/>
    <dgm:cxn modelId="{97995EB6-E983-3E4C-BDB1-C7D553882300}" type="presOf" srcId="{5D1FC0A3-B774-4521-BBEC-C03610291CFA}" destId="{3DB814BB-69AF-8142-83D0-E411EB8E1512}" srcOrd="0" destOrd="0" presId="urn:microsoft.com/office/officeart/2005/8/layout/vList2"/>
    <dgm:cxn modelId="{5D3CD0BA-7E3B-473E-BB46-E7A34A8163EE}" srcId="{296E21E4-FEBA-4FC0-A4B1-DE273DE0F61B}" destId="{5D1FC0A3-B774-4521-BBEC-C03610291CFA}" srcOrd="2" destOrd="0" parTransId="{94534116-9E7E-47C7-97C2-40057E24FE48}" sibTransId="{7168B369-27DF-44AE-958F-73BADB0D70AD}"/>
    <dgm:cxn modelId="{0DCE49D2-705E-4FD2-A37E-82E987CA7E3C}" srcId="{296E21E4-FEBA-4FC0-A4B1-DE273DE0F61B}" destId="{3DC45D27-4663-4ED6-BC1E-5BBF5378DC03}" srcOrd="1" destOrd="0" parTransId="{2479780A-FFDA-4A4E-A576-16B4B2B65778}" sibTransId="{E2B4D14B-57D7-499F-BD91-6236A4B68131}"/>
    <dgm:cxn modelId="{C900D0EA-AD36-004E-B435-2EAB74ABC983}" type="presParOf" srcId="{19727271-8108-F940-9595-8A2FBD2A8BF6}" destId="{6E94D502-4170-9D48-95BB-279D453C8323}" srcOrd="0" destOrd="0" presId="urn:microsoft.com/office/officeart/2005/8/layout/vList2"/>
    <dgm:cxn modelId="{B2455256-00B1-A54B-8DF3-1FF2F6A75826}" type="presParOf" srcId="{19727271-8108-F940-9595-8A2FBD2A8BF6}" destId="{0D32E7AF-C7F2-234A-8B7E-66DF5BB247FF}" srcOrd="1" destOrd="0" presId="urn:microsoft.com/office/officeart/2005/8/layout/vList2"/>
    <dgm:cxn modelId="{9002A22D-4F16-4047-92DE-61111F70A0B6}" type="presParOf" srcId="{19727271-8108-F940-9595-8A2FBD2A8BF6}" destId="{E143802F-BEDB-0A44-B967-DB94608DFF19}" srcOrd="2" destOrd="0" presId="urn:microsoft.com/office/officeart/2005/8/layout/vList2"/>
    <dgm:cxn modelId="{6578F2F6-108D-8441-9A86-27BEF61A6A5B}" type="presParOf" srcId="{19727271-8108-F940-9595-8A2FBD2A8BF6}" destId="{D60632E6-F47D-6745-94F8-DE1CC50BAB97}" srcOrd="3" destOrd="0" presId="urn:microsoft.com/office/officeart/2005/8/layout/vList2"/>
    <dgm:cxn modelId="{9007EE71-53AE-C447-A690-B26E527041F4}" type="presParOf" srcId="{19727271-8108-F940-9595-8A2FBD2A8BF6}" destId="{3DB814BB-69AF-8142-83D0-E411EB8E1512}"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7CA376A-7520-471C-8DEF-939D9AD6B9B2}"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30896679-A7F0-436E-A3F4-92967CD78729}">
      <dgm:prSet/>
      <dgm:spPr/>
      <dgm:t>
        <a:bodyPr/>
        <a:lstStyle/>
        <a:p>
          <a:r>
            <a:rPr lang="en-US"/>
            <a:t>The job title</a:t>
          </a:r>
        </a:p>
      </dgm:t>
    </dgm:pt>
    <dgm:pt modelId="{C275EA9B-2D49-441F-B5B2-EE8E4EAD69EF}" type="parTrans" cxnId="{2E2CD65E-6A8D-4708-96B5-0208335104AD}">
      <dgm:prSet/>
      <dgm:spPr/>
      <dgm:t>
        <a:bodyPr/>
        <a:lstStyle/>
        <a:p>
          <a:endParaRPr lang="en-US"/>
        </a:p>
      </dgm:t>
    </dgm:pt>
    <dgm:pt modelId="{80F3CA10-B0E0-4AD1-B9F5-D97B53D2CD34}" type="sibTrans" cxnId="{2E2CD65E-6A8D-4708-96B5-0208335104AD}">
      <dgm:prSet/>
      <dgm:spPr/>
      <dgm:t>
        <a:bodyPr/>
        <a:lstStyle/>
        <a:p>
          <a:endParaRPr lang="en-US"/>
        </a:p>
      </dgm:t>
    </dgm:pt>
    <dgm:pt modelId="{3A3D7221-47A3-4595-B75E-BDAA62BE0C1F}">
      <dgm:prSet/>
      <dgm:spPr/>
      <dgm:t>
        <a:bodyPr/>
        <a:lstStyle/>
        <a:p>
          <a:r>
            <a:rPr lang="en-US"/>
            <a:t>The story to give bragging rights</a:t>
          </a:r>
        </a:p>
      </dgm:t>
    </dgm:pt>
    <dgm:pt modelId="{88CE329F-2A7B-44FD-A60E-C2FBDD0CD7B8}" type="parTrans" cxnId="{227AAE8F-6B02-4435-BA8B-4F6F2F9D56BE}">
      <dgm:prSet/>
      <dgm:spPr/>
      <dgm:t>
        <a:bodyPr/>
        <a:lstStyle/>
        <a:p>
          <a:endParaRPr lang="en-US"/>
        </a:p>
      </dgm:t>
    </dgm:pt>
    <dgm:pt modelId="{E0C00817-3CEE-474B-8CB4-1DEC26772B56}" type="sibTrans" cxnId="{227AAE8F-6B02-4435-BA8B-4F6F2F9D56BE}">
      <dgm:prSet/>
      <dgm:spPr/>
      <dgm:t>
        <a:bodyPr/>
        <a:lstStyle/>
        <a:p>
          <a:endParaRPr lang="en-US"/>
        </a:p>
      </dgm:t>
    </dgm:pt>
    <dgm:pt modelId="{0E70FDD6-D896-4BAF-BF4F-E6996FF4FEFB}">
      <dgm:prSet/>
      <dgm:spPr/>
      <dgm:t>
        <a:bodyPr/>
        <a:lstStyle/>
        <a:p>
          <a:r>
            <a:rPr lang="en-US"/>
            <a:t>The recruitment from passive to active</a:t>
          </a:r>
        </a:p>
      </dgm:t>
    </dgm:pt>
    <dgm:pt modelId="{FA11E86C-EE3C-4E97-AACA-0268CE833131}" type="parTrans" cxnId="{E4EC2204-F1F3-4771-9A32-4CC57B3B8C4E}">
      <dgm:prSet/>
      <dgm:spPr/>
      <dgm:t>
        <a:bodyPr/>
        <a:lstStyle/>
        <a:p>
          <a:endParaRPr lang="en-US"/>
        </a:p>
      </dgm:t>
    </dgm:pt>
    <dgm:pt modelId="{9C4610D5-8658-424A-A128-06905CB69C35}" type="sibTrans" cxnId="{E4EC2204-F1F3-4771-9A32-4CC57B3B8C4E}">
      <dgm:prSet/>
      <dgm:spPr/>
      <dgm:t>
        <a:bodyPr/>
        <a:lstStyle/>
        <a:p>
          <a:endParaRPr lang="en-US"/>
        </a:p>
      </dgm:t>
    </dgm:pt>
    <dgm:pt modelId="{BE7DAF55-AE98-4CE6-8E10-0C3DECA2E7C1}">
      <dgm:prSet/>
      <dgm:spPr/>
      <dgm:t>
        <a:bodyPr/>
        <a:lstStyle/>
        <a:p>
          <a:r>
            <a:rPr lang="en-US"/>
            <a:t>The interview process</a:t>
          </a:r>
        </a:p>
      </dgm:t>
    </dgm:pt>
    <dgm:pt modelId="{889CFBDE-457B-4F36-A52C-42EB4A839EBD}" type="parTrans" cxnId="{2CD9C524-816B-4B5D-BE38-9384820C7760}">
      <dgm:prSet/>
      <dgm:spPr/>
      <dgm:t>
        <a:bodyPr/>
        <a:lstStyle/>
        <a:p>
          <a:endParaRPr lang="en-US"/>
        </a:p>
      </dgm:t>
    </dgm:pt>
    <dgm:pt modelId="{55DD89B7-7FE9-48D0-B722-6EB08285D189}" type="sibTrans" cxnId="{2CD9C524-816B-4B5D-BE38-9384820C7760}">
      <dgm:prSet/>
      <dgm:spPr/>
      <dgm:t>
        <a:bodyPr/>
        <a:lstStyle/>
        <a:p>
          <a:endParaRPr lang="en-US"/>
        </a:p>
      </dgm:t>
    </dgm:pt>
    <dgm:pt modelId="{E57402F1-C831-0046-92AB-96EF19AEABCF}" type="pres">
      <dgm:prSet presAssocID="{C7CA376A-7520-471C-8DEF-939D9AD6B9B2}" presName="linear" presStyleCnt="0">
        <dgm:presLayoutVars>
          <dgm:animLvl val="lvl"/>
          <dgm:resizeHandles val="exact"/>
        </dgm:presLayoutVars>
      </dgm:prSet>
      <dgm:spPr/>
    </dgm:pt>
    <dgm:pt modelId="{99E9C693-9480-E345-8D30-54DB09F6570C}" type="pres">
      <dgm:prSet presAssocID="{30896679-A7F0-436E-A3F4-92967CD78729}" presName="parentText" presStyleLbl="node1" presStyleIdx="0" presStyleCnt="4">
        <dgm:presLayoutVars>
          <dgm:chMax val="0"/>
          <dgm:bulletEnabled val="1"/>
        </dgm:presLayoutVars>
      </dgm:prSet>
      <dgm:spPr/>
    </dgm:pt>
    <dgm:pt modelId="{26080A7D-743C-6941-A757-6F99E01AEF71}" type="pres">
      <dgm:prSet presAssocID="{80F3CA10-B0E0-4AD1-B9F5-D97B53D2CD34}" presName="spacer" presStyleCnt="0"/>
      <dgm:spPr/>
    </dgm:pt>
    <dgm:pt modelId="{D52BACB3-89A6-7F49-86D9-5122B16DA473}" type="pres">
      <dgm:prSet presAssocID="{3A3D7221-47A3-4595-B75E-BDAA62BE0C1F}" presName="parentText" presStyleLbl="node1" presStyleIdx="1" presStyleCnt="4">
        <dgm:presLayoutVars>
          <dgm:chMax val="0"/>
          <dgm:bulletEnabled val="1"/>
        </dgm:presLayoutVars>
      </dgm:prSet>
      <dgm:spPr/>
    </dgm:pt>
    <dgm:pt modelId="{34F2090E-DA21-2941-9440-740FFF7BE95B}" type="pres">
      <dgm:prSet presAssocID="{E0C00817-3CEE-474B-8CB4-1DEC26772B56}" presName="spacer" presStyleCnt="0"/>
      <dgm:spPr/>
    </dgm:pt>
    <dgm:pt modelId="{1EE968AE-927D-144A-9EBD-B1FB57A1C080}" type="pres">
      <dgm:prSet presAssocID="{0E70FDD6-D896-4BAF-BF4F-E6996FF4FEFB}" presName="parentText" presStyleLbl="node1" presStyleIdx="2" presStyleCnt="4">
        <dgm:presLayoutVars>
          <dgm:chMax val="0"/>
          <dgm:bulletEnabled val="1"/>
        </dgm:presLayoutVars>
      </dgm:prSet>
      <dgm:spPr/>
    </dgm:pt>
    <dgm:pt modelId="{6C49D493-A562-1B4C-873A-49FF95C5B73D}" type="pres">
      <dgm:prSet presAssocID="{9C4610D5-8658-424A-A128-06905CB69C35}" presName="spacer" presStyleCnt="0"/>
      <dgm:spPr/>
    </dgm:pt>
    <dgm:pt modelId="{BB0F5063-82CB-F441-AD4B-AC605AA4418B}" type="pres">
      <dgm:prSet presAssocID="{BE7DAF55-AE98-4CE6-8E10-0C3DECA2E7C1}" presName="parentText" presStyleLbl="node1" presStyleIdx="3" presStyleCnt="4">
        <dgm:presLayoutVars>
          <dgm:chMax val="0"/>
          <dgm:bulletEnabled val="1"/>
        </dgm:presLayoutVars>
      </dgm:prSet>
      <dgm:spPr/>
    </dgm:pt>
  </dgm:ptLst>
  <dgm:cxnLst>
    <dgm:cxn modelId="{9FA77403-9796-7C4D-B483-B87FBE053B73}" type="presOf" srcId="{3A3D7221-47A3-4595-B75E-BDAA62BE0C1F}" destId="{D52BACB3-89A6-7F49-86D9-5122B16DA473}" srcOrd="0" destOrd="0" presId="urn:microsoft.com/office/officeart/2005/8/layout/vList2"/>
    <dgm:cxn modelId="{E4EC2204-F1F3-4771-9A32-4CC57B3B8C4E}" srcId="{C7CA376A-7520-471C-8DEF-939D9AD6B9B2}" destId="{0E70FDD6-D896-4BAF-BF4F-E6996FF4FEFB}" srcOrd="2" destOrd="0" parTransId="{FA11E86C-EE3C-4E97-AACA-0268CE833131}" sibTransId="{9C4610D5-8658-424A-A128-06905CB69C35}"/>
    <dgm:cxn modelId="{2CD9C524-816B-4B5D-BE38-9384820C7760}" srcId="{C7CA376A-7520-471C-8DEF-939D9AD6B9B2}" destId="{BE7DAF55-AE98-4CE6-8E10-0C3DECA2E7C1}" srcOrd="3" destOrd="0" parTransId="{889CFBDE-457B-4F36-A52C-42EB4A839EBD}" sibTransId="{55DD89B7-7FE9-48D0-B722-6EB08285D189}"/>
    <dgm:cxn modelId="{2E2CD65E-6A8D-4708-96B5-0208335104AD}" srcId="{C7CA376A-7520-471C-8DEF-939D9AD6B9B2}" destId="{30896679-A7F0-436E-A3F4-92967CD78729}" srcOrd="0" destOrd="0" parTransId="{C275EA9B-2D49-441F-B5B2-EE8E4EAD69EF}" sibTransId="{80F3CA10-B0E0-4AD1-B9F5-D97B53D2CD34}"/>
    <dgm:cxn modelId="{4E948669-BEEC-A049-8FC5-541B4590B69D}" type="presOf" srcId="{C7CA376A-7520-471C-8DEF-939D9AD6B9B2}" destId="{E57402F1-C831-0046-92AB-96EF19AEABCF}" srcOrd="0" destOrd="0" presId="urn:microsoft.com/office/officeart/2005/8/layout/vList2"/>
    <dgm:cxn modelId="{5157FB6D-A59A-9140-A880-DD1B4EAD25A9}" type="presOf" srcId="{0E70FDD6-D896-4BAF-BF4F-E6996FF4FEFB}" destId="{1EE968AE-927D-144A-9EBD-B1FB57A1C080}" srcOrd="0" destOrd="0" presId="urn:microsoft.com/office/officeart/2005/8/layout/vList2"/>
    <dgm:cxn modelId="{227AAE8F-6B02-4435-BA8B-4F6F2F9D56BE}" srcId="{C7CA376A-7520-471C-8DEF-939D9AD6B9B2}" destId="{3A3D7221-47A3-4595-B75E-BDAA62BE0C1F}" srcOrd="1" destOrd="0" parTransId="{88CE329F-2A7B-44FD-A60E-C2FBDD0CD7B8}" sibTransId="{E0C00817-3CEE-474B-8CB4-1DEC26772B56}"/>
    <dgm:cxn modelId="{01292DB2-053A-1643-ADB1-7674F81E6366}" type="presOf" srcId="{BE7DAF55-AE98-4CE6-8E10-0C3DECA2E7C1}" destId="{BB0F5063-82CB-F441-AD4B-AC605AA4418B}" srcOrd="0" destOrd="0" presId="urn:microsoft.com/office/officeart/2005/8/layout/vList2"/>
    <dgm:cxn modelId="{1EA45AF6-816F-7B4D-9E90-5F959C8B6C12}" type="presOf" srcId="{30896679-A7F0-436E-A3F4-92967CD78729}" destId="{99E9C693-9480-E345-8D30-54DB09F6570C}" srcOrd="0" destOrd="0" presId="urn:microsoft.com/office/officeart/2005/8/layout/vList2"/>
    <dgm:cxn modelId="{3CC9A790-A9B2-9E46-ABA5-30113064C12B}" type="presParOf" srcId="{E57402F1-C831-0046-92AB-96EF19AEABCF}" destId="{99E9C693-9480-E345-8D30-54DB09F6570C}" srcOrd="0" destOrd="0" presId="urn:microsoft.com/office/officeart/2005/8/layout/vList2"/>
    <dgm:cxn modelId="{8BFBE425-C7D3-9F45-8F8E-989C82059894}" type="presParOf" srcId="{E57402F1-C831-0046-92AB-96EF19AEABCF}" destId="{26080A7D-743C-6941-A757-6F99E01AEF71}" srcOrd="1" destOrd="0" presId="urn:microsoft.com/office/officeart/2005/8/layout/vList2"/>
    <dgm:cxn modelId="{1C787753-AF1A-1F45-A8CE-8B5B7E773E5A}" type="presParOf" srcId="{E57402F1-C831-0046-92AB-96EF19AEABCF}" destId="{D52BACB3-89A6-7F49-86D9-5122B16DA473}" srcOrd="2" destOrd="0" presId="urn:microsoft.com/office/officeart/2005/8/layout/vList2"/>
    <dgm:cxn modelId="{477EBE2B-918B-7B45-AD4A-6A01B2D1A8DF}" type="presParOf" srcId="{E57402F1-C831-0046-92AB-96EF19AEABCF}" destId="{34F2090E-DA21-2941-9440-740FFF7BE95B}" srcOrd="3" destOrd="0" presId="urn:microsoft.com/office/officeart/2005/8/layout/vList2"/>
    <dgm:cxn modelId="{B1209AE0-68E3-FE4C-AB3D-01E9D84FDE84}" type="presParOf" srcId="{E57402F1-C831-0046-92AB-96EF19AEABCF}" destId="{1EE968AE-927D-144A-9EBD-B1FB57A1C080}" srcOrd="4" destOrd="0" presId="urn:microsoft.com/office/officeart/2005/8/layout/vList2"/>
    <dgm:cxn modelId="{57BFFCD9-C4B4-644E-8A60-C0605D2919CC}" type="presParOf" srcId="{E57402F1-C831-0046-92AB-96EF19AEABCF}" destId="{6C49D493-A562-1B4C-873A-49FF95C5B73D}" srcOrd="5" destOrd="0" presId="urn:microsoft.com/office/officeart/2005/8/layout/vList2"/>
    <dgm:cxn modelId="{AD8BAD0F-A4EA-B541-BFFD-7698C1D7F3E4}" type="presParOf" srcId="{E57402F1-C831-0046-92AB-96EF19AEABCF}" destId="{BB0F5063-82CB-F441-AD4B-AC605AA4418B}"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5281DA1-9008-473A-ACB9-A3C0DA814DCB}"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768CEB9C-A52F-43F1-8318-FD3614E8AD76}">
      <dgm:prSet/>
      <dgm:spPr/>
      <dgm:t>
        <a:bodyPr/>
        <a:lstStyle/>
        <a:p>
          <a:r>
            <a:rPr lang="en-US"/>
            <a:t>Unbridled curiosity</a:t>
          </a:r>
        </a:p>
      </dgm:t>
    </dgm:pt>
    <dgm:pt modelId="{6870051C-050E-489A-8B8B-8460D353D024}" type="parTrans" cxnId="{75A7A2B5-9887-471D-9D02-C3FCDB8D0432}">
      <dgm:prSet/>
      <dgm:spPr/>
      <dgm:t>
        <a:bodyPr/>
        <a:lstStyle/>
        <a:p>
          <a:endParaRPr lang="en-US"/>
        </a:p>
      </dgm:t>
    </dgm:pt>
    <dgm:pt modelId="{8866FCE7-49D7-4200-A036-73509C8B27C3}" type="sibTrans" cxnId="{75A7A2B5-9887-471D-9D02-C3FCDB8D0432}">
      <dgm:prSet/>
      <dgm:spPr/>
      <dgm:t>
        <a:bodyPr/>
        <a:lstStyle/>
        <a:p>
          <a:endParaRPr lang="en-US"/>
        </a:p>
      </dgm:t>
    </dgm:pt>
    <dgm:pt modelId="{8D30E424-947B-4F89-85C0-0A2F2B6D9775}">
      <dgm:prSet/>
      <dgm:spPr/>
      <dgm:t>
        <a:bodyPr/>
        <a:lstStyle/>
        <a:p>
          <a:r>
            <a:rPr lang="en-US"/>
            <a:t>Someone who meets people “where they are”</a:t>
          </a:r>
        </a:p>
      </dgm:t>
    </dgm:pt>
    <dgm:pt modelId="{ABF1D7FF-99B4-4977-851E-B7F411C76E84}" type="parTrans" cxnId="{CAB054F3-26A0-470D-B9FB-E7F43850B2A0}">
      <dgm:prSet/>
      <dgm:spPr/>
      <dgm:t>
        <a:bodyPr/>
        <a:lstStyle/>
        <a:p>
          <a:endParaRPr lang="en-US"/>
        </a:p>
      </dgm:t>
    </dgm:pt>
    <dgm:pt modelId="{1BD4115A-56A4-43BF-A307-D24E1EB76B7C}" type="sibTrans" cxnId="{CAB054F3-26A0-470D-B9FB-E7F43850B2A0}">
      <dgm:prSet/>
      <dgm:spPr/>
      <dgm:t>
        <a:bodyPr/>
        <a:lstStyle/>
        <a:p>
          <a:endParaRPr lang="en-US"/>
        </a:p>
      </dgm:t>
    </dgm:pt>
    <dgm:pt modelId="{1792D0BC-F791-2847-81BB-03C3B07158F5}" type="pres">
      <dgm:prSet presAssocID="{A5281DA1-9008-473A-ACB9-A3C0DA814DCB}" presName="linear" presStyleCnt="0">
        <dgm:presLayoutVars>
          <dgm:animLvl val="lvl"/>
          <dgm:resizeHandles val="exact"/>
        </dgm:presLayoutVars>
      </dgm:prSet>
      <dgm:spPr/>
    </dgm:pt>
    <dgm:pt modelId="{F39FA48B-7A5E-B142-A984-F23252436BDD}" type="pres">
      <dgm:prSet presAssocID="{768CEB9C-A52F-43F1-8318-FD3614E8AD76}" presName="parentText" presStyleLbl="node1" presStyleIdx="0" presStyleCnt="2">
        <dgm:presLayoutVars>
          <dgm:chMax val="0"/>
          <dgm:bulletEnabled val="1"/>
        </dgm:presLayoutVars>
      </dgm:prSet>
      <dgm:spPr/>
    </dgm:pt>
    <dgm:pt modelId="{CE821E61-B4E6-614D-921B-1DE23436E2A1}" type="pres">
      <dgm:prSet presAssocID="{8866FCE7-49D7-4200-A036-73509C8B27C3}" presName="spacer" presStyleCnt="0"/>
      <dgm:spPr/>
    </dgm:pt>
    <dgm:pt modelId="{615CF336-F537-6D4C-8765-1F092281FE96}" type="pres">
      <dgm:prSet presAssocID="{8D30E424-947B-4F89-85C0-0A2F2B6D9775}" presName="parentText" presStyleLbl="node1" presStyleIdx="1" presStyleCnt="2">
        <dgm:presLayoutVars>
          <dgm:chMax val="0"/>
          <dgm:bulletEnabled val="1"/>
        </dgm:presLayoutVars>
      </dgm:prSet>
      <dgm:spPr/>
    </dgm:pt>
  </dgm:ptLst>
  <dgm:cxnLst>
    <dgm:cxn modelId="{3F736B39-3632-8649-8B54-B8A51015CE52}" type="presOf" srcId="{768CEB9C-A52F-43F1-8318-FD3614E8AD76}" destId="{F39FA48B-7A5E-B142-A984-F23252436BDD}" srcOrd="0" destOrd="0" presId="urn:microsoft.com/office/officeart/2005/8/layout/vList2"/>
    <dgm:cxn modelId="{2F8D9A4D-10C3-DB4B-85C1-DA41384F774F}" type="presOf" srcId="{A5281DA1-9008-473A-ACB9-A3C0DA814DCB}" destId="{1792D0BC-F791-2847-81BB-03C3B07158F5}" srcOrd="0" destOrd="0" presId="urn:microsoft.com/office/officeart/2005/8/layout/vList2"/>
    <dgm:cxn modelId="{EB390969-4909-F242-AB3A-F4C66C37428B}" type="presOf" srcId="{8D30E424-947B-4F89-85C0-0A2F2B6D9775}" destId="{615CF336-F537-6D4C-8765-1F092281FE96}" srcOrd="0" destOrd="0" presId="urn:microsoft.com/office/officeart/2005/8/layout/vList2"/>
    <dgm:cxn modelId="{75A7A2B5-9887-471D-9D02-C3FCDB8D0432}" srcId="{A5281DA1-9008-473A-ACB9-A3C0DA814DCB}" destId="{768CEB9C-A52F-43F1-8318-FD3614E8AD76}" srcOrd="0" destOrd="0" parTransId="{6870051C-050E-489A-8B8B-8460D353D024}" sibTransId="{8866FCE7-49D7-4200-A036-73509C8B27C3}"/>
    <dgm:cxn modelId="{CAB054F3-26A0-470D-B9FB-E7F43850B2A0}" srcId="{A5281DA1-9008-473A-ACB9-A3C0DA814DCB}" destId="{8D30E424-947B-4F89-85C0-0A2F2B6D9775}" srcOrd="1" destOrd="0" parTransId="{ABF1D7FF-99B4-4977-851E-B7F411C76E84}" sibTransId="{1BD4115A-56A4-43BF-A307-D24E1EB76B7C}"/>
    <dgm:cxn modelId="{C816358F-16D2-E24F-B0DF-5610FA767EFE}" type="presParOf" srcId="{1792D0BC-F791-2847-81BB-03C3B07158F5}" destId="{F39FA48B-7A5E-B142-A984-F23252436BDD}" srcOrd="0" destOrd="0" presId="urn:microsoft.com/office/officeart/2005/8/layout/vList2"/>
    <dgm:cxn modelId="{7AE09D75-39C2-A24E-9B42-BC6C55DA97AE}" type="presParOf" srcId="{1792D0BC-F791-2847-81BB-03C3B07158F5}" destId="{CE821E61-B4E6-614D-921B-1DE23436E2A1}" srcOrd="1" destOrd="0" presId="urn:microsoft.com/office/officeart/2005/8/layout/vList2"/>
    <dgm:cxn modelId="{F33B413E-CB2A-FA4D-9209-F3E1A7B05410}" type="presParOf" srcId="{1792D0BC-F791-2847-81BB-03C3B07158F5}" destId="{615CF336-F537-6D4C-8765-1F092281FE96}"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3660B51-CD8F-42E3-8C98-403C2E618A88}" type="doc">
      <dgm:prSet loTypeId="urn:microsoft.com/office/officeart/2005/8/layout/vList2" loCatId="list" qsTypeId="urn:microsoft.com/office/officeart/2005/8/quickstyle/simple1" qsCatId="simple" csTypeId="urn:microsoft.com/office/officeart/2005/8/colors/accent0_3" csCatId="mainScheme" phldr="1"/>
      <dgm:spPr/>
      <dgm:t>
        <a:bodyPr/>
        <a:lstStyle/>
        <a:p>
          <a:endParaRPr lang="en-US"/>
        </a:p>
      </dgm:t>
    </dgm:pt>
    <dgm:pt modelId="{3DD89FB0-4588-446E-A13D-2E8E71CB82EB}">
      <dgm:prSet custT="1"/>
      <dgm:spPr/>
      <dgm:t>
        <a:bodyPr/>
        <a:lstStyle/>
        <a:p>
          <a:r>
            <a:rPr lang="en-US" sz="2800" dirty="0"/>
            <a:t>A new person in the organization is a gift. Treat them like it.</a:t>
          </a:r>
        </a:p>
      </dgm:t>
    </dgm:pt>
    <dgm:pt modelId="{2EBBA11E-4D4A-43D4-9899-A1C835096384}" type="parTrans" cxnId="{387FDF11-C536-4700-A357-D443D642B7C5}">
      <dgm:prSet/>
      <dgm:spPr/>
      <dgm:t>
        <a:bodyPr/>
        <a:lstStyle/>
        <a:p>
          <a:endParaRPr lang="en-US"/>
        </a:p>
      </dgm:t>
    </dgm:pt>
    <dgm:pt modelId="{57392C4D-D0B0-4C0B-8B7C-971BE087B26C}" type="sibTrans" cxnId="{387FDF11-C536-4700-A357-D443D642B7C5}">
      <dgm:prSet/>
      <dgm:spPr/>
      <dgm:t>
        <a:bodyPr/>
        <a:lstStyle/>
        <a:p>
          <a:endParaRPr lang="en-US"/>
        </a:p>
      </dgm:t>
    </dgm:pt>
    <dgm:pt modelId="{A1A3E59E-7F6B-404F-85CD-86DE1A5E7A2C}">
      <dgm:prSet custT="1"/>
      <dgm:spPr/>
      <dgm:t>
        <a:bodyPr/>
        <a:lstStyle/>
        <a:p>
          <a:r>
            <a:rPr lang="en-US" sz="2800" dirty="0"/>
            <a:t>Give them observation time rather than</a:t>
          </a:r>
        </a:p>
        <a:p>
          <a:r>
            <a:rPr lang="en-US" sz="2800" dirty="0"/>
            <a:t> “this is how we do this” time.</a:t>
          </a:r>
        </a:p>
      </dgm:t>
    </dgm:pt>
    <dgm:pt modelId="{023977B8-5F51-4BED-8496-4E6B53103B55}" type="parTrans" cxnId="{1C574777-CE94-48DF-B75E-CC6084821B80}">
      <dgm:prSet/>
      <dgm:spPr/>
      <dgm:t>
        <a:bodyPr/>
        <a:lstStyle/>
        <a:p>
          <a:endParaRPr lang="en-US"/>
        </a:p>
      </dgm:t>
    </dgm:pt>
    <dgm:pt modelId="{DB76E836-3E3B-436C-B558-04E401BE90B9}" type="sibTrans" cxnId="{1C574777-CE94-48DF-B75E-CC6084821B80}">
      <dgm:prSet/>
      <dgm:spPr/>
      <dgm:t>
        <a:bodyPr/>
        <a:lstStyle/>
        <a:p>
          <a:endParaRPr lang="en-US"/>
        </a:p>
      </dgm:t>
    </dgm:pt>
    <dgm:pt modelId="{EA8C5E13-5486-4A60-B773-C7E41BE39AE4}">
      <dgm:prSet custT="1"/>
      <dgm:spPr/>
      <dgm:t>
        <a:bodyPr/>
        <a:lstStyle/>
        <a:p>
          <a:r>
            <a:rPr lang="en-US" sz="2800" dirty="0"/>
            <a:t>Prepare the “tradition keepers.” </a:t>
          </a:r>
        </a:p>
        <a:p>
          <a:r>
            <a:rPr lang="en-US" sz="2800" dirty="0"/>
            <a:t>(We are hiring someone to help us accomplish some new goals). </a:t>
          </a:r>
        </a:p>
      </dgm:t>
    </dgm:pt>
    <dgm:pt modelId="{D599D736-201F-4B92-8135-A997560166EA}" type="parTrans" cxnId="{2F742435-DDED-48E1-A4BF-A49970AECF6D}">
      <dgm:prSet/>
      <dgm:spPr/>
      <dgm:t>
        <a:bodyPr/>
        <a:lstStyle/>
        <a:p>
          <a:endParaRPr lang="en-US"/>
        </a:p>
      </dgm:t>
    </dgm:pt>
    <dgm:pt modelId="{3B5F46ED-98D4-4531-B1B1-13F36733958A}" type="sibTrans" cxnId="{2F742435-DDED-48E1-A4BF-A49970AECF6D}">
      <dgm:prSet/>
      <dgm:spPr/>
      <dgm:t>
        <a:bodyPr/>
        <a:lstStyle/>
        <a:p>
          <a:endParaRPr lang="en-US"/>
        </a:p>
      </dgm:t>
    </dgm:pt>
    <dgm:pt modelId="{4343F194-64DF-6C42-9A36-E9DE55E45718}" type="pres">
      <dgm:prSet presAssocID="{83660B51-CD8F-42E3-8C98-403C2E618A88}" presName="linear" presStyleCnt="0">
        <dgm:presLayoutVars>
          <dgm:animLvl val="lvl"/>
          <dgm:resizeHandles val="exact"/>
        </dgm:presLayoutVars>
      </dgm:prSet>
      <dgm:spPr/>
    </dgm:pt>
    <dgm:pt modelId="{EEDF6424-9B92-9A40-83A9-A21AC8355829}" type="pres">
      <dgm:prSet presAssocID="{3DD89FB0-4588-446E-A13D-2E8E71CB82EB}" presName="parentText" presStyleLbl="node1" presStyleIdx="0" presStyleCnt="3">
        <dgm:presLayoutVars>
          <dgm:chMax val="0"/>
          <dgm:bulletEnabled val="1"/>
        </dgm:presLayoutVars>
      </dgm:prSet>
      <dgm:spPr/>
    </dgm:pt>
    <dgm:pt modelId="{47A0A909-00FC-D040-B8D3-4E8C0AE1098C}" type="pres">
      <dgm:prSet presAssocID="{57392C4D-D0B0-4C0B-8B7C-971BE087B26C}" presName="spacer" presStyleCnt="0"/>
      <dgm:spPr/>
    </dgm:pt>
    <dgm:pt modelId="{D833ED27-DCE1-5647-AF3C-A1D926E3F136}" type="pres">
      <dgm:prSet presAssocID="{A1A3E59E-7F6B-404F-85CD-86DE1A5E7A2C}" presName="parentText" presStyleLbl="node1" presStyleIdx="1" presStyleCnt="3">
        <dgm:presLayoutVars>
          <dgm:chMax val="0"/>
          <dgm:bulletEnabled val="1"/>
        </dgm:presLayoutVars>
      </dgm:prSet>
      <dgm:spPr/>
    </dgm:pt>
    <dgm:pt modelId="{FA82C6E8-4EA4-3E43-BA59-EECBDB263006}" type="pres">
      <dgm:prSet presAssocID="{DB76E836-3E3B-436C-B558-04E401BE90B9}" presName="spacer" presStyleCnt="0"/>
      <dgm:spPr/>
    </dgm:pt>
    <dgm:pt modelId="{3733CB8D-1EBD-EE49-A0D2-E3CA4031B4ED}" type="pres">
      <dgm:prSet presAssocID="{EA8C5E13-5486-4A60-B773-C7E41BE39AE4}" presName="parentText" presStyleLbl="node1" presStyleIdx="2" presStyleCnt="3">
        <dgm:presLayoutVars>
          <dgm:chMax val="0"/>
          <dgm:bulletEnabled val="1"/>
        </dgm:presLayoutVars>
      </dgm:prSet>
      <dgm:spPr/>
    </dgm:pt>
  </dgm:ptLst>
  <dgm:cxnLst>
    <dgm:cxn modelId="{387FDF11-C536-4700-A357-D443D642B7C5}" srcId="{83660B51-CD8F-42E3-8C98-403C2E618A88}" destId="{3DD89FB0-4588-446E-A13D-2E8E71CB82EB}" srcOrd="0" destOrd="0" parTransId="{2EBBA11E-4D4A-43D4-9899-A1C835096384}" sibTransId="{57392C4D-D0B0-4C0B-8B7C-971BE087B26C}"/>
    <dgm:cxn modelId="{2F742435-DDED-48E1-A4BF-A49970AECF6D}" srcId="{83660B51-CD8F-42E3-8C98-403C2E618A88}" destId="{EA8C5E13-5486-4A60-B773-C7E41BE39AE4}" srcOrd="2" destOrd="0" parTransId="{D599D736-201F-4B92-8135-A997560166EA}" sibTransId="{3B5F46ED-98D4-4531-B1B1-13F36733958A}"/>
    <dgm:cxn modelId="{B728EA69-1D37-7D47-816E-65C9E494F81A}" type="presOf" srcId="{EA8C5E13-5486-4A60-B773-C7E41BE39AE4}" destId="{3733CB8D-1EBD-EE49-A0D2-E3CA4031B4ED}" srcOrd="0" destOrd="0" presId="urn:microsoft.com/office/officeart/2005/8/layout/vList2"/>
    <dgm:cxn modelId="{1C574777-CE94-48DF-B75E-CC6084821B80}" srcId="{83660B51-CD8F-42E3-8C98-403C2E618A88}" destId="{A1A3E59E-7F6B-404F-85CD-86DE1A5E7A2C}" srcOrd="1" destOrd="0" parTransId="{023977B8-5F51-4BED-8496-4E6B53103B55}" sibTransId="{DB76E836-3E3B-436C-B558-04E401BE90B9}"/>
    <dgm:cxn modelId="{E73E3DBE-6270-FF43-BC2C-AC2E54F79D0A}" type="presOf" srcId="{A1A3E59E-7F6B-404F-85CD-86DE1A5E7A2C}" destId="{D833ED27-DCE1-5647-AF3C-A1D926E3F136}" srcOrd="0" destOrd="0" presId="urn:microsoft.com/office/officeart/2005/8/layout/vList2"/>
    <dgm:cxn modelId="{E5FC0AD0-5C2D-7B42-B2F9-5F35790474FB}" type="presOf" srcId="{83660B51-CD8F-42E3-8C98-403C2E618A88}" destId="{4343F194-64DF-6C42-9A36-E9DE55E45718}" srcOrd="0" destOrd="0" presId="urn:microsoft.com/office/officeart/2005/8/layout/vList2"/>
    <dgm:cxn modelId="{7C0FA8E9-1480-DF4D-914A-BA3FFF1AA107}" type="presOf" srcId="{3DD89FB0-4588-446E-A13D-2E8E71CB82EB}" destId="{EEDF6424-9B92-9A40-83A9-A21AC8355829}" srcOrd="0" destOrd="0" presId="urn:microsoft.com/office/officeart/2005/8/layout/vList2"/>
    <dgm:cxn modelId="{837C1E55-DF05-DB46-9A61-3AF13B316B88}" type="presParOf" srcId="{4343F194-64DF-6C42-9A36-E9DE55E45718}" destId="{EEDF6424-9B92-9A40-83A9-A21AC8355829}" srcOrd="0" destOrd="0" presId="urn:microsoft.com/office/officeart/2005/8/layout/vList2"/>
    <dgm:cxn modelId="{F029A0E5-761D-3047-9E25-63324D4110FA}" type="presParOf" srcId="{4343F194-64DF-6C42-9A36-E9DE55E45718}" destId="{47A0A909-00FC-D040-B8D3-4E8C0AE1098C}" srcOrd="1" destOrd="0" presId="urn:microsoft.com/office/officeart/2005/8/layout/vList2"/>
    <dgm:cxn modelId="{17338AA8-70E5-D845-B867-B3B0D03715DF}" type="presParOf" srcId="{4343F194-64DF-6C42-9A36-E9DE55E45718}" destId="{D833ED27-DCE1-5647-AF3C-A1D926E3F136}" srcOrd="2" destOrd="0" presId="urn:microsoft.com/office/officeart/2005/8/layout/vList2"/>
    <dgm:cxn modelId="{6D87A990-FD74-E348-A552-6613CE902271}" type="presParOf" srcId="{4343F194-64DF-6C42-9A36-E9DE55E45718}" destId="{FA82C6E8-4EA4-3E43-BA59-EECBDB263006}" srcOrd="3" destOrd="0" presId="urn:microsoft.com/office/officeart/2005/8/layout/vList2"/>
    <dgm:cxn modelId="{096AF8D1-9D5D-D444-B301-CEBFC2160103}" type="presParOf" srcId="{4343F194-64DF-6C42-9A36-E9DE55E45718}" destId="{3733CB8D-1EBD-EE49-A0D2-E3CA4031B4ED}"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A12C7F3-CAF9-4C19-BA1E-B1249A788000}"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687A0D0E-EFEE-46F0-B992-A233F115B966}">
      <dgm:prSet/>
      <dgm:spPr/>
      <dgm:t>
        <a:bodyPr/>
        <a:lstStyle/>
        <a:p>
          <a:r>
            <a:rPr lang="en-US" dirty="0"/>
            <a:t>The right staff make or break the experience for the customer.</a:t>
          </a:r>
        </a:p>
      </dgm:t>
    </dgm:pt>
    <dgm:pt modelId="{9BCE31CF-5535-4452-94C5-02623AE930D4}" type="parTrans" cxnId="{3DC3E25F-DB60-4D40-881B-AF8CF36AED28}">
      <dgm:prSet/>
      <dgm:spPr/>
      <dgm:t>
        <a:bodyPr/>
        <a:lstStyle/>
        <a:p>
          <a:endParaRPr lang="en-US"/>
        </a:p>
      </dgm:t>
    </dgm:pt>
    <dgm:pt modelId="{AB25E4D2-7D68-479D-88B2-C1FEA2B5BBCA}" type="sibTrans" cxnId="{3DC3E25F-DB60-4D40-881B-AF8CF36AED28}">
      <dgm:prSet/>
      <dgm:spPr/>
      <dgm:t>
        <a:bodyPr/>
        <a:lstStyle/>
        <a:p>
          <a:endParaRPr lang="en-US"/>
        </a:p>
      </dgm:t>
    </dgm:pt>
    <dgm:pt modelId="{C28EBB50-425A-48F0-B0EC-6C15053730D7}">
      <dgm:prSet/>
      <dgm:spPr/>
      <dgm:t>
        <a:bodyPr/>
        <a:lstStyle/>
        <a:p>
          <a:r>
            <a:rPr lang="en-US" dirty="0"/>
            <a:t>There has never been a time that libraries are needed more.</a:t>
          </a:r>
        </a:p>
      </dgm:t>
    </dgm:pt>
    <dgm:pt modelId="{18848FFD-2696-49E8-8D76-DDFE0FF86070}" type="parTrans" cxnId="{74DC6B99-F39A-40AB-B9A5-656E47C78AC8}">
      <dgm:prSet/>
      <dgm:spPr/>
      <dgm:t>
        <a:bodyPr/>
        <a:lstStyle/>
        <a:p>
          <a:endParaRPr lang="en-US"/>
        </a:p>
      </dgm:t>
    </dgm:pt>
    <dgm:pt modelId="{07E17F8C-C96A-46BA-B352-88C7931E42B1}" type="sibTrans" cxnId="{74DC6B99-F39A-40AB-B9A5-656E47C78AC8}">
      <dgm:prSet/>
      <dgm:spPr/>
      <dgm:t>
        <a:bodyPr/>
        <a:lstStyle/>
        <a:p>
          <a:endParaRPr lang="en-US"/>
        </a:p>
      </dgm:t>
    </dgm:pt>
    <dgm:pt modelId="{59A45C5B-31A5-1941-963B-9FCA91A879F6}" type="pres">
      <dgm:prSet presAssocID="{DA12C7F3-CAF9-4C19-BA1E-B1249A788000}" presName="vert0" presStyleCnt="0">
        <dgm:presLayoutVars>
          <dgm:dir/>
          <dgm:animOne val="branch"/>
          <dgm:animLvl val="lvl"/>
        </dgm:presLayoutVars>
      </dgm:prSet>
      <dgm:spPr/>
    </dgm:pt>
    <dgm:pt modelId="{BA04327A-CE0B-3543-AC95-106BBA8672CA}" type="pres">
      <dgm:prSet presAssocID="{687A0D0E-EFEE-46F0-B992-A233F115B966}" presName="thickLine" presStyleLbl="alignNode1" presStyleIdx="0" presStyleCnt="2"/>
      <dgm:spPr/>
    </dgm:pt>
    <dgm:pt modelId="{2DFBAF45-DCC2-2C4F-B863-2B40ACBD808D}" type="pres">
      <dgm:prSet presAssocID="{687A0D0E-EFEE-46F0-B992-A233F115B966}" presName="horz1" presStyleCnt="0"/>
      <dgm:spPr/>
    </dgm:pt>
    <dgm:pt modelId="{2A1296B1-173A-4646-A22F-D55D6CFEBD7C}" type="pres">
      <dgm:prSet presAssocID="{687A0D0E-EFEE-46F0-B992-A233F115B966}" presName="tx1" presStyleLbl="revTx" presStyleIdx="0" presStyleCnt="2"/>
      <dgm:spPr/>
    </dgm:pt>
    <dgm:pt modelId="{88637964-BA18-0049-9737-194A749221BC}" type="pres">
      <dgm:prSet presAssocID="{687A0D0E-EFEE-46F0-B992-A233F115B966}" presName="vert1" presStyleCnt="0"/>
      <dgm:spPr/>
    </dgm:pt>
    <dgm:pt modelId="{39B2D7AB-981A-7D4A-A225-44CE9E8FA43F}" type="pres">
      <dgm:prSet presAssocID="{C28EBB50-425A-48F0-B0EC-6C15053730D7}" presName="thickLine" presStyleLbl="alignNode1" presStyleIdx="1" presStyleCnt="2"/>
      <dgm:spPr/>
    </dgm:pt>
    <dgm:pt modelId="{6F500ABB-433B-2142-9D8F-D5C50FD878D9}" type="pres">
      <dgm:prSet presAssocID="{C28EBB50-425A-48F0-B0EC-6C15053730D7}" presName="horz1" presStyleCnt="0"/>
      <dgm:spPr/>
    </dgm:pt>
    <dgm:pt modelId="{C1209D12-40C4-DE45-9A6B-56606EE2F614}" type="pres">
      <dgm:prSet presAssocID="{C28EBB50-425A-48F0-B0EC-6C15053730D7}" presName="tx1" presStyleLbl="revTx" presStyleIdx="1" presStyleCnt="2"/>
      <dgm:spPr/>
    </dgm:pt>
    <dgm:pt modelId="{135AC608-121B-7441-AF89-FFEEDFEFDFDF}" type="pres">
      <dgm:prSet presAssocID="{C28EBB50-425A-48F0-B0EC-6C15053730D7}" presName="vert1" presStyleCnt="0"/>
      <dgm:spPr/>
    </dgm:pt>
  </dgm:ptLst>
  <dgm:cxnLst>
    <dgm:cxn modelId="{71BD4A5C-FA46-1541-8A2D-78842C2E2D64}" type="presOf" srcId="{DA12C7F3-CAF9-4C19-BA1E-B1249A788000}" destId="{59A45C5B-31A5-1941-963B-9FCA91A879F6}" srcOrd="0" destOrd="0" presId="urn:microsoft.com/office/officeart/2008/layout/LinedList"/>
    <dgm:cxn modelId="{3DC3E25F-DB60-4D40-881B-AF8CF36AED28}" srcId="{DA12C7F3-CAF9-4C19-BA1E-B1249A788000}" destId="{687A0D0E-EFEE-46F0-B992-A233F115B966}" srcOrd="0" destOrd="0" parTransId="{9BCE31CF-5535-4452-94C5-02623AE930D4}" sibTransId="{AB25E4D2-7D68-479D-88B2-C1FEA2B5BBCA}"/>
    <dgm:cxn modelId="{9FAD9671-E686-9F4B-BBA0-B6E27F8160BB}" type="presOf" srcId="{C28EBB50-425A-48F0-B0EC-6C15053730D7}" destId="{C1209D12-40C4-DE45-9A6B-56606EE2F614}" srcOrd="0" destOrd="0" presId="urn:microsoft.com/office/officeart/2008/layout/LinedList"/>
    <dgm:cxn modelId="{74DC6B99-F39A-40AB-B9A5-656E47C78AC8}" srcId="{DA12C7F3-CAF9-4C19-BA1E-B1249A788000}" destId="{C28EBB50-425A-48F0-B0EC-6C15053730D7}" srcOrd="1" destOrd="0" parTransId="{18848FFD-2696-49E8-8D76-DDFE0FF86070}" sibTransId="{07E17F8C-C96A-46BA-B352-88C7931E42B1}"/>
    <dgm:cxn modelId="{6EADE3A2-B8C3-7248-9562-6084F6C456C2}" type="presOf" srcId="{687A0D0E-EFEE-46F0-B992-A233F115B966}" destId="{2A1296B1-173A-4646-A22F-D55D6CFEBD7C}" srcOrd="0" destOrd="0" presId="urn:microsoft.com/office/officeart/2008/layout/LinedList"/>
    <dgm:cxn modelId="{CBC89C58-EEC0-384C-A164-82EACB42EC58}" type="presParOf" srcId="{59A45C5B-31A5-1941-963B-9FCA91A879F6}" destId="{BA04327A-CE0B-3543-AC95-106BBA8672CA}" srcOrd="0" destOrd="0" presId="urn:microsoft.com/office/officeart/2008/layout/LinedList"/>
    <dgm:cxn modelId="{CA9E71A3-8593-4249-9274-0E336E6C85F1}" type="presParOf" srcId="{59A45C5B-31A5-1941-963B-9FCA91A879F6}" destId="{2DFBAF45-DCC2-2C4F-B863-2B40ACBD808D}" srcOrd="1" destOrd="0" presId="urn:microsoft.com/office/officeart/2008/layout/LinedList"/>
    <dgm:cxn modelId="{68F4B0F0-A3DB-104D-BCD1-B2888DEE099D}" type="presParOf" srcId="{2DFBAF45-DCC2-2C4F-B863-2B40ACBD808D}" destId="{2A1296B1-173A-4646-A22F-D55D6CFEBD7C}" srcOrd="0" destOrd="0" presId="urn:microsoft.com/office/officeart/2008/layout/LinedList"/>
    <dgm:cxn modelId="{CBD5036B-96E2-6E47-8B32-09431F9BC06D}" type="presParOf" srcId="{2DFBAF45-DCC2-2C4F-B863-2B40ACBD808D}" destId="{88637964-BA18-0049-9737-194A749221BC}" srcOrd="1" destOrd="0" presId="urn:microsoft.com/office/officeart/2008/layout/LinedList"/>
    <dgm:cxn modelId="{80040D8E-2A64-D84A-B0F4-DCAAAC6EAB02}" type="presParOf" srcId="{59A45C5B-31A5-1941-963B-9FCA91A879F6}" destId="{39B2D7AB-981A-7D4A-A225-44CE9E8FA43F}" srcOrd="2" destOrd="0" presId="urn:microsoft.com/office/officeart/2008/layout/LinedList"/>
    <dgm:cxn modelId="{A686BA1F-E2FA-F14D-86A9-4FBC453FC8D8}" type="presParOf" srcId="{59A45C5B-31A5-1941-963B-9FCA91A879F6}" destId="{6F500ABB-433B-2142-9D8F-D5C50FD878D9}" srcOrd="3" destOrd="0" presId="urn:microsoft.com/office/officeart/2008/layout/LinedList"/>
    <dgm:cxn modelId="{580E0C1D-8191-8941-86DD-B94AF7077AA9}" type="presParOf" srcId="{6F500ABB-433B-2142-9D8F-D5C50FD878D9}" destId="{C1209D12-40C4-DE45-9A6B-56606EE2F614}" srcOrd="0" destOrd="0" presId="urn:microsoft.com/office/officeart/2008/layout/LinedList"/>
    <dgm:cxn modelId="{6D882DDE-0E45-5845-BA4D-E2162ABAAE18}" type="presParOf" srcId="{6F500ABB-433B-2142-9D8F-D5C50FD878D9}" destId="{135AC608-121B-7441-AF89-FFEEDFEFDFDF}"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94D502-4170-9D48-95BB-279D453C8323}">
      <dsp:nvSpPr>
        <dsp:cNvPr id="0" name=""/>
        <dsp:cNvSpPr/>
      </dsp:nvSpPr>
      <dsp:spPr>
        <a:xfrm>
          <a:off x="0" y="70919"/>
          <a:ext cx="5607050" cy="1539573"/>
        </a:xfrm>
        <a:prstGeom prst="roundRect">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a:t>Too many openings and not enough qualified candidates</a:t>
          </a:r>
        </a:p>
      </dsp:txBody>
      <dsp:txXfrm>
        <a:off x="75156" y="146075"/>
        <a:ext cx="5456738" cy="1389261"/>
      </dsp:txXfrm>
    </dsp:sp>
    <dsp:sp modelId="{E143802F-BEDB-0A44-B967-DB94608DFF19}">
      <dsp:nvSpPr>
        <dsp:cNvPr id="0" name=""/>
        <dsp:cNvSpPr/>
      </dsp:nvSpPr>
      <dsp:spPr>
        <a:xfrm>
          <a:off x="0" y="1694013"/>
          <a:ext cx="5607050" cy="1539573"/>
        </a:xfrm>
        <a:prstGeom prst="roundRect">
          <a:avLst/>
        </a:prstGeom>
        <a:gradFill rotWithShape="0">
          <a:gsLst>
            <a:gs pos="0">
              <a:schemeClr val="accent2">
                <a:hueOff val="-5175945"/>
                <a:satOff val="22930"/>
                <a:lumOff val="-8432"/>
                <a:alphaOff val="0"/>
                <a:tint val="97000"/>
                <a:satMod val="100000"/>
                <a:lumMod val="102000"/>
              </a:schemeClr>
            </a:gs>
            <a:gs pos="50000">
              <a:schemeClr val="accent2">
                <a:hueOff val="-5175945"/>
                <a:satOff val="22930"/>
                <a:lumOff val="-8432"/>
                <a:alphaOff val="0"/>
                <a:shade val="100000"/>
                <a:satMod val="103000"/>
                <a:lumMod val="100000"/>
              </a:schemeClr>
            </a:gs>
            <a:gs pos="100000">
              <a:schemeClr val="accent2">
                <a:hueOff val="-5175945"/>
                <a:satOff val="22930"/>
                <a:lumOff val="-8432"/>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dirty="0"/>
            <a:t>The library world has flipped from being about objects to being about people</a:t>
          </a:r>
        </a:p>
      </dsp:txBody>
      <dsp:txXfrm>
        <a:off x="75156" y="1769169"/>
        <a:ext cx="5456738" cy="1389261"/>
      </dsp:txXfrm>
    </dsp:sp>
    <dsp:sp modelId="{3DB814BB-69AF-8142-83D0-E411EB8E1512}">
      <dsp:nvSpPr>
        <dsp:cNvPr id="0" name=""/>
        <dsp:cNvSpPr/>
      </dsp:nvSpPr>
      <dsp:spPr>
        <a:xfrm>
          <a:off x="0" y="3317106"/>
          <a:ext cx="5607050" cy="1539573"/>
        </a:xfrm>
        <a:prstGeom prst="roundRect">
          <a:avLst/>
        </a:prstGeom>
        <a:gradFill rotWithShape="0">
          <a:gsLst>
            <a:gs pos="0">
              <a:schemeClr val="accent2">
                <a:hueOff val="-10351890"/>
                <a:satOff val="45859"/>
                <a:lumOff val="-16864"/>
                <a:alphaOff val="0"/>
                <a:tint val="97000"/>
                <a:satMod val="100000"/>
                <a:lumMod val="102000"/>
              </a:schemeClr>
            </a:gs>
            <a:gs pos="50000">
              <a:schemeClr val="accent2">
                <a:hueOff val="-10351890"/>
                <a:satOff val="45859"/>
                <a:lumOff val="-16864"/>
                <a:alphaOff val="0"/>
                <a:shade val="100000"/>
                <a:satMod val="103000"/>
                <a:lumMod val="100000"/>
              </a:schemeClr>
            </a:gs>
            <a:gs pos="100000">
              <a:schemeClr val="accent2">
                <a:hueOff val="-10351890"/>
                <a:satOff val="45859"/>
                <a:lumOff val="-16864"/>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dirty="0"/>
            <a:t>We need a work force that identifies with and represents our populations</a:t>
          </a:r>
        </a:p>
      </dsp:txBody>
      <dsp:txXfrm>
        <a:off x="75156" y="3392262"/>
        <a:ext cx="5456738" cy="138926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E9C693-9480-E345-8D30-54DB09F6570C}">
      <dsp:nvSpPr>
        <dsp:cNvPr id="0" name=""/>
        <dsp:cNvSpPr/>
      </dsp:nvSpPr>
      <dsp:spPr>
        <a:xfrm>
          <a:off x="0" y="52699"/>
          <a:ext cx="5607050" cy="1140750"/>
        </a:xfrm>
        <a:prstGeom prst="roundRect">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a:t>The job title</a:t>
          </a:r>
        </a:p>
      </dsp:txBody>
      <dsp:txXfrm>
        <a:off x="55687" y="108386"/>
        <a:ext cx="5495676" cy="1029376"/>
      </dsp:txXfrm>
    </dsp:sp>
    <dsp:sp modelId="{D52BACB3-89A6-7F49-86D9-5122B16DA473}">
      <dsp:nvSpPr>
        <dsp:cNvPr id="0" name=""/>
        <dsp:cNvSpPr/>
      </dsp:nvSpPr>
      <dsp:spPr>
        <a:xfrm>
          <a:off x="0" y="1279849"/>
          <a:ext cx="5607050" cy="1140750"/>
        </a:xfrm>
        <a:prstGeom prst="roundRect">
          <a:avLst/>
        </a:prstGeom>
        <a:gradFill rotWithShape="0">
          <a:gsLst>
            <a:gs pos="0">
              <a:schemeClr val="accent2">
                <a:hueOff val="-3450630"/>
                <a:satOff val="15286"/>
                <a:lumOff val="-5621"/>
                <a:alphaOff val="0"/>
                <a:tint val="97000"/>
                <a:satMod val="100000"/>
                <a:lumMod val="102000"/>
              </a:schemeClr>
            </a:gs>
            <a:gs pos="50000">
              <a:schemeClr val="accent2">
                <a:hueOff val="-3450630"/>
                <a:satOff val="15286"/>
                <a:lumOff val="-5621"/>
                <a:alphaOff val="0"/>
                <a:shade val="100000"/>
                <a:satMod val="103000"/>
                <a:lumMod val="100000"/>
              </a:schemeClr>
            </a:gs>
            <a:gs pos="100000">
              <a:schemeClr val="accent2">
                <a:hueOff val="-3450630"/>
                <a:satOff val="15286"/>
                <a:lumOff val="-5621"/>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a:t>The story to give bragging rights</a:t>
          </a:r>
        </a:p>
      </dsp:txBody>
      <dsp:txXfrm>
        <a:off x="55687" y="1335536"/>
        <a:ext cx="5495676" cy="1029376"/>
      </dsp:txXfrm>
    </dsp:sp>
    <dsp:sp modelId="{1EE968AE-927D-144A-9EBD-B1FB57A1C080}">
      <dsp:nvSpPr>
        <dsp:cNvPr id="0" name=""/>
        <dsp:cNvSpPr/>
      </dsp:nvSpPr>
      <dsp:spPr>
        <a:xfrm>
          <a:off x="0" y="2507000"/>
          <a:ext cx="5607050" cy="1140750"/>
        </a:xfrm>
        <a:prstGeom prst="roundRect">
          <a:avLst/>
        </a:prstGeom>
        <a:gradFill rotWithShape="0">
          <a:gsLst>
            <a:gs pos="0">
              <a:schemeClr val="accent2">
                <a:hueOff val="-6901260"/>
                <a:satOff val="30573"/>
                <a:lumOff val="-11243"/>
                <a:alphaOff val="0"/>
                <a:tint val="97000"/>
                <a:satMod val="100000"/>
                <a:lumMod val="102000"/>
              </a:schemeClr>
            </a:gs>
            <a:gs pos="50000">
              <a:schemeClr val="accent2">
                <a:hueOff val="-6901260"/>
                <a:satOff val="30573"/>
                <a:lumOff val="-11243"/>
                <a:alphaOff val="0"/>
                <a:shade val="100000"/>
                <a:satMod val="103000"/>
                <a:lumMod val="100000"/>
              </a:schemeClr>
            </a:gs>
            <a:gs pos="100000">
              <a:schemeClr val="accent2">
                <a:hueOff val="-6901260"/>
                <a:satOff val="30573"/>
                <a:lumOff val="-11243"/>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a:t>The recruitment from passive to active</a:t>
          </a:r>
        </a:p>
      </dsp:txBody>
      <dsp:txXfrm>
        <a:off x="55687" y="2562687"/>
        <a:ext cx="5495676" cy="1029376"/>
      </dsp:txXfrm>
    </dsp:sp>
    <dsp:sp modelId="{BB0F5063-82CB-F441-AD4B-AC605AA4418B}">
      <dsp:nvSpPr>
        <dsp:cNvPr id="0" name=""/>
        <dsp:cNvSpPr/>
      </dsp:nvSpPr>
      <dsp:spPr>
        <a:xfrm>
          <a:off x="0" y="3734150"/>
          <a:ext cx="5607050" cy="1140750"/>
        </a:xfrm>
        <a:prstGeom prst="roundRect">
          <a:avLst/>
        </a:prstGeom>
        <a:gradFill rotWithShape="0">
          <a:gsLst>
            <a:gs pos="0">
              <a:schemeClr val="accent2">
                <a:hueOff val="-10351890"/>
                <a:satOff val="45859"/>
                <a:lumOff val="-16864"/>
                <a:alphaOff val="0"/>
                <a:tint val="97000"/>
                <a:satMod val="100000"/>
                <a:lumMod val="102000"/>
              </a:schemeClr>
            </a:gs>
            <a:gs pos="50000">
              <a:schemeClr val="accent2">
                <a:hueOff val="-10351890"/>
                <a:satOff val="45859"/>
                <a:lumOff val="-16864"/>
                <a:alphaOff val="0"/>
                <a:shade val="100000"/>
                <a:satMod val="103000"/>
                <a:lumMod val="100000"/>
              </a:schemeClr>
            </a:gs>
            <a:gs pos="100000">
              <a:schemeClr val="accent2">
                <a:hueOff val="-10351890"/>
                <a:satOff val="45859"/>
                <a:lumOff val="-16864"/>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a:t>The interview process</a:t>
          </a:r>
        </a:p>
      </dsp:txBody>
      <dsp:txXfrm>
        <a:off x="55687" y="3789837"/>
        <a:ext cx="5495676" cy="102937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9FA48B-7A5E-B142-A984-F23252436BDD}">
      <dsp:nvSpPr>
        <dsp:cNvPr id="0" name=""/>
        <dsp:cNvSpPr/>
      </dsp:nvSpPr>
      <dsp:spPr>
        <a:xfrm>
          <a:off x="0" y="42105"/>
          <a:ext cx="6151562" cy="25272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l" defTabSz="2133600">
            <a:lnSpc>
              <a:spcPct val="90000"/>
            </a:lnSpc>
            <a:spcBef>
              <a:spcPct val="0"/>
            </a:spcBef>
            <a:spcAft>
              <a:spcPct val="35000"/>
            </a:spcAft>
            <a:buNone/>
          </a:pPr>
          <a:r>
            <a:rPr lang="en-US" sz="4800" kern="1200"/>
            <a:t>Unbridled curiosity</a:t>
          </a:r>
        </a:p>
      </dsp:txBody>
      <dsp:txXfrm>
        <a:off x="123368" y="165473"/>
        <a:ext cx="5904826" cy="2280464"/>
      </dsp:txXfrm>
    </dsp:sp>
    <dsp:sp modelId="{615CF336-F537-6D4C-8765-1F092281FE96}">
      <dsp:nvSpPr>
        <dsp:cNvPr id="0" name=""/>
        <dsp:cNvSpPr/>
      </dsp:nvSpPr>
      <dsp:spPr>
        <a:xfrm>
          <a:off x="0" y="2707545"/>
          <a:ext cx="6151562" cy="2527200"/>
        </a:xfrm>
        <a:prstGeom prst="roundRect">
          <a:avLst/>
        </a:prstGeom>
        <a:solidFill>
          <a:schemeClr val="accent2">
            <a:hueOff val="-10351890"/>
            <a:satOff val="45859"/>
            <a:lumOff val="-1686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l" defTabSz="2133600">
            <a:lnSpc>
              <a:spcPct val="90000"/>
            </a:lnSpc>
            <a:spcBef>
              <a:spcPct val="0"/>
            </a:spcBef>
            <a:spcAft>
              <a:spcPct val="35000"/>
            </a:spcAft>
            <a:buNone/>
          </a:pPr>
          <a:r>
            <a:rPr lang="en-US" sz="4800" kern="1200"/>
            <a:t>Someone who meets people “where they are”</a:t>
          </a:r>
        </a:p>
      </dsp:txBody>
      <dsp:txXfrm>
        <a:off x="123368" y="2830913"/>
        <a:ext cx="5904826" cy="228046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DF6424-9B92-9A40-83A9-A21AC8355829}">
      <dsp:nvSpPr>
        <dsp:cNvPr id="0" name=""/>
        <dsp:cNvSpPr/>
      </dsp:nvSpPr>
      <dsp:spPr>
        <a:xfrm>
          <a:off x="0" y="3825"/>
          <a:ext cx="6151562" cy="1639279"/>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A new person in the organization is a gift. Treat them like it.</a:t>
          </a:r>
        </a:p>
      </dsp:txBody>
      <dsp:txXfrm>
        <a:off x="80023" y="83848"/>
        <a:ext cx="5991516" cy="1479233"/>
      </dsp:txXfrm>
    </dsp:sp>
    <dsp:sp modelId="{D833ED27-DCE1-5647-AF3C-A1D926E3F136}">
      <dsp:nvSpPr>
        <dsp:cNvPr id="0" name=""/>
        <dsp:cNvSpPr/>
      </dsp:nvSpPr>
      <dsp:spPr>
        <a:xfrm>
          <a:off x="0" y="1818785"/>
          <a:ext cx="6151562" cy="1639279"/>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Give them observation time rather than</a:t>
          </a:r>
        </a:p>
        <a:p>
          <a:pPr marL="0" lvl="0" indent="0" algn="l" defTabSz="1244600">
            <a:lnSpc>
              <a:spcPct val="90000"/>
            </a:lnSpc>
            <a:spcBef>
              <a:spcPct val="0"/>
            </a:spcBef>
            <a:spcAft>
              <a:spcPct val="35000"/>
            </a:spcAft>
            <a:buNone/>
          </a:pPr>
          <a:r>
            <a:rPr lang="en-US" sz="2800" kern="1200" dirty="0"/>
            <a:t> “this is how we do this” time.</a:t>
          </a:r>
        </a:p>
      </dsp:txBody>
      <dsp:txXfrm>
        <a:off x="80023" y="1898808"/>
        <a:ext cx="5991516" cy="1479233"/>
      </dsp:txXfrm>
    </dsp:sp>
    <dsp:sp modelId="{3733CB8D-1EBD-EE49-A0D2-E3CA4031B4ED}">
      <dsp:nvSpPr>
        <dsp:cNvPr id="0" name=""/>
        <dsp:cNvSpPr/>
      </dsp:nvSpPr>
      <dsp:spPr>
        <a:xfrm>
          <a:off x="0" y="3633744"/>
          <a:ext cx="6151562" cy="1639279"/>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Prepare the “tradition keepers.” </a:t>
          </a:r>
        </a:p>
        <a:p>
          <a:pPr marL="0" lvl="0" indent="0" algn="l" defTabSz="1244600">
            <a:lnSpc>
              <a:spcPct val="90000"/>
            </a:lnSpc>
            <a:spcBef>
              <a:spcPct val="0"/>
            </a:spcBef>
            <a:spcAft>
              <a:spcPct val="35000"/>
            </a:spcAft>
            <a:buNone/>
          </a:pPr>
          <a:r>
            <a:rPr lang="en-US" sz="2800" kern="1200" dirty="0"/>
            <a:t>(We are hiring someone to help us accomplish some new goals). </a:t>
          </a:r>
        </a:p>
      </dsp:txBody>
      <dsp:txXfrm>
        <a:off x="80023" y="3713767"/>
        <a:ext cx="5991516" cy="147923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04327A-CE0B-3543-AC95-106BBA8672CA}">
      <dsp:nvSpPr>
        <dsp:cNvPr id="0" name=""/>
        <dsp:cNvSpPr/>
      </dsp:nvSpPr>
      <dsp:spPr>
        <a:xfrm>
          <a:off x="0" y="0"/>
          <a:ext cx="560705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A1296B1-173A-4646-A22F-D55D6CFEBD7C}">
      <dsp:nvSpPr>
        <dsp:cNvPr id="0" name=""/>
        <dsp:cNvSpPr/>
      </dsp:nvSpPr>
      <dsp:spPr>
        <a:xfrm>
          <a:off x="0" y="0"/>
          <a:ext cx="5607050" cy="2463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7640" tIns="167640" rIns="167640" bIns="167640" numCol="1" spcCol="1270" anchor="t" anchorCtr="0">
          <a:noAutofit/>
        </a:bodyPr>
        <a:lstStyle/>
        <a:p>
          <a:pPr marL="0" lvl="0" indent="0" algn="l" defTabSz="1955800">
            <a:lnSpc>
              <a:spcPct val="90000"/>
            </a:lnSpc>
            <a:spcBef>
              <a:spcPct val="0"/>
            </a:spcBef>
            <a:spcAft>
              <a:spcPct val="35000"/>
            </a:spcAft>
            <a:buNone/>
          </a:pPr>
          <a:r>
            <a:rPr lang="en-US" sz="4400" kern="1200" dirty="0"/>
            <a:t>The right staff make or break the experience for the customer.</a:t>
          </a:r>
        </a:p>
      </dsp:txBody>
      <dsp:txXfrm>
        <a:off x="0" y="0"/>
        <a:ext cx="5607050" cy="2463799"/>
      </dsp:txXfrm>
    </dsp:sp>
    <dsp:sp modelId="{39B2D7AB-981A-7D4A-A225-44CE9E8FA43F}">
      <dsp:nvSpPr>
        <dsp:cNvPr id="0" name=""/>
        <dsp:cNvSpPr/>
      </dsp:nvSpPr>
      <dsp:spPr>
        <a:xfrm>
          <a:off x="0" y="2463799"/>
          <a:ext cx="5607050" cy="0"/>
        </a:xfrm>
        <a:prstGeom prst="line">
          <a:avLst/>
        </a:prstGeom>
        <a:solidFill>
          <a:schemeClr val="accent2">
            <a:hueOff val="-10351890"/>
            <a:satOff val="45859"/>
            <a:lumOff val="-16864"/>
            <a:alphaOff val="0"/>
          </a:schemeClr>
        </a:solidFill>
        <a:ln w="12700" cap="flat" cmpd="sng" algn="ctr">
          <a:solidFill>
            <a:schemeClr val="accent2">
              <a:hueOff val="-10351890"/>
              <a:satOff val="45859"/>
              <a:lumOff val="-1686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1209D12-40C4-DE45-9A6B-56606EE2F614}">
      <dsp:nvSpPr>
        <dsp:cNvPr id="0" name=""/>
        <dsp:cNvSpPr/>
      </dsp:nvSpPr>
      <dsp:spPr>
        <a:xfrm>
          <a:off x="0" y="2463799"/>
          <a:ext cx="5607050" cy="2463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7640" tIns="167640" rIns="167640" bIns="167640" numCol="1" spcCol="1270" anchor="t" anchorCtr="0">
          <a:noAutofit/>
        </a:bodyPr>
        <a:lstStyle/>
        <a:p>
          <a:pPr marL="0" lvl="0" indent="0" algn="l" defTabSz="1955800">
            <a:lnSpc>
              <a:spcPct val="90000"/>
            </a:lnSpc>
            <a:spcBef>
              <a:spcPct val="0"/>
            </a:spcBef>
            <a:spcAft>
              <a:spcPct val="35000"/>
            </a:spcAft>
            <a:buNone/>
          </a:pPr>
          <a:r>
            <a:rPr lang="en-US" sz="4400" kern="1200" dirty="0"/>
            <a:t>There has never been a time that libraries are needed more.</a:t>
          </a:r>
        </a:p>
      </dsp:txBody>
      <dsp:txXfrm>
        <a:off x="0" y="2463799"/>
        <a:ext cx="5607050" cy="246379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1F33D1-3F39-D948-AD9C-78CF2F7689B3}" type="datetimeFigureOut">
              <a:rPr lang="en-US" smtClean="0"/>
              <a:t>10/8/24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1A4296-9958-5F47-9BB5-2B08FCE13EEC}" type="slidenum">
              <a:rPr lang="en-US" smtClean="0"/>
              <a:t>‹#›</a:t>
            </a:fld>
            <a:endParaRPr lang="en-US"/>
          </a:p>
        </p:txBody>
      </p:sp>
    </p:spTree>
    <p:extLst>
      <p:ext uri="{BB962C8B-B14F-4D97-AF65-F5344CB8AC3E}">
        <p14:creationId xmlns:p14="http://schemas.microsoft.com/office/powerpoint/2010/main" val="2770776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TY.  Slide in closer.  Anyone who a person comes in contact with is "the library" and can make or break your time there. In best interests to have the right people serving the public in our libraries so I’m raising what may be uncomfortable thinking which challenges our current ways.  I believe in libraries so much that I’m willing to do this.  And as a former library director, I can do that. Fasten your seat belt.  Even if you throw tomatoes at me at the end. So let’s </a:t>
            </a:r>
            <a:r>
              <a:rPr lang="en-US" dirty="0" err="1"/>
              <a:t>go.bb</a:t>
            </a:r>
            <a:endParaRPr lang="en-US" dirty="0"/>
          </a:p>
        </p:txBody>
      </p:sp>
      <p:sp>
        <p:nvSpPr>
          <p:cNvPr id="4" name="Slide Number Placeholder 3"/>
          <p:cNvSpPr>
            <a:spLocks noGrp="1"/>
          </p:cNvSpPr>
          <p:nvPr>
            <p:ph type="sldNum" sz="quarter" idx="5"/>
          </p:nvPr>
        </p:nvSpPr>
        <p:spPr/>
        <p:txBody>
          <a:bodyPr/>
          <a:lstStyle/>
          <a:p>
            <a:fld id="{0E1A4296-9958-5F47-9BB5-2B08FCE13EEC}" type="slidenum">
              <a:rPr lang="en-US" smtClean="0"/>
              <a:t>1</a:t>
            </a:fld>
            <a:endParaRPr lang="en-US"/>
          </a:p>
        </p:txBody>
      </p:sp>
    </p:spTree>
    <p:extLst>
      <p:ext uri="{BB962C8B-B14F-4D97-AF65-F5344CB8AC3E}">
        <p14:creationId xmlns:p14="http://schemas.microsoft.com/office/powerpoint/2010/main" val="8256539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AND—boomers retiring. Work the desk!  About connecting.  Party. Demographic change. most important part of the library</a:t>
            </a:r>
          </a:p>
        </p:txBody>
      </p:sp>
      <p:sp>
        <p:nvSpPr>
          <p:cNvPr id="4" name="Slide Number Placeholder 3"/>
          <p:cNvSpPr>
            <a:spLocks noGrp="1"/>
          </p:cNvSpPr>
          <p:nvPr>
            <p:ph type="sldNum" sz="quarter" idx="5"/>
          </p:nvPr>
        </p:nvSpPr>
        <p:spPr/>
        <p:txBody>
          <a:bodyPr/>
          <a:lstStyle/>
          <a:p>
            <a:fld id="{0E1A4296-9958-5F47-9BB5-2B08FCE13EEC}" type="slidenum">
              <a:rPr lang="en-US" smtClean="0"/>
              <a:t>2</a:t>
            </a:fld>
            <a:endParaRPr lang="en-US"/>
          </a:p>
        </p:txBody>
      </p:sp>
    </p:spTree>
    <p:extLst>
      <p:ext uri="{BB962C8B-B14F-4D97-AF65-F5344CB8AC3E}">
        <p14:creationId xmlns:p14="http://schemas.microsoft.com/office/powerpoint/2010/main" val="3134699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start new projects, give someone an opportunity to step up.</a:t>
            </a:r>
          </a:p>
        </p:txBody>
      </p:sp>
      <p:sp>
        <p:nvSpPr>
          <p:cNvPr id="4" name="Slide Number Placeholder 3"/>
          <p:cNvSpPr>
            <a:spLocks noGrp="1"/>
          </p:cNvSpPr>
          <p:nvPr>
            <p:ph type="sldNum" sz="quarter" idx="5"/>
          </p:nvPr>
        </p:nvSpPr>
        <p:spPr/>
        <p:txBody>
          <a:bodyPr/>
          <a:lstStyle/>
          <a:p>
            <a:fld id="{0E1A4296-9958-5F47-9BB5-2B08FCE13EEC}" type="slidenum">
              <a:rPr lang="en-US" smtClean="0"/>
              <a:t>3</a:t>
            </a:fld>
            <a:endParaRPr lang="en-US"/>
          </a:p>
        </p:txBody>
      </p:sp>
    </p:spTree>
    <p:extLst>
      <p:ext uri="{BB962C8B-B14F-4D97-AF65-F5344CB8AC3E}">
        <p14:creationId xmlns:p14="http://schemas.microsoft.com/office/powerpoint/2010/main" val="25147059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Hire for tomorrow.  Know what's coming next like READ. You'll get through today. Just like they are with you gone.</a:t>
            </a:r>
          </a:p>
        </p:txBody>
      </p:sp>
      <p:sp>
        <p:nvSpPr>
          <p:cNvPr id="4" name="Slide Number Placeholder 3"/>
          <p:cNvSpPr>
            <a:spLocks noGrp="1"/>
          </p:cNvSpPr>
          <p:nvPr>
            <p:ph type="sldNum" sz="quarter" idx="5"/>
          </p:nvPr>
        </p:nvSpPr>
        <p:spPr/>
        <p:txBody>
          <a:bodyPr/>
          <a:lstStyle/>
          <a:p>
            <a:fld id="{0E1A4296-9958-5F47-9BB5-2B08FCE13EEC}" type="slidenum">
              <a:rPr lang="en-US" smtClean="0"/>
              <a:t>4</a:t>
            </a:fld>
            <a:endParaRPr lang="en-US"/>
          </a:p>
        </p:txBody>
      </p:sp>
    </p:spTree>
    <p:extLst>
      <p:ext uri="{BB962C8B-B14F-4D97-AF65-F5344CB8AC3E}">
        <p14:creationId xmlns:p14="http://schemas.microsoft.com/office/powerpoint/2010/main" val="34557940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do it right, the right people will apply.  How many people will apply to Disney or Apple or Trader Joe’s who are the wrong types?  Let's talk about each of these.</a:t>
            </a:r>
          </a:p>
        </p:txBody>
      </p:sp>
      <p:sp>
        <p:nvSpPr>
          <p:cNvPr id="4" name="Slide Number Placeholder 3"/>
          <p:cNvSpPr>
            <a:spLocks noGrp="1"/>
          </p:cNvSpPr>
          <p:nvPr>
            <p:ph type="sldNum" sz="quarter" idx="5"/>
          </p:nvPr>
        </p:nvSpPr>
        <p:spPr/>
        <p:txBody>
          <a:bodyPr/>
          <a:lstStyle/>
          <a:p>
            <a:fld id="{0E1A4296-9958-5F47-9BB5-2B08FCE13EEC}" type="slidenum">
              <a:rPr lang="en-US" smtClean="0"/>
              <a:t>5</a:t>
            </a:fld>
            <a:endParaRPr lang="en-US"/>
          </a:p>
        </p:txBody>
      </p:sp>
    </p:spTree>
    <p:extLst>
      <p:ext uri="{BB962C8B-B14F-4D97-AF65-F5344CB8AC3E}">
        <p14:creationId xmlns:p14="http://schemas.microsoft.com/office/powerpoint/2010/main" val="15655369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me that would not be the first consideration.  We have done a terrible job recruiting into our profession.  Ideally yes, but maybe ideally no.  If you are introducing a new way of thinking, a new model of service, you want someone who gets it.  Someone who is not clinging to the past or does not have the confidence to move away from past practice.</a:t>
            </a:r>
          </a:p>
        </p:txBody>
      </p:sp>
      <p:sp>
        <p:nvSpPr>
          <p:cNvPr id="4" name="Slide Number Placeholder 3"/>
          <p:cNvSpPr>
            <a:spLocks noGrp="1"/>
          </p:cNvSpPr>
          <p:nvPr>
            <p:ph type="sldNum" sz="quarter" idx="5"/>
          </p:nvPr>
        </p:nvSpPr>
        <p:spPr/>
        <p:txBody>
          <a:bodyPr/>
          <a:lstStyle/>
          <a:p>
            <a:fld id="{0E1A4296-9958-5F47-9BB5-2B08FCE13EEC}" type="slidenum">
              <a:rPr lang="en-US" smtClean="0"/>
              <a:t>6</a:t>
            </a:fld>
            <a:endParaRPr lang="en-US"/>
          </a:p>
        </p:txBody>
      </p:sp>
    </p:spTree>
    <p:extLst>
      <p:ext uri="{BB962C8B-B14F-4D97-AF65-F5344CB8AC3E}">
        <p14:creationId xmlns:p14="http://schemas.microsoft.com/office/powerpoint/2010/main" val="4678254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Chris Timmons</a:t>
            </a:r>
          </a:p>
        </p:txBody>
      </p:sp>
      <p:sp>
        <p:nvSpPr>
          <p:cNvPr id="4" name="Slide Number Placeholder 3"/>
          <p:cNvSpPr>
            <a:spLocks noGrp="1"/>
          </p:cNvSpPr>
          <p:nvPr>
            <p:ph type="sldNum" sz="quarter" idx="5"/>
          </p:nvPr>
        </p:nvSpPr>
        <p:spPr/>
        <p:txBody>
          <a:bodyPr/>
          <a:lstStyle/>
          <a:p>
            <a:fld id="{0E1A4296-9958-5F47-9BB5-2B08FCE13EEC}" type="slidenum">
              <a:rPr lang="en-US" smtClean="0"/>
              <a:t>7</a:t>
            </a:fld>
            <a:endParaRPr lang="en-US"/>
          </a:p>
        </p:txBody>
      </p:sp>
    </p:spTree>
    <p:extLst>
      <p:ext uri="{BB962C8B-B14F-4D97-AF65-F5344CB8AC3E}">
        <p14:creationId xmlns:p14="http://schemas.microsoft.com/office/powerpoint/2010/main" val="1083654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Remember, you’re hiring them for their attitude and past experience.  Don’t squelch it.  </a:t>
            </a:r>
          </a:p>
          <a:p>
            <a:endParaRPr lang="en-US" dirty="0"/>
          </a:p>
        </p:txBody>
      </p:sp>
      <p:sp>
        <p:nvSpPr>
          <p:cNvPr id="4" name="Slide Number Placeholder 3"/>
          <p:cNvSpPr>
            <a:spLocks noGrp="1"/>
          </p:cNvSpPr>
          <p:nvPr>
            <p:ph type="sldNum" sz="quarter" idx="5"/>
          </p:nvPr>
        </p:nvSpPr>
        <p:spPr/>
        <p:txBody>
          <a:bodyPr/>
          <a:lstStyle/>
          <a:p>
            <a:fld id="{0E1A4296-9958-5F47-9BB5-2B08FCE13EEC}" type="slidenum">
              <a:rPr lang="en-US" smtClean="0"/>
              <a:t>8</a:t>
            </a:fld>
            <a:endParaRPr lang="en-US"/>
          </a:p>
        </p:txBody>
      </p:sp>
    </p:spTree>
    <p:extLst>
      <p:ext uri="{BB962C8B-B14F-4D97-AF65-F5344CB8AC3E}">
        <p14:creationId xmlns:p14="http://schemas.microsoft.com/office/powerpoint/2010/main" val="42286401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 leave you with this thought.  It’s always about who someone has to work with/report to directly.  A new staff member won’t be successful unless you deal with supervisory issues.  We represent the most important institutions in our communities.  Make sure you're hiring with that thought as your guide.  I'm happy to take questions or have tomatoes thrown.</a:t>
            </a:r>
          </a:p>
          <a:p>
            <a:endParaRPr lang="en-US" dirty="0"/>
          </a:p>
        </p:txBody>
      </p:sp>
      <p:sp>
        <p:nvSpPr>
          <p:cNvPr id="4" name="Slide Number Placeholder 3"/>
          <p:cNvSpPr>
            <a:spLocks noGrp="1"/>
          </p:cNvSpPr>
          <p:nvPr>
            <p:ph type="sldNum" sz="quarter" idx="5"/>
          </p:nvPr>
        </p:nvSpPr>
        <p:spPr/>
        <p:txBody>
          <a:bodyPr/>
          <a:lstStyle/>
          <a:p>
            <a:fld id="{0E1A4296-9958-5F47-9BB5-2B08FCE13EEC}" type="slidenum">
              <a:rPr lang="en-US" smtClean="0"/>
              <a:t>9</a:t>
            </a:fld>
            <a:endParaRPr lang="en-US"/>
          </a:p>
        </p:txBody>
      </p:sp>
    </p:spTree>
    <p:extLst>
      <p:ext uri="{BB962C8B-B14F-4D97-AF65-F5344CB8AC3E}">
        <p14:creationId xmlns:p14="http://schemas.microsoft.com/office/powerpoint/2010/main" val="1984666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48667D11-9180-584A-B3B9-1D0583508487}" type="datetime1">
              <a:rPr lang="en-US" smtClean="0"/>
              <a:t>10/8/24</a:t>
            </a:fld>
            <a:endParaRPr lang="en-US" dirty="0"/>
          </a:p>
        </p:txBody>
      </p:sp>
      <p:sp>
        <p:nvSpPr>
          <p:cNvPr id="8" name="Footer Placeholder 7"/>
          <p:cNvSpPr>
            <a:spLocks noGrp="1"/>
          </p:cNvSpPr>
          <p:nvPr>
            <p:ph type="ftr" sz="quarter" idx="11"/>
          </p:nvPr>
        </p:nvSpPr>
        <p:spPr/>
        <p:txBody>
          <a:bodyPr/>
          <a:lstStyle/>
          <a:p>
            <a:r>
              <a:rPr lang="en-US"/>
              <a:t>Maxine Bleiweis &amp; Associates</a:t>
            </a:r>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821053-179A-B04B-87DC-22E21F56295B}" type="datetime1">
              <a:rPr lang="en-US" smtClean="0"/>
              <a:t>10/8/24</a:t>
            </a:fld>
            <a:endParaRPr lang="en-US" dirty="0"/>
          </a:p>
        </p:txBody>
      </p:sp>
      <p:sp>
        <p:nvSpPr>
          <p:cNvPr id="5" name="Footer Placeholder 4"/>
          <p:cNvSpPr>
            <a:spLocks noGrp="1"/>
          </p:cNvSpPr>
          <p:nvPr>
            <p:ph type="ftr" sz="quarter" idx="11"/>
          </p:nvPr>
        </p:nvSpPr>
        <p:spPr/>
        <p:txBody>
          <a:bodyPr/>
          <a:lstStyle/>
          <a:p>
            <a:r>
              <a:rPr lang="en-US"/>
              <a:t>Maxine Bleiweis &amp; Associates</a:t>
            </a:r>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C9A074-5012-104D-B809-C88B110575AE}" type="datetime1">
              <a:rPr lang="en-US" smtClean="0"/>
              <a:t>10/8/24</a:t>
            </a:fld>
            <a:endParaRPr lang="en-US" dirty="0"/>
          </a:p>
        </p:txBody>
      </p:sp>
      <p:sp>
        <p:nvSpPr>
          <p:cNvPr id="5" name="Footer Placeholder 4"/>
          <p:cNvSpPr>
            <a:spLocks noGrp="1"/>
          </p:cNvSpPr>
          <p:nvPr>
            <p:ph type="ftr" sz="quarter" idx="11"/>
          </p:nvPr>
        </p:nvSpPr>
        <p:spPr/>
        <p:txBody>
          <a:bodyPr/>
          <a:lstStyle/>
          <a:p>
            <a:r>
              <a:rPr lang="en-US"/>
              <a:t>Maxine Bleiweis &amp; Associates</a:t>
            </a:r>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D3FEA01-4B82-794E-A129-4DCAE4D94829}" type="datetime1">
              <a:rPr lang="en-US" smtClean="0"/>
              <a:t>10/8/24</a:t>
            </a:fld>
            <a:endParaRPr lang="en-US" dirty="0"/>
          </a:p>
        </p:txBody>
      </p:sp>
      <p:sp>
        <p:nvSpPr>
          <p:cNvPr id="8" name="Footer Placeholder 7"/>
          <p:cNvSpPr>
            <a:spLocks noGrp="1"/>
          </p:cNvSpPr>
          <p:nvPr>
            <p:ph type="ftr" sz="quarter" idx="11"/>
          </p:nvPr>
        </p:nvSpPr>
        <p:spPr/>
        <p:txBody>
          <a:bodyPr/>
          <a:lstStyle/>
          <a:p>
            <a:r>
              <a:rPr lang="en-US"/>
              <a:t>Maxine Bleiweis &amp; Associates</a:t>
            </a:r>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3D2981F6-35B4-1A4E-80AE-3106EF854571}" type="datetime1">
              <a:rPr lang="en-US" smtClean="0"/>
              <a:t>10/8/24</a:t>
            </a:fld>
            <a:endParaRPr lang="en-US" dirty="0"/>
          </a:p>
        </p:txBody>
      </p:sp>
      <p:sp>
        <p:nvSpPr>
          <p:cNvPr id="8" name="Footer Placeholder 7"/>
          <p:cNvSpPr>
            <a:spLocks noGrp="1"/>
          </p:cNvSpPr>
          <p:nvPr>
            <p:ph type="ftr" sz="quarter" idx="11"/>
          </p:nvPr>
        </p:nvSpPr>
        <p:spPr/>
        <p:txBody>
          <a:bodyPr/>
          <a:lstStyle/>
          <a:p>
            <a:r>
              <a:rPr lang="en-US"/>
              <a:t>Maxine Bleiweis &amp; Associates</a:t>
            </a:r>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9823BAC2-8589-4943-8FE5-57E9409BD875}" type="datetime1">
              <a:rPr lang="en-US" smtClean="0"/>
              <a:t>10/8/24</a:t>
            </a:fld>
            <a:endParaRPr lang="en-US" dirty="0"/>
          </a:p>
        </p:txBody>
      </p:sp>
      <p:sp>
        <p:nvSpPr>
          <p:cNvPr id="9" name="Footer Placeholder 8"/>
          <p:cNvSpPr>
            <a:spLocks noGrp="1"/>
          </p:cNvSpPr>
          <p:nvPr>
            <p:ph type="ftr" sz="quarter" idx="11"/>
          </p:nvPr>
        </p:nvSpPr>
        <p:spPr/>
        <p:txBody>
          <a:bodyPr/>
          <a:lstStyle/>
          <a:p>
            <a:r>
              <a:rPr lang="en-US"/>
              <a:t>Maxine Bleiweis &amp; Associates</a:t>
            </a:r>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154044F9-513C-0240-979B-DDA0BF7D87A2}" type="datetime1">
              <a:rPr lang="en-US" smtClean="0"/>
              <a:t>10/8/24</a:t>
            </a:fld>
            <a:endParaRPr lang="en-US" dirty="0"/>
          </a:p>
        </p:txBody>
      </p:sp>
      <p:sp>
        <p:nvSpPr>
          <p:cNvPr id="8" name="Footer Placeholder 7"/>
          <p:cNvSpPr>
            <a:spLocks noGrp="1"/>
          </p:cNvSpPr>
          <p:nvPr>
            <p:ph type="ftr" sz="quarter" idx="11"/>
          </p:nvPr>
        </p:nvSpPr>
        <p:spPr/>
        <p:txBody>
          <a:bodyPr/>
          <a:lstStyle/>
          <a:p>
            <a:r>
              <a:rPr lang="en-US"/>
              <a:t>Maxine Bleiweis &amp; Associates</a:t>
            </a:r>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2D7F7D7-BBA3-434D-92A4-6FD6EF5A63FA}" type="datetime1">
              <a:rPr lang="en-US" smtClean="0"/>
              <a:t>10/8/24</a:t>
            </a:fld>
            <a:endParaRPr lang="en-US" dirty="0"/>
          </a:p>
        </p:txBody>
      </p:sp>
      <p:sp>
        <p:nvSpPr>
          <p:cNvPr id="4" name="Footer Placeholder 3"/>
          <p:cNvSpPr>
            <a:spLocks noGrp="1"/>
          </p:cNvSpPr>
          <p:nvPr>
            <p:ph type="ftr" sz="quarter" idx="11"/>
          </p:nvPr>
        </p:nvSpPr>
        <p:spPr/>
        <p:txBody>
          <a:bodyPr/>
          <a:lstStyle/>
          <a:p>
            <a:r>
              <a:rPr lang="en-US"/>
              <a:t>Maxine Bleiweis &amp; Associates</a:t>
            </a:r>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57EE6E-3E47-B347-A044-4C8490530663}" type="datetime1">
              <a:rPr lang="en-US" smtClean="0"/>
              <a:t>10/8/24</a:t>
            </a:fld>
            <a:endParaRPr lang="en-US" dirty="0"/>
          </a:p>
        </p:txBody>
      </p:sp>
      <p:sp>
        <p:nvSpPr>
          <p:cNvPr id="3" name="Footer Placeholder 2"/>
          <p:cNvSpPr>
            <a:spLocks noGrp="1"/>
          </p:cNvSpPr>
          <p:nvPr>
            <p:ph type="ftr" sz="quarter" idx="11"/>
          </p:nvPr>
        </p:nvSpPr>
        <p:spPr/>
        <p:txBody>
          <a:bodyPr/>
          <a:lstStyle/>
          <a:p>
            <a:r>
              <a:rPr lang="en-US"/>
              <a:t>Maxine Bleiweis &amp; Associates</a:t>
            </a:r>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03957A8A-9498-F641-A1EF-F2D9BD8F7E6E}" type="datetime1">
              <a:rPr lang="en-US" smtClean="0"/>
              <a:t>10/8/24</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r>
              <a:rPr lang="en-US"/>
              <a:t>Maxine Bleiweis &amp; Associates</a:t>
            </a:r>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16E614BD-C3CE-C141-8AB5-239F6370C52D}" type="datetime1">
              <a:rPr lang="en-US" smtClean="0"/>
              <a:t>10/8/24</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r>
              <a:rPr lang="en-US"/>
              <a:t>Maxine Bleiweis &amp; Associates</a:t>
            </a:r>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550BA0AB-C419-4646-9D62-DA2E8F556B84}" type="datetime1">
              <a:rPr lang="en-US" smtClean="0"/>
              <a:t>10/8/24</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r>
              <a:rPr lang="en-US"/>
              <a:t>Maxine Bleiweis &amp; Associates</a:t>
            </a:r>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C00A7-82F2-E344-A2EC-5AD2A383E0A0}"/>
              </a:ext>
            </a:extLst>
          </p:cNvPr>
          <p:cNvSpPr>
            <a:spLocks noGrp="1"/>
          </p:cNvSpPr>
          <p:nvPr>
            <p:ph type="ctrTitle"/>
          </p:nvPr>
        </p:nvSpPr>
        <p:spPr>
          <a:xfrm>
            <a:off x="403859" y="301752"/>
            <a:ext cx="7484777" cy="4161759"/>
          </a:xfrm>
          <a:noFill/>
          <a:ln>
            <a:solidFill>
              <a:schemeClr val="tx1"/>
            </a:solidFill>
          </a:ln>
        </p:spPr>
        <p:txBody>
          <a:bodyPr wrap="square">
            <a:normAutofit/>
          </a:bodyPr>
          <a:lstStyle/>
          <a:p>
            <a:br>
              <a:rPr lang="en-US" sz="2800" b="1" dirty="0">
                <a:solidFill>
                  <a:schemeClr val="tx1"/>
                </a:solidFill>
              </a:rPr>
            </a:br>
            <a:r>
              <a:rPr lang="en-US" sz="4000" b="1" dirty="0">
                <a:solidFill>
                  <a:schemeClr val="tx1"/>
                </a:solidFill>
              </a:rPr>
              <a:t>Recruiting and interviewing for the library or today and tomorrow</a:t>
            </a:r>
            <a:br>
              <a:rPr lang="en-US" sz="4000" b="1" dirty="0">
                <a:solidFill>
                  <a:schemeClr val="tx1"/>
                </a:solidFill>
              </a:rPr>
            </a:br>
            <a:br>
              <a:rPr lang="en-US" sz="4000" b="1" dirty="0">
                <a:solidFill>
                  <a:schemeClr val="tx1"/>
                </a:solidFill>
              </a:rPr>
            </a:br>
            <a:endParaRPr lang="en-US" sz="4000" b="1" dirty="0">
              <a:solidFill>
                <a:schemeClr val="tx1"/>
              </a:solidFill>
            </a:endParaRPr>
          </a:p>
        </p:txBody>
      </p:sp>
      <p:sp>
        <p:nvSpPr>
          <p:cNvPr id="4" name="Footer Placeholder 3">
            <a:extLst>
              <a:ext uri="{FF2B5EF4-FFF2-40B4-BE49-F238E27FC236}">
                <a16:creationId xmlns:a16="http://schemas.microsoft.com/office/drawing/2014/main" id="{9FC4485B-7FAF-F44F-9FE8-6F738A5F63D9}"/>
              </a:ext>
            </a:extLst>
          </p:cNvPr>
          <p:cNvSpPr>
            <a:spLocks noGrp="1"/>
          </p:cNvSpPr>
          <p:nvPr>
            <p:ph type="ftr" sz="quarter" idx="11"/>
          </p:nvPr>
        </p:nvSpPr>
        <p:spPr>
          <a:xfrm>
            <a:off x="1600200" y="6236208"/>
            <a:ext cx="4312053" cy="320040"/>
          </a:xfrm>
        </p:spPr>
        <p:txBody>
          <a:bodyPr>
            <a:normAutofit/>
          </a:bodyPr>
          <a:lstStyle/>
          <a:p>
            <a:pPr>
              <a:spcAft>
                <a:spcPts val="600"/>
              </a:spcAft>
            </a:pPr>
            <a:r>
              <a:rPr lang="en-US" dirty="0"/>
              <a:t>Maxine Bleiweis &amp; Associates</a:t>
            </a:r>
          </a:p>
        </p:txBody>
      </p:sp>
      <p:sp>
        <p:nvSpPr>
          <p:cNvPr id="13" name="Rectangle 12">
            <a:extLst>
              <a:ext uri="{FF2B5EF4-FFF2-40B4-BE49-F238E27FC236}">
                <a16:creationId xmlns:a16="http://schemas.microsoft.com/office/drawing/2014/main" id="{157A82F3-F6C4-4325-8C9C-7DF1AD06B2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29872" y="0"/>
            <a:ext cx="4062128" cy="68580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7734CF89-5F3F-0747-8222-4EED568371C7}"/>
              </a:ext>
            </a:extLst>
          </p:cNvPr>
          <p:cNvSpPr>
            <a:spLocks noGrp="1"/>
          </p:cNvSpPr>
          <p:nvPr>
            <p:ph type="subTitle" idx="1"/>
          </p:nvPr>
        </p:nvSpPr>
        <p:spPr>
          <a:xfrm>
            <a:off x="8533732" y="2173266"/>
            <a:ext cx="3254408" cy="2511468"/>
          </a:xfrm>
        </p:spPr>
        <p:txBody>
          <a:bodyPr anchor="ctr">
            <a:normAutofit/>
          </a:bodyPr>
          <a:lstStyle/>
          <a:p>
            <a:r>
              <a:rPr lang="en-US" sz="2400" dirty="0">
                <a:solidFill>
                  <a:schemeClr val="tx2">
                    <a:lumMod val="90000"/>
                  </a:schemeClr>
                </a:solidFill>
              </a:rPr>
              <a:t>MLA Conference October 2024</a:t>
            </a:r>
          </a:p>
          <a:p>
            <a:r>
              <a:rPr lang="en-US" sz="2400" dirty="0">
                <a:solidFill>
                  <a:schemeClr val="tx2">
                    <a:lumMod val="90000"/>
                  </a:schemeClr>
                </a:solidFill>
              </a:rPr>
              <a:t>Traverse City, MI</a:t>
            </a:r>
          </a:p>
        </p:txBody>
      </p:sp>
    </p:spTree>
    <p:extLst>
      <p:ext uri="{BB962C8B-B14F-4D97-AF65-F5344CB8AC3E}">
        <p14:creationId xmlns:p14="http://schemas.microsoft.com/office/powerpoint/2010/main" val="2003953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C137063-6FA0-F343-981E-4A519ADC998C}"/>
              </a:ext>
            </a:extLst>
          </p:cNvPr>
          <p:cNvSpPr>
            <a:spLocks noGrp="1"/>
          </p:cNvSpPr>
          <p:nvPr>
            <p:ph type="title"/>
          </p:nvPr>
        </p:nvSpPr>
        <p:spPr>
          <a:xfrm>
            <a:off x="643467" y="2681103"/>
            <a:ext cx="3363974" cy="1495794"/>
          </a:xfrm>
          <a:noFill/>
          <a:ln>
            <a:solidFill>
              <a:schemeClr val="bg1"/>
            </a:solidFill>
          </a:ln>
        </p:spPr>
        <p:txBody>
          <a:bodyPr wrap="square">
            <a:normAutofit/>
          </a:bodyPr>
          <a:lstStyle/>
          <a:p>
            <a:r>
              <a:rPr lang="en-US" b="1">
                <a:solidFill>
                  <a:schemeClr val="bg1"/>
                </a:solidFill>
              </a:rPr>
              <a:t>What’s the problem?</a:t>
            </a:r>
          </a:p>
        </p:txBody>
      </p:sp>
      <p:sp>
        <p:nvSpPr>
          <p:cNvPr id="3" name="Footer Placeholder 2">
            <a:extLst>
              <a:ext uri="{FF2B5EF4-FFF2-40B4-BE49-F238E27FC236}">
                <a16:creationId xmlns:a16="http://schemas.microsoft.com/office/drawing/2014/main" id="{991941F1-F511-C442-AA1C-015BCD7D70D8}"/>
              </a:ext>
            </a:extLst>
          </p:cNvPr>
          <p:cNvSpPr>
            <a:spLocks noGrp="1"/>
          </p:cNvSpPr>
          <p:nvPr>
            <p:ph type="ftr" sz="quarter" idx="11"/>
          </p:nvPr>
        </p:nvSpPr>
        <p:spPr>
          <a:xfrm>
            <a:off x="5779007" y="6236208"/>
            <a:ext cx="4776478" cy="320040"/>
          </a:xfrm>
        </p:spPr>
        <p:txBody>
          <a:bodyPr>
            <a:normAutofit/>
          </a:bodyPr>
          <a:lstStyle/>
          <a:p>
            <a:pPr algn="r">
              <a:spcAft>
                <a:spcPts val="600"/>
              </a:spcAft>
            </a:pPr>
            <a:r>
              <a:rPr lang="en-US"/>
              <a:t>Maxine Bleiweis &amp; Associates</a:t>
            </a:r>
          </a:p>
        </p:txBody>
      </p:sp>
      <p:graphicFrame>
        <p:nvGraphicFramePr>
          <p:cNvPr id="5" name="Content Placeholder 2">
            <a:extLst>
              <a:ext uri="{FF2B5EF4-FFF2-40B4-BE49-F238E27FC236}">
                <a16:creationId xmlns:a16="http://schemas.microsoft.com/office/drawing/2014/main" id="{8FAC1D0E-8576-488F-B441-86E9736C75EF}"/>
              </a:ext>
            </a:extLst>
          </p:cNvPr>
          <p:cNvGraphicFramePr>
            <a:graphicFrameLocks noGrp="1"/>
          </p:cNvGraphicFramePr>
          <p:nvPr>
            <p:ph idx="1"/>
            <p:extLst>
              <p:ext uri="{D42A27DB-BD31-4B8C-83A1-F6EECF244321}">
                <p14:modId xmlns:p14="http://schemas.microsoft.com/office/powerpoint/2010/main" val="3295425165"/>
              </p:ext>
            </p:extLst>
          </p:nvPr>
        </p:nvGraphicFramePr>
        <p:xfrm>
          <a:off x="5619750" y="965200"/>
          <a:ext cx="5607050" cy="492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10205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6" name="Picture 5" descr="Bunting flags against the blue sky">
            <a:extLst>
              <a:ext uri="{FF2B5EF4-FFF2-40B4-BE49-F238E27FC236}">
                <a16:creationId xmlns:a16="http://schemas.microsoft.com/office/drawing/2014/main" id="{7A1EEFE8-3C63-02F4-6D37-99102EDC27D7}"/>
              </a:ext>
            </a:extLst>
          </p:cNvPr>
          <p:cNvPicPr>
            <a:picLocks noChangeAspect="1"/>
          </p:cNvPicPr>
          <p:nvPr/>
        </p:nvPicPr>
        <p:blipFill>
          <a:blip r:embed="rId3"/>
          <a:srcRect t="15730"/>
          <a:stretch/>
        </p:blipFill>
        <p:spPr>
          <a:xfrm>
            <a:off x="20" y="10"/>
            <a:ext cx="12191980" cy="6857990"/>
          </a:xfrm>
          <a:prstGeom prst="rect">
            <a:avLst/>
          </a:prstGeom>
        </p:spPr>
      </p:pic>
      <p:sp>
        <p:nvSpPr>
          <p:cNvPr id="2" name="Title 1">
            <a:extLst>
              <a:ext uri="{FF2B5EF4-FFF2-40B4-BE49-F238E27FC236}">
                <a16:creationId xmlns:a16="http://schemas.microsoft.com/office/drawing/2014/main" id="{08F7F486-2817-F341-A25B-C61D59D4E550}"/>
              </a:ext>
            </a:extLst>
          </p:cNvPr>
          <p:cNvSpPr>
            <a:spLocks noGrp="1"/>
          </p:cNvSpPr>
          <p:nvPr>
            <p:ph type="title"/>
          </p:nvPr>
        </p:nvSpPr>
        <p:spPr>
          <a:xfrm>
            <a:off x="1524000" y="2593388"/>
            <a:ext cx="9144000" cy="1671227"/>
          </a:xfrm>
          <a:solidFill>
            <a:schemeClr val="tx1">
              <a:alpha val="80000"/>
            </a:schemeClr>
          </a:solidFill>
          <a:ln w="279400" cap="sq" cmpd="thinThick">
            <a:solidFill>
              <a:schemeClr val="tx1">
                <a:alpha val="80000"/>
              </a:schemeClr>
            </a:solidFill>
            <a:miter lim="800000"/>
          </a:ln>
        </p:spPr>
        <p:txBody>
          <a:bodyPr vert="horz" lIns="182880" tIns="182880" rIns="182880" bIns="182880" rtlCol="0" anchor="ctr">
            <a:normAutofit/>
          </a:bodyPr>
          <a:lstStyle/>
          <a:p>
            <a:r>
              <a:rPr lang="en-US" sz="3800" kern="1200" cap="all" spc="200" baseline="0">
                <a:solidFill>
                  <a:schemeClr val="bg1"/>
                </a:solidFill>
                <a:latin typeface="+mj-lt"/>
                <a:ea typeface="+mj-ea"/>
                <a:cs typeface="+mj-cs"/>
              </a:rPr>
              <a:t>An opportunity to hire should be cause for celebration</a:t>
            </a:r>
          </a:p>
        </p:txBody>
      </p:sp>
      <p:sp>
        <p:nvSpPr>
          <p:cNvPr id="4" name="Footer Placeholder 3">
            <a:extLst>
              <a:ext uri="{FF2B5EF4-FFF2-40B4-BE49-F238E27FC236}">
                <a16:creationId xmlns:a16="http://schemas.microsoft.com/office/drawing/2014/main" id="{1774DB28-F38D-D543-AED4-BA764F4311BE}"/>
              </a:ext>
            </a:extLst>
          </p:cNvPr>
          <p:cNvSpPr>
            <a:spLocks noGrp="1"/>
          </p:cNvSpPr>
          <p:nvPr>
            <p:ph type="ftr" sz="quarter" idx="11"/>
          </p:nvPr>
        </p:nvSpPr>
        <p:spPr>
          <a:xfrm>
            <a:off x="1600200" y="6236208"/>
            <a:ext cx="5901189" cy="320040"/>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Maxine Bleiweis &amp; Associates</a:t>
            </a:r>
          </a:p>
        </p:txBody>
      </p:sp>
    </p:spTree>
    <p:extLst>
      <p:ext uri="{BB962C8B-B14F-4D97-AF65-F5344CB8AC3E}">
        <p14:creationId xmlns:p14="http://schemas.microsoft.com/office/powerpoint/2010/main" val="718085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7894" y="1443035"/>
            <a:ext cx="3971932" cy="3971930"/>
          </a:xfrm>
          <a:prstGeom prst="ellipse">
            <a:avLst/>
          </a:prstGeom>
          <a:solidFill>
            <a:srgbClr val="FFFFFF"/>
          </a:solidFill>
          <a:ln w="317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0DB0070-5892-204C-B193-B13282376E09}"/>
              </a:ext>
            </a:extLst>
          </p:cNvPr>
          <p:cNvSpPr>
            <a:spLocks noGrp="1"/>
          </p:cNvSpPr>
          <p:nvPr>
            <p:ph type="title"/>
          </p:nvPr>
        </p:nvSpPr>
        <p:spPr>
          <a:xfrm>
            <a:off x="92765" y="1381887"/>
            <a:ext cx="5608274" cy="4678680"/>
          </a:xfrm>
          <a:prstGeom prst="ellipse">
            <a:avLst/>
          </a:prstGeom>
          <a:solidFill>
            <a:schemeClr val="accent2"/>
          </a:solidFill>
          <a:ln>
            <a:noFill/>
          </a:ln>
        </p:spPr>
        <p:txBody>
          <a:bodyPr>
            <a:normAutofit fontScale="90000"/>
          </a:bodyPr>
          <a:lstStyle/>
          <a:p>
            <a:r>
              <a:rPr lang="en-US" sz="4000" b="1" dirty="0">
                <a:solidFill>
                  <a:srgbClr val="FFFFFF"/>
                </a:solidFill>
              </a:rPr>
              <a:t>Hire for tomorrow</a:t>
            </a:r>
            <a:br>
              <a:rPr lang="en-US" sz="4000" b="1" dirty="0">
                <a:solidFill>
                  <a:srgbClr val="FFFFFF"/>
                </a:solidFill>
              </a:rPr>
            </a:br>
            <a:r>
              <a:rPr lang="en-US" sz="4000" b="1" dirty="0">
                <a:solidFill>
                  <a:srgbClr val="FFFFFF"/>
                </a:solidFill>
              </a:rPr>
              <a:t>(you’ll get through today!)</a:t>
            </a:r>
          </a:p>
        </p:txBody>
      </p:sp>
      <p:sp>
        <p:nvSpPr>
          <p:cNvPr id="10" name="Rectangle 9">
            <a:extLst>
              <a:ext uri="{FF2B5EF4-FFF2-40B4-BE49-F238E27FC236}">
                <a16:creationId xmlns:a16="http://schemas.microsoft.com/office/drawing/2014/main" id="{5E5436DB-4E8B-43A5-AE55-1C527B62E2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18743" y="797433"/>
            <a:ext cx="5934456" cy="5263134"/>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83335" y="960120"/>
            <a:ext cx="5605272" cy="493776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833E006-3572-304A-9F52-8563DDD9715C}"/>
              </a:ext>
            </a:extLst>
          </p:cNvPr>
          <p:cNvSpPr>
            <a:spLocks noGrp="1"/>
          </p:cNvSpPr>
          <p:nvPr>
            <p:ph idx="1"/>
          </p:nvPr>
        </p:nvSpPr>
        <p:spPr>
          <a:xfrm>
            <a:off x="6259551" y="1444752"/>
            <a:ext cx="4652840" cy="3968496"/>
          </a:xfrm>
        </p:spPr>
        <p:txBody>
          <a:bodyPr anchor="ctr">
            <a:normAutofit lnSpcReduction="10000"/>
          </a:bodyPr>
          <a:lstStyle/>
          <a:p>
            <a:r>
              <a:rPr lang="en-US" sz="3600" dirty="0">
                <a:solidFill>
                  <a:srgbClr val="404040"/>
                </a:solidFill>
              </a:rPr>
              <a:t>Planning more outreach?</a:t>
            </a:r>
          </a:p>
          <a:p>
            <a:r>
              <a:rPr lang="en-US" sz="3600" dirty="0">
                <a:solidFill>
                  <a:srgbClr val="404040"/>
                </a:solidFill>
              </a:rPr>
              <a:t>Removing big desks?</a:t>
            </a:r>
          </a:p>
          <a:p>
            <a:r>
              <a:rPr lang="en-US" sz="3600" dirty="0">
                <a:solidFill>
                  <a:srgbClr val="404040"/>
                </a:solidFill>
              </a:rPr>
              <a:t>Working with new populations?</a:t>
            </a:r>
          </a:p>
          <a:p>
            <a:r>
              <a:rPr lang="en-US" sz="3600" dirty="0">
                <a:solidFill>
                  <a:srgbClr val="404040"/>
                </a:solidFill>
              </a:rPr>
              <a:t>Installing a café or makerspace?</a:t>
            </a:r>
          </a:p>
        </p:txBody>
      </p:sp>
      <p:sp>
        <p:nvSpPr>
          <p:cNvPr id="4" name="Footer Placeholder 3">
            <a:extLst>
              <a:ext uri="{FF2B5EF4-FFF2-40B4-BE49-F238E27FC236}">
                <a16:creationId xmlns:a16="http://schemas.microsoft.com/office/drawing/2014/main" id="{E580EAE1-21F3-A94B-9C68-8A8F4842F059}"/>
              </a:ext>
            </a:extLst>
          </p:cNvPr>
          <p:cNvSpPr>
            <a:spLocks noGrp="1"/>
          </p:cNvSpPr>
          <p:nvPr>
            <p:ph type="ftr" sz="quarter" idx="11"/>
          </p:nvPr>
        </p:nvSpPr>
        <p:spPr/>
        <p:txBody>
          <a:bodyPr/>
          <a:lstStyle/>
          <a:p>
            <a:r>
              <a:rPr lang="en-US"/>
              <a:t>Maxine Bleiweis &amp; Associates</a:t>
            </a:r>
            <a:endParaRPr lang="en-US" dirty="0"/>
          </a:p>
        </p:txBody>
      </p:sp>
    </p:spTree>
    <p:extLst>
      <p:ext uri="{BB962C8B-B14F-4D97-AF65-F5344CB8AC3E}">
        <p14:creationId xmlns:p14="http://schemas.microsoft.com/office/powerpoint/2010/main" val="1228579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F1CC0C-DDC4-A945-9258-A0DA421292F0}"/>
              </a:ext>
            </a:extLst>
          </p:cNvPr>
          <p:cNvSpPr>
            <a:spLocks noGrp="1"/>
          </p:cNvSpPr>
          <p:nvPr>
            <p:ph type="title"/>
          </p:nvPr>
        </p:nvSpPr>
        <p:spPr>
          <a:xfrm>
            <a:off x="643467" y="2681103"/>
            <a:ext cx="3363974" cy="1495794"/>
          </a:xfrm>
          <a:noFill/>
          <a:ln>
            <a:solidFill>
              <a:schemeClr val="bg1"/>
            </a:solidFill>
          </a:ln>
        </p:spPr>
        <p:txBody>
          <a:bodyPr wrap="square">
            <a:normAutofit/>
          </a:bodyPr>
          <a:lstStyle/>
          <a:p>
            <a:r>
              <a:rPr lang="en-US" b="1">
                <a:solidFill>
                  <a:schemeClr val="bg1"/>
                </a:solidFill>
              </a:rPr>
              <a:t>Let’s change</a:t>
            </a:r>
          </a:p>
        </p:txBody>
      </p:sp>
      <p:sp>
        <p:nvSpPr>
          <p:cNvPr id="3" name="Footer Placeholder 2">
            <a:extLst>
              <a:ext uri="{FF2B5EF4-FFF2-40B4-BE49-F238E27FC236}">
                <a16:creationId xmlns:a16="http://schemas.microsoft.com/office/drawing/2014/main" id="{A23ACB5A-0432-3D4F-91FC-FDEAFFF48883}"/>
              </a:ext>
            </a:extLst>
          </p:cNvPr>
          <p:cNvSpPr>
            <a:spLocks noGrp="1"/>
          </p:cNvSpPr>
          <p:nvPr>
            <p:ph type="ftr" sz="quarter" idx="11"/>
          </p:nvPr>
        </p:nvSpPr>
        <p:spPr>
          <a:xfrm>
            <a:off x="5779007" y="6236208"/>
            <a:ext cx="4776478" cy="320040"/>
          </a:xfrm>
        </p:spPr>
        <p:txBody>
          <a:bodyPr>
            <a:normAutofit/>
          </a:bodyPr>
          <a:lstStyle/>
          <a:p>
            <a:pPr algn="r">
              <a:spcAft>
                <a:spcPts val="600"/>
              </a:spcAft>
            </a:pPr>
            <a:r>
              <a:rPr lang="en-US"/>
              <a:t>Maxine Bleiweis &amp; Associates</a:t>
            </a:r>
          </a:p>
        </p:txBody>
      </p:sp>
      <p:graphicFrame>
        <p:nvGraphicFramePr>
          <p:cNvPr id="5" name="Content Placeholder 2">
            <a:extLst>
              <a:ext uri="{FF2B5EF4-FFF2-40B4-BE49-F238E27FC236}">
                <a16:creationId xmlns:a16="http://schemas.microsoft.com/office/drawing/2014/main" id="{90BD2761-C35F-49E8-923E-B0136FC05444}"/>
              </a:ext>
            </a:extLst>
          </p:cNvPr>
          <p:cNvGraphicFramePr>
            <a:graphicFrameLocks noGrp="1"/>
          </p:cNvGraphicFramePr>
          <p:nvPr>
            <p:ph idx="1"/>
            <p:extLst>
              <p:ext uri="{D42A27DB-BD31-4B8C-83A1-F6EECF244321}">
                <p14:modId xmlns:p14="http://schemas.microsoft.com/office/powerpoint/2010/main" val="129058067"/>
              </p:ext>
            </p:extLst>
          </p:nvPr>
        </p:nvGraphicFramePr>
        <p:xfrm>
          <a:off x="5619750" y="965200"/>
          <a:ext cx="5607050" cy="492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51136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Content Placeholder 5">
            <a:extLst>
              <a:ext uri="{FF2B5EF4-FFF2-40B4-BE49-F238E27FC236}">
                <a16:creationId xmlns:a16="http://schemas.microsoft.com/office/drawing/2014/main" id="{B3AFA9AA-2ABE-AF46-8225-5A17BC157E97}"/>
              </a:ext>
            </a:extLst>
          </p:cNvPr>
          <p:cNvPicPr>
            <a:picLocks noChangeAspect="1"/>
          </p:cNvPicPr>
          <p:nvPr/>
        </p:nvPicPr>
        <p:blipFill rotWithShape="1">
          <a:blip r:embed="rId3">
            <a:alphaModFix amt="40000"/>
          </a:blip>
          <a:srcRect t="9639"/>
          <a:stretch/>
        </p:blipFill>
        <p:spPr>
          <a:xfrm>
            <a:off x="20" y="10"/>
            <a:ext cx="12191980" cy="6857990"/>
          </a:xfrm>
          <a:prstGeom prst="rect">
            <a:avLst/>
          </a:prstGeom>
        </p:spPr>
      </p:pic>
      <p:sp>
        <p:nvSpPr>
          <p:cNvPr id="2" name="Title 1">
            <a:extLst>
              <a:ext uri="{FF2B5EF4-FFF2-40B4-BE49-F238E27FC236}">
                <a16:creationId xmlns:a16="http://schemas.microsoft.com/office/drawing/2014/main" id="{F28E8EC0-FB5C-3C4F-9A94-6714CF01C9C7}"/>
              </a:ext>
            </a:extLst>
          </p:cNvPr>
          <p:cNvSpPr>
            <a:spLocks noGrp="1"/>
          </p:cNvSpPr>
          <p:nvPr>
            <p:ph type="title"/>
          </p:nvPr>
        </p:nvSpPr>
        <p:spPr>
          <a:xfrm>
            <a:off x="1600200" y="2386744"/>
            <a:ext cx="8991600" cy="1645920"/>
          </a:xfrm>
          <a:noFill/>
          <a:ln w="38100" cap="sq">
            <a:solidFill>
              <a:schemeClr val="tx1"/>
            </a:solidFill>
            <a:miter lim="800000"/>
          </a:ln>
        </p:spPr>
        <p:txBody>
          <a:bodyPr vert="horz" lIns="274320" tIns="182880" rIns="274320" bIns="182880" rtlCol="0" anchor="ctr" anchorCtr="1">
            <a:normAutofit/>
          </a:bodyPr>
          <a:lstStyle/>
          <a:p>
            <a:r>
              <a:rPr lang="en-US" sz="3800" dirty="0">
                <a:solidFill>
                  <a:schemeClr val="tx1"/>
                </a:solidFill>
              </a:rPr>
              <a:t>The elephant in the room</a:t>
            </a:r>
          </a:p>
        </p:txBody>
      </p:sp>
      <p:sp>
        <p:nvSpPr>
          <p:cNvPr id="11" name="Content Placeholder 10">
            <a:extLst>
              <a:ext uri="{FF2B5EF4-FFF2-40B4-BE49-F238E27FC236}">
                <a16:creationId xmlns:a16="http://schemas.microsoft.com/office/drawing/2014/main" id="{FAFFC818-AB47-4B16-93AB-29D462EBC41E}"/>
              </a:ext>
            </a:extLst>
          </p:cNvPr>
          <p:cNvSpPr>
            <a:spLocks noGrp="1"/>
          </p:cNvSpPr>
          <p:nvPr>
            <p:ph idx="1"/>
          </p:nvPr>
        </p:nvSpPr>
        <p:spPr>
          <a:xfrm>
            <a:off x="2695194" y="4352544"/>
            <a:ext cx="6801612" cy="1239894"/>
          </a:xfrm>
        </p:spPr>
        <p:txBody>
          <a:bodyPr vert="horz" lIns="91440" tIns="45720" rIns="91440" bIns="45720" rtlCol="0">
            <a:normAutofit/>
          </a:bodyPr>
          <a:lstStyle/>
          <a:p>
            <a:pPr marL="0" indent="0" algn="ctr">
              <a:buNone/>
            </a:pPr>
            <a:r>
              <a:rPr lang="en-US" sz="3200" dirty="0">
                <a:solidFill>
                  <a:srgbClr val="FFFFFF"/>
                </a:solidFill>
              </a:rPr>
              <a:t>Do they need a library degree or library experience?</a:t>
            </a:r>
          </a:p>
        </p:txBody>
      </p:sp>
      <p:sp>
        <p:nvSpPr>
          <p:cNvPr id="4" name="Footer Placeholder 3">
            <a:extLst>
              <a:ext uri="{FF2B5EF4-FFF2-40B4-BE49-F238E27FC236}">
                <a16:creationId xmlns:a16="http://schemas.microsoft.com/office/drawing/2014/main" id="{0DA10968-37F0-D240-8BE1-48B798A0B776}"/>
              </a:ext>
            </a:extLst>
          </p:cNvPr>
          <p:cNvSpPr>
            <a:spLocks noGrp="1"/>
          </p:cNvSpPr>
          <p:nvPr>
            <p:ph type="ftr" sz="quarter" idx="11"/>
          </p:nvPr>
        </p:nvSpPr>
        <p:spPr>
          <a:xfrm>
            <a:off x="1600200" y="6236208"/>
            <a:ext cx="5901189" cy="320040"/>
          </a:xfrm>
        </p:spPr>
        <p:txBody>
          <a:bodyPr vert="horz" lIns="91440" tIns="45720" rIns="91440" bIns="45720" rtlCol="0" anchor="ctr">
            <a:normAutofit/>
          </a:bodyPr>
          <a:lstStyle/>
          <a:p>
            <a:pPr>
              <a:spcAft>
                <a:spcPts val="600"/>
              </a:spcAft>
            </a:pPr>
            <a:r>
              <a:rPr lang="en-US">
                <a:solidFill>
                  <a:srgbClr val="FFFFFF"/>
                </a:solidFill>
              </a:rPr>
              <a:t>Maxine Bleiweis &amp; Associates</a:t>
            </a:r>
          </a:p>
        </p:txBody>
      </p:sp>
    </p:spTree>
    <p:extLst>
      <p:ext uri="{BB962C8B-B14F-4D97-AF65-F5344CB8AC3E}">
        <p14:creationId xmlns:p14="http://schemas.microsoft.com/office/powerpoint/2010/main" val="1917399643"/>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 name="Rectangle 10">
            <a:extLst>
              <a:ext uri="{FF2B5EF4-FFF2-40B4-BE49-F238E27FC236}">
                <a16:creationId xmlns:a16="http://schemas.microsoft.com/office/drawing/2014/main" id="{4E866FF9-A729-45F0-A163-10E89E8716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38255"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741B81-D6C9-9F4B-BD20-ECB227B00D43}"/>
              </a:ext>
            </a:extLst>
          </p:cNvPr>
          <p:cNvSpPr>
            <a:spLocks noGrp="1"/>
          </p:cNvSpPr>
          <p:nvPr>
            <p:ph type="title"/>
          </p:nvPr>
        </p:nvSpPr>
        <p:spPr>
          <a:xfrm>
            <a:off x="640080" y="2681105"/>
            <a:ext cx="3401568" cy="1495794"/>
          </a:xfrm>
          <a:solidFill>
            <a:srgbClr val="FFFFFF"/>
          </a:solidFill>
          <a:ln>
            <a:solidFill>
              <a:srgbClr val="262626"/>
            </a:solidFill>
          </a:ln>
        </p:spPr>
        <p:txBody>
          <a:bodyPr>
            <a:normAutofit/>
          </a:bodyPr>
          <a:lstStyle/>
          <a:p>
            <a:r>
              <a:rPr lang="en-US" dirty="0"/>
              <a:t> </a:t>
            </a:r>
            <a:r>
              <a:rPr lang="en-US" sz="3600" b="1" dirty="0"/>
              <a:t>look for</a:t>
            </a:r>
          </a:p>
        </p:txBody>
      </p:sp>
      <p:sp useBgFill="1">
        <p:nvSpPr>
          <p:cNvPr id="9" name="Rectangle 12">
            <a:extLst>
              <a:ext uri="{FF2B5EF4-FFF2-40B4-BE49-F238E27FC236}">
                <a16:creationId xmlns:a16="http://schemas.microsoft.com/office/drawing/2014/main" id="{A804366F-2366-4688-98E7-B101C7BC61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3278" y="0"/>
            <a:ext cx="743872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3">
            <a:extLst>
              <a:ext uri="{FF2B5EF4-FFF2-40B4-BE49-F238E27FC236}">
                <a16:creationId xmlns:a16="http://schemas.microsoft.com/office/drawing/2014/main" id="{0EC567AB-5351-6042-9462-3D78A89EF125}"/>
              </a:ext>
            </a:extLst>
          </p:cNvPr>
          <p:cNvSpPr>
            <a:spLocks noGrp="1"/>
          </p:cNvSpPr>
          <p:nvPr>
            <p:ph type="ftr" sz="quarter" idx="11"/>
          </p:nvPr>
        </p:nvSpPr>
        <p:spPr>
          <a:xfrm>
            <a:off x="5397500" y="6236208"/>
            <a:ext cx="5177675" cy="320040"/>
          </a:xfrm>
        </p:spPr>
        <p:txBody>
          <a:bodyPr>
            <a:normAutofit/>
          </a:bodyPr>
          <a:lstStyle/>
          <a:p>
            <a:pPr algn="r">
              <a:spcAft>
                <a:spcPts val="600"/>
              </a:spcAft>
            </a:pPr>
            <a:r>
              <a:rPr lang="en-US"/>
              <a:t>Maxine Bleiweis &amp; Associates</a:t>
            </a:r>
          </a:p>
        </p:txBody>
      </p:sp>
      <p:graphicFrame>
        <p:nvGraphicFramePr>
          <p:cNvPr id="6" name="Content Placeholder 2">
            <a:extLst>
              <a:ext uri="{FF2B5EF4-FFF2-40B4-BE49-F238E27FC236}">
                <a16:creationId xmlns:a16="http://schemas.microsoft.com/office/drawing/2014/main" id="{2D819057-EB0E-43EC-AB26-DCEC06D4FA3F}"/>
              </a:ext>
            </a:extLst>
          </p:cNvPr>
          <p:cNvGraphicFramePr>
            <a:graphicFrameLocks noGrp="1"/>
          </p:cNvGraphicFramePr>
          <p:nvPr>
            <p:ph idx="1"/>
            <p:extLst>
              <p:ext uri="{D42A27DB-BD31-4B8C-83A1-F6EECF244321}">
                <p14:modId xmlns:p14="http://schemas.microsoft.com/office/powerpoint/2010/main" val="285631500"/>
              </p:ext>
            </p:extLst>
          </p:nvPr>
        </p:nvGraphicFramePr>
        <p:xfrm>
          <a:off x="5397500" y="639763"/>
          <a:ext cx="6151563" cy="52768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87986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E866FF9-A729-45F0-A163-10E89E8716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38255"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A72CC3-EC18-0F4A-9C9D-1D872F2E365B}"/>
              </a:ext>
            </a:extLst>
          </p:cNvPr>
          <p:cNvSpPr>
            <a:spLocks noGrp="1"/>
          </p:cNvSpPr>
          <p:nvPr>
            <p:ph type="title"/>
          </p:nvPr>
        </p:nvSpPr>
        <p:spPr>
          <a:xfrm>
            <a:off x="198783" y="1961322"/>
            <a:ext cx="3842865" cy="2215577"/>
          </a:xfrm>
          <a:solidFill>
            <a:srgbClr val="FFFFFF"/>
          </a:solidFill>
          <a:ln>
            <a:solidFill>
              <a:srgbClr val="262626"/>
            </a:solidFill>
          </a:ln>
        </p:spPr>
        <p:txBody>
          <a:bodyPr>
            <a:normAutofit/>
          </a:bodyPr>
          <a:lstStyle/>
          <a:p>
            <a:r>
              <a:rPr lang="en-US" sz="3600" b="1" dirty="0"/>
              <a:t>On boarding</a:t>
            </a:r>
          </a:p>
        </p:txBody>
      </p:sp>
      <p:sp useBgFill="1">
        <p:nvSpPr>
          <p:cNvPr id="12" name="Rectangle 11">
            <a:extLst>
              <a:ext uri="{FF2B5EF4-FFF2-40B4-BE49-F238E27FC236}">
                <a16:creationId xmlns:a16="http://schemas.microsoft.com/office/drawing/2014/main" id="{A804366F-2366-4688-98E7-B101C7BC61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3278" y="0"/>
            <a:ext cx="743872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AABE8EA2-806C-4A47-B396-EBBF2A8CD400}"/>
              </a:ext>
            </a:extLst>
          </p:cNvPr>
          <p:cNvGraphicFramePr>
            <a:graphicFrameLocks noGrp="1"/>
          </p:cNvGraphicFramePr>
          <p:nvPr>
            <p:ph idx="1"/>
            <p:extLst>
              <p:ext uri="{D42A27DB-BD31-4B8C-83A1-F6EECF244321}">
                <p14:modId xmlns:p14="http://schemas.microsoft.com/office/powerpoint/2010/main" val="3407880348"/>
              </p:ext>
            </p:extLst>
          </p:nvPr>
        </p:nvGraphicFramePr>
        <p:xfrm>
          <a:off x="5397500" y="639763"/>
          <a:ext cx="6151563" cy="52768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a:extLst>
              <a:ext uri="{FF2B5EF4-FFF2-40B4-BE49-F238E27FC236}">
                <a16:creationId xmlns:a16="http://schemas.microsoft.com/office/drawing/2014/main" id="{4E45A576-A93C-F34F-A4E8-9E404FD735AE}"/>
              </a:ext>
            </a:extLst>
          </p:cNvPr>
          <p:cNvSpPr>
            <a:spLocks noGrp="1"/>
          </p:cNvSpPr>
          <p:nvPr>
            <p:ph type="ftr" sz="quarter" idx="11"/>
          </p:nvPr>
        </p:nvSpPr>
        <p:spPr/>
        <p:txBody>
          <a:bodyPr/>
          <a:lstStyle/>
          <a:p>
            <a:r>
              <a:rPr lang="en-US"/>
              <a:t>Maxine Bleiweis &amp; Associates</a:t>
            </a:r>
            <a:endParaRPr lang="en-US" dirty="0"/>
          </a:p>
        </p:txBody>
      </p:sp>
    </p:spTree>
    <p:extLst>
      <p:ext uri="{BB962C8B-B14F-4D97-AF65-F5344CB8AC3E}">
        <p14:creationId xmlns:p14="http://schemas.microsoft.com/office/powerpoint/2010/main" val="8046125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useBgFill="1">
        <p:nvSpPr>
          <p:cNvPr id="21" name="Rectangle 16">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18">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1092B9C-0B9C-3A45-98D4-F8A5594755F1}"/>
              </a:ext>
            </a:extLst>
          </p:cNvPr>
          <p:cNvSpPr>
            <a:spLocks noGrp="1"/>
          </p:cNvSpPr>
          <p:nvPr>
            <p:ph type="title"/>
          </p:nvPr>
        </p:nvSpPr>
        <p:spPr>
          <a:xfrm>
            <a:off x="251790" y="1232452"/>
            <a:ext cx="4174435" cy="3246783"/>
          </a:xfrm>
          <a:noFill/>
          <a:ln>
            <a:solidFill>
              <a:schemeClr val="bg1"/>
            </a:solidFill>
          </a:ln>
        </p:spPr>
        <p:txBody>
          <a:bodyPr wrap="square">
            <a:noAutofit/>
          </a:bodyPr>
          <a:lstStyle/>
          <a:p>
            <a:r>
              <a:rPr lang="en-US" sz="4000" b="1" dirty="0">
                <a:solidFill>
                  <a:schemeClr val="bg1"/>
                </a:solidFill>
              </a:rPr>
              <a:t>We’re back to “why?”</a:t>
            </a:r>
          </a:p>
        </p:txBody>
      </p:sp>
      <p:sp>
        <p:nvSpPr>
          <p:cNvPr id="4" name="Footer Placeholder 3">
            <a:extLst>
              <a:ext uri="{FF2B5EF4-FFF2-40B4-BE49-F238E27FC236}">
                <a16:creationId xmlns:a16="http://schemas.microsoft.com/office/drawing/2014/main" id="{762D465D-3399-3D4C-A22A-ED44C80822BF}"/>
              </a:ext>
            </a:extLst>
          </p:cNvPr>
          <p:cNvSpPr>
            <a:spLocks noGrp="1"/>
          </p:cNvSpPr>
          <p:nvPr>
            <p:ph type="ftr" sz="quarter" idx="11"/>
          </p:nvPr>
        </p:nvSpPr>
        <p:spPr>
          <a:xfrm>
            <a:off x="5779007" y="6236208"/>
            <a:ext cx="4776478" cy="320040"/>
          </a:xfrm>
        </p:spPr>
        <p:txBody>
          <a:bodyPr>
            <a:normAutofit/>
          </a:bodyPr>
          <a:lstStyle/>
          <a:p>
            <a:pPr algn="r">
              <a:spcAft>
                <a:spcPts val="600"/>
              </a:spcAft>
            </a:pPr>
            <a:r>
              <a:rPr lang="en-US"/>
              <a:t>Maxine Bleiweis &amp; Associates</a:t>
            </a:r>
          </a:p>
        </p:txBody>
      </p:sp>
      <p:graphicFrame>
        <p:nvGraphicFramePr>
          <p:cNvPr id="23" name="Content Placeholder 2">
            <a:extLst>
              <a:ext uri="{FF2B5EF4-FFF2-40B4-BE49-F238E27FC236}">
                <a16:creationId xmlns:a16="http://schemas.microsoft.com/office/drawing/2014/main" id="{7D26453B-CC60-4C0C-90B2-8680CC0AA7B6}"/>
              </a:ext>
            </a:extLst>
          </p:cNvPr>
          <p:cNvGraphicFramePr>
            <a:graphicFrameLocks noGrp="1"/>
          </p:cNvGraphicFramePr>
          <p:nvPr>
            <p:ph idx="1"/>
            <p:extLst>
              <p:ext uri="{D42A27DB-BD31-4B8C-83A1-F6EECF244321}">
                <p14:modId xmlns:p14="http://schemas.microsoft.com/office/powerpoint/2010/main" val="2202915343"/>
              </p:ext>
            </p:extLst>
          </p:nvPr>
        </p:nvGraphicFramePr>
        <p:xfrm>
          <a:off x="5619750" y="965200"/>
          <a:ext cx="5607050" cy="492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49457134"/>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D3C76387-06CE-0F44-BC80-17D3000C8696}">
  <we:reference id="wa104178141" version="4.3.3.0" store="en-US" storeType="OMEX"/>
  <we:alternateReferences>
    <we:reference id="wa104178141" version="4.3.3.0" store="wa104178141"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708A0B290FF9A48A62B6AC6CE8CCCCF" ma:contentTypeVersion="19" ma:contentTypeDescription="Create a new document." ma:contentTypeScope="" ma:versionID="2019d6fba2e9345c127128a117e21a67">
  <xsd:schema xmlns:xsd="http://www.w3.org/2001/XMLSchema" xmlns:xs="http://www.w3.org/2001/XMLSchema" xmlns:p="http://schemas.microsoft.com/office/2006/metadata/properties" xmlns:ns2="229f3553-1680-48dd-8e6e-9b64a0ee623d" xmlns:ns3="2d935343-5a09-4cfb-b972-d7007d41cda6" targetNamespace="http://schemas.microsoft.com/office/2006/metadata/properties" ma:root="true" ma:fieldsID="194883fe12e4ef5e4440b768c66890d6" ns2:_="" ns3:_="">
    <xsd:import namespace="229f3553-1680-48dd-8e6e-9b64a0ee623d"/>
    <xsd:import namespace="2d935343-5a09-4cfb-b972-d7007d41cda6"/>
    <xsd:element name="properties">
      <xsd:complexType>
        <xsd:sequence>
          <xsd:element name="documentManagement">
            <xsd:complexType>
              <xsd:all>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EventHashCode" minOccurs="0"/>
                <xsd:element ref="ns3:MediaServiceGenerationTime" minOccurs="0"/>
                <xsd:element ref="ns3:MediaServiceAutoKeyPoints" minOccurs="0"/>
                <xsd:element ref="ns3:MediaServiceKeyPoints"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29f3553-1680-48dd-8e6e-9b64a0ee623d" elementFormDefault="qualified">
    <xsd:import namespace="http://schemas.microsoft.com/office/2006/documentManagement/types"/>
    <xsd:import namespace="http://schemas.microsoft.com/office/infopath/2007/PartnerControls"/>
    <xsd:element name="SharedWithDetails" ma:index="8" nillable="true" ma:displayName="Shared With Details" ma:internalName="SharedWithDetails" ma:readOnly="true">
      <xsd:simpleType>
        <xsd:restriction base="dms:Note">
          <xsd:maxLength value="255"/>
        </xsd:restriction>
      </xsd:simpleType>
    </xsd:element>
    <xsd:element name="LastSharedByUser" ma:index="9" nillable="true" ma:displayName="Last Shared By User" ma:description="" ma:internalName="LastSharedByUser" ma:readOnly="true">
      <xsd:simpleType>
        <xsd:restriction base="dms:Note">
          <xsd:maxLength value="255"/>
        </xsd:restriction>
      </xsd:simpleType>
    </xsd:element>
    <xsd:element name="LastSharedByTime" ma:index="10" nillable="true" ma:displayName="Last Shared By Time" ma:description="" ma:internalName="LastSharedByTime" ma:readOnly="true">
      <xsd:simpleType>
        <xsd:restriction base="dms:DateTime"/>
      </xsd:simpleType>
    </xsd:element>
    <xsd:element name="TaxCatchAll" ma:index="24" nillable="true" ma:displayName="Taxonomy Catch All Column" ma:hidden="true" ma:list="{8f61d90f-c36c-407a-a888-286432e15757}" ma:internalName="TaxCatchAll" ma:showField="CatchAllData" ma:web="229f3553-1680-48dd-8e6e-9b64a0ee623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d935343-5a09-4cfb-b972-d7007d41cda6"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MediaServiceLoca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c6e9dfe6-debb-48c5-a5a2-a7297568a0c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229f3553-1680-48dd-8e6e-9b64a0ee623d" xsi:nil="true"/>
    <lcf76f155ced4ddcb4097134ff3c332f xmlns="2d935343-5a09-4cfb-b972-d7007d41cda6">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CF49990E-6A3F-4B85-815D-8FD22DB9EC41}"/>
</file>

<file path=customXml/itemProps2.xml><?xml version="1.0" encoding="utf-8"?>
<ds:datastoreItem xmlns:ds="http://schemas.openxmlformats.org/officeDocument/2006/customXml" ds:itemID="{6EE0373D-4BA2-49F8-AB7F-038C0E084744}"/>
</file>

<file path=customXml/itemProps3.xml><?xml version="1.0" encoding="utf-8"?>
<ds:datastoreItem xmlns:ds="http://schemas.openxmlformats.org/officeDocument/2006/customXml" ds:itemID="{5D0C7667-09B2-4E40-95D9-01C48E9BECDD}"/>
</file>

<file path=docProps/app.xml><?xml version="1.0" encoding="utf-8"?>
<Properties xmlns="http://schemas.openxmlformats.org/officeDocument/2006/extended-properties" xmlns:vt="http://schemas.openxmlformats.org/officeDocument/2006/docPropsVTypes">
  <Template>Office 2013 - 2022 Theme</Template>
  <TotalTime>92</TotalTime>
  <Words>632</Words>
  <Application>Microsoft Macintosh PowerPoint</Application>
  <PresentationFormat>Widescreen</PresentationFormat>
  <Paragraphs>59</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Gill Sans MT</vt:lpstr>
      <vt:lpstr>Parcel</vt:lpstr>
      <vt:lpstr> Recruiting and interviewing for the library or today and tomorrow  </vt:lpstr>
      <vt:lpstr>What’s the problem?</vt:lpstr>
      <vt:lpstr>An opportunity to hire should be cause for celebration</vt:lpstr>
      <vt:lpstr>Hire for tomorrow (you’ll get through today!)</vt:lpstr>
      <vt:lpstr>Let’s change</vt:lpstr>
      <vt:lpstr>The elephant in the room</vt:lpstr>
      <vt:lpstr> look for</vt:lpstr>
      <vt:lpstr>On boarding</vt:lpstr>
      <vt:lpstr>We’re back to “why?”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Seeking Stellar staff  (at all levels)</dc:title>
  <dc:creator>maxine Bleiweis</dc:creator>
  <cp:lastModifiedBy>maxine Bleiweis</cp:lastModifiedBy>
  <cp:revision>8</cp:revision>
  <dcterms:created xsi:type="dcterms:W3CDTF">2020-02-28T15:46:06Z</dcterms:created>
  <dcterms:modified xsi:type="dcterms:W3CDTF">2024-10-08T11:21:02Z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0x010100B708A0B290FF9A48A62B6AC6CE8CCCCF</vt:lpwstr>
  </property>
</Properties>
</file>