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Loubag Bold" charset="1" panose="02020A03060303060403"/>
      <p:regular r:id="rId34"/>
    </p:embeddedFont>
    <p:embeddedFont>
      <p:font typeface="Loubag" charset="1" panose="02020A03060303060403"/>
      <p:regular r:id="rId35"/>
    </p:embeddedFont>
    <p:embeddedFont>
      <p:font typeface="Roboto Condensed" charset="1" panose="02000000000000000000"/>
      <p:regular r:id="rId36"/>
    </p:embeddedFont>
    <p:embeddedFont>
      <p:font typeface="Roboto Condensed Bold" charset="1" panose="02000000000000000000"/>
      <p:regular r:id="rId38"/>
    </p:embeddedFont>
    <p:embeddedFont>
      <p:font typeface="Roboto Condensed Italics" charset="1" panose="02000000000000000000"/>
      <p:regular r:id="rId45"/>
    </p:embeddedFont>
    <p:embeddedFont>
      <p:font typeface="IBM Plex Sans" charset="1" panose="020B0503050203000203"/>
      <p:regular r:id="rId52"/>
    </p:embeddedFont>
    <p:embeddedFont>
      <p:font typeface="Gotham" charset="1" panose="00000000000000000000"/>
      <p:regular r:id="rId53"/>
    </p:embeddedFont>
    <p:embeddedFont>
      <p:font typeface="Montserrat" charset="1" panose="0000050000000000000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notesMasters/notesMaster1.xml" Type="http://schemas.openxmlformats.org/officeDocument/2006/relationships/notesMaster"/><Relationship Id="rId32" Target="theme/theme2.xml" Type="http://schemas.openxmlformats.org/officeDocument/2006/relationships/theme"/><Relationship Id="rId33" Target="notesSlides/notesSlide1.xml" Type="http://schemas.openxmlformats.org/officeDocument/2006/relationships/notesSlide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notesSlides/notesSlide2.xml" Type="http://schemas.openxmlformats.org/officeDocument/2006/relationships/notesSlide"/><Relationship Id="rId38" Target="fonts/font38.fntdata" Type="http://schemas.openxmlformats.org/officeDocument/2006/relationships/font"/><Relationship Id="rId39" Target="notesSlides/notesSlide3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4.xml" Type="http://schemas.openxmlformats.org/officeDocument/2006/relationships/notesSlide"/><Relationship Id="rId41" Target="notesSlides/notesSlide5.xml" Type="http://schemas.openxmlformats.org/officeDocument/2006/relationships/notesSlide"/><Relationship Id="rId42" Target="notesSlides/notesSlide6.xml" Type="http://schemas.openxmlformats.org/officeDocument/2006/relationships/notesSlide"/><Relationship Id="rId43" Target="notesSlides/notesSlide7.xml" Type="http://schemas.openxmlformats.org/officeDocument/2006/relationships/notesSlide"/><Relationship Id="rId44" Target="notesSlides/notesSlide8.xml" Type="http://schemas.openxmlformats.org/officeDocument/2006/relationships/notesSlide"/><Relationship Id="rId45" Target="fonts/font45.fntdata" Type="http://schemas.openxmlformats.org/officeDocument/2006/relationships/font"/><Relationship Id="rId46" Target="notesSlides/notesSlide9.xml" Type="http://schemas.openxmlformats.org/officeDocument/2006/relationships/notesSlide"/><Relationship Id="rId47" Target="notesSlides/notesSlide10.xml" Type="http://schemas.openxmlformats.org/officeDocument/2006/relationships/notesSlide"/><Relationship Id="rId48" Target="notesSlides/notesSlide11.xml" Type="http://schemas.openxmlformats.org/officeDocument/2006/relationships/notesSlide"/><Relationship Id="rId49" Target="notesSlides/notesSlide12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3.xml" Type="http://schemas.openxmlformats.org/officeDocument/2006/relationships/notesSlide"/><Relationship Id="rId51" Target="notesSlides/notesSlide14.xml" Type="http://schemas.openxmlformats.org/officeDocument/2006/relationships/notesSlide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notesSlides/notesSlide15.xml" Type="http://schemas.openxmlformats.org/officeDocument/2006/relationships/notesSlide"/><Relationship Id="rId56" Target="notesSlides/notesSlide16.xml" Type="http://schemas.openxmlformats.org/officeDocument/2006/relationships/notesSlide"/><Relationship Id="rId57" Target="notesSlides/notesSlide17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Just to warn you, you might end up asking yourself a quarter through this presentation, "How many times can one person say the word 'digital' in one hour?" and to that I'll say, at least 27.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LSTA project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Each theme is generalized so that when the patrons walk in its tailored to their specific needs - their devices etc...</a:t>
            </a:r>
          </a:p>
          <a:p>
            <a:r>
              <a:rPr lang="en-US"/>
              <a:t/>
            </a:r>
          </a:p>
          <a:p>
            <a:r>
              <a:rPr lang="en-US"/>
              <a:t>How and why it had to evolve.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Patrons have a better understanding of the library's role. We are not going to be able to fix it for you, but we can give you the tools to figure it out.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Statistics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How can you get your own digilit started at your library?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can google digital lit instruction playbook to get the page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Questions?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Mention that I'm a CIS white female and why that matters and is directly linked to digital literacy. (I have had certain privileges growing up and certain access to technology that others haven't).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 don't require registration.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Started out as Tech Savvy Tuesdays</a:t>
            </a:r>
          </a:p>
          <a:p>
            <a:r>
              <a:rPr lang="en-US"/>
              <a:t/>
            </a:r>
          </a:p>
          <a:p>
            <a:r>
              <a:rPr lang="en-US"/>
              <a:t>Look at survey from Mary Short and cite it.</a:t>
            </a:r>
          </a:p>
          <a:p>
            <a:r>
              <a:rPr lang="en-US"/>
              <a:t/>
            </a:r>
          </a:p>
          <a:p>
            <a:r>
              <a:rPr lang="en-US"/>
              <a:t>Digital Literacy matters!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Mention the spectrum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Patrons are encouraged to bring in their own, specific devices (phones, tablets, and laptops only, no desktops or printers...yes, this has happened before) for detailed instruction.</a:t>
            </a:r>
          </a:p>
          <a:p>
            <a:r>
              <a:rPr lang="en-US"/>
              <a:t/>
            </a:r>
          </a:p>
          <a:p>
            <a:r>
              <a:rPr lang="en-US"/>
              <a:t>Using Google, YouTube, and credible sources to their advantage, where to find it on their device.</a:t>
            </a:r>
          </a:p>
          <a:p>
            <a:r>
              <a:rPr lang="en-US"/>
              <a:t/>
            </a:r>
          </a:p>
          <a:p>
            <a:r>
              <a:rPr lang="en-US"/>
              <a:t>LIBRARY APPS!!!! I go over app basics (what menu buttons look like, what play/pause buttons mean, but I only use library apps for example).</a:t>
            </a:r>
          </a:p>
          <a:p>
            <a:r>
              <a:rPr lang="en-US"/>
              <a:t/>
            </a:r>
          </a:p>
          <a:p>
            <a:r>
              <a:rPr lang="en-US"/>
              <a:t>Where patrons can receive one-on-one help for whatever tech questions they have. We have teen volunteers come in as well to assist.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Meet the patrons where they are at.</a:t>
            </a:r>
          </a:p>
          <a:p>
            <a:r>
              <a:rPr lang="en-US"/>
              <a:t/>
            </a:r>
          </a:p>
          <a:p>
            <a:r>
              <a:rPr lang="en-US"/>
              <a:t>Unfortunately, I do use up most of the hour as a lecture, but I encourage and stop for questions as often as possible because I don’t want to just divulge information that isn’t relevant.</a:t>
            </a:r>
          </a:p>
          <a:p>
            <a:r>
              <a:rPr lang="en-US"/>
              <a:t/>
            </a:r>
          </a:p>
          <a:p>
            <a:r>
              <a:rPr lang="en-US"/>
              <a:t>But it didn't start out this way...</a:t>
            </a:r>
          </a:p>
          <a:p>
            <a:r>
              <a:rPr lang="en-US"/>
              <a:t/>
            </a:r>
          </a:p>
          <a:p>
            <a:r>
              <a:rPr lang="en-US"/>
              <a:t>I learned the hard way not to do things FOR the patrons, but instead instruct them.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0.png" Type="http://schemas.openxmlformats.org/officeDocument/2006/relationships/image"/><Relationship Id="rId4" Target="../media/image3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11" Target="../media/image40.png" Type="http://schemas.openxmlformats.org/officeDocument/2006/relationships/image"/><Relationship Id="rId12" Target="../media/image41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Relationship Id="rId3" Target="../media/image45.jpeg" Type="http://schemas.openxmlformats.org/officeDocument/2006/relationships/image"/><Relationship Id="rId4" Target="https://www.nysl.nysed.gov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48.png" Type="http://schemas.openxmlformats.org/officeDocument/2006/relationships/image"/><Relationship Id="rId4" Target="../media/image49.svg" Type="http://schemas.openxmlformats.org/officeDocument/2006/relationships/image"/><Relationship Id="rId5" Target="https://www.ala.org/pla/initiatives/digitallead/digital-lit-instruction-playbook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5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1.pn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8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85361" y="1789570"/>
            <a:ext cx="15717278" cy="6536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31"/>
              </a:lnSpc>
            </a:pPr>
            <a:r>
              <a:rPr lang="en-US" sz="9307" b="true">
                <a:solidFill>
                  <a:srgbClr val="0D5880"/>
                </a:solidFill>
                <a:latin typeface="Loubag Bold"/>
                <a:ea typeface="Loubag Bold"/>
                <a:cs typeface="Loubag Bold"/>
                <a:sym typeface="Loubag Bold"/>
              </a:rPr>
              <a:t>DigiLIT -</a:t>
            </a:r>
            <a:r>
              <a:rPr lang="en-US" sz="9307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 </a:t>
            </a:r>
          </a:p>
          <a:p>
            <a:pPr algn="ctr">
              <a:lnSpc>
                <a:spcPts val="13031"/>
              </a:lnSpc>
            </a:pPr>
            <a:r>
              <a:rPr lang="en-US" sz="9307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Designing Engaging Digital Literacy Programs at Your Library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92251" y="8992730"/>
            <a:ext cx="12303498" cy="86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5009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Alexis Smith - Emerging Technologies Librarian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0423" y="280733"/>
            <a:ext cx="3878539" cy="3591691"/>
            <a:chOff x="0" y="0"/>
            <a:chExt cx="5171385" cy="47889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952123" y="395822"/>
              <a:ext cx="1025883" cy="785267"/>
            </a:xfrm>
            <a:custGeom>
              <a:avLst/>
              <a:gdLst/>
              <a:ahLst/>
              <a:cxnLst/>
              <a:rect r="r" b="b" t="t" l="l"/>
              <a:pathLst>
                <a:path h="785267" w="1025883">
                  <a:moveTo>
                    <a:pt x="0" y="0"/>
                  </a:moveTo>
                  <a:lnTo>
                    <a:pt x="1025883" y="0"/>
                  </a:lnTo>
                  <a:lnTo>
                    <a:pt x="1025883" y="785267"/>
                  </a:lnTo>
                  <a:lnTo>
                    <a:pt x="0" y="78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6" id="6"/>
            <p:cNvGrpSpPr/>
            <p:nvPr/>
          </p:nvGrpSpPr>
          <p:grpSpPr>
            <a:xfrm rot="0">
              <a:off x="136669" y="0"/>
              <a:ext cx="4788922" cy="478892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DFC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48309" lIns="48309" bIns="48309" rIns="48309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23444" y="186775"/>
              <a:ext cx="4415371" cy="4415371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D2CC"/>
              </a:solidFill>
              <a:ln w="57150" cap="sq">
                <a:solidFill>
                  <a:srgbClr val="FDC876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48309" lIns="48309" bIns="48309" rIns="48309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952123" y="395822"/>
              <a:ext cx="979994" cy="750141"/>
            </a:xfrm>
            <a:custGeom>
              <a:avLst/>
              <a:gdLst/>
              <a:ahLst/>
              <a:cxnLst/>
              <a:rect r="r" b="b" t="t" l="l"/>
              <a:pathLst>
                <a:path h="750141" w="979994">
                  <a:moveTo>
                    <a:pt x="0" y="0"/>
                  </a:moveTo>
                  <a:lnTo>
                    <a:pt x="979995" y="0"/>
                  </a:lnTo>
                  <a:lnTo>
                    <a:pt x="979995" y="750141"/>
                  </a:lnTo>
                  <a:lnTo>
                    <a:pt x="0" y="750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-518774">
              <a:off x="161388" y="1226071"/>
              <a:ext cx="4841449" cy="2608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64"/>
                </a:lnSpc>
              </a:pPr>
              <a:r>
                <a:rPr lang="en-US" sz="6143">
                  <a:solidFill>
                    <a:srgbClr val="0D5880"/>
                  </a:solidFill>
                  <a:latin typeface="Loubag"/>
                  <a:ea typeface="Loubag"/>
                  <a:cs typeface="Loubag"/>
                  <a:sym typeface="Loubag"/>
                </a:rPr>
                <a:t>DigiLit</a:t>
              </a:r>
            </a:p>
            <a:p>
              <a:pPr algn="ctr">
                <a:lnSpc>
                  <a:spcPts val="7864"/>
                </a:lnSpc>
              </a:pPr>
              <a:r>
                <a:rPr lang="en-US" sz="6143">
                  <a:solidFill>
                    <a:srgbClr val="0D5880"/>
                  </a:solidFill>
                  <a:latin typeface="Loubag"/>
                  <a:ea typeface="Loubag"/>
                  <a:cs typeface="Loubag"/>
                  <a:sym typeface="Loubag"/>
                </a:rPr>
                <a:t>Series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-445811">
              <a:off x="2565629" y="3825682"/>
              <a:ext cx="569449" cy="570540"/>
            </a:xfrm>
            <a:custGeom>
              <a:avLst/>
              <a:gdLst/>
              <a:ahLst/>
              <a:cxnLst/>
              <a:rect r="r" b="b" t="t" l="l"/>
              <a:pathLst>
                <a:path h="570540" w="569449">
                  <a:moveTo>
                    <a:pt x="0" y="0"/>
                  </a:moveTo>
                  <a:lnTo>
                    <a:pt x="569450" y="0"/>
                  </a:lnTo>
                  <a:lnTo>
                    <a:pt x="569450" y="570540"/>
                  </a:lnTo>
                  <a:lnTo>
                    <a:pt x="0" y="57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3663949" y="328358"/>
            <a:ext cx="11264902" cy="86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5009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Grosse Pointe Public Library Presents: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58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268610"/>
            <a:ext cx="16505025" cy="6989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Tech Help Page</a:t>
            </a:r>
          </a:p>
          <a:p>
            <a:pPr algn="l" marL="2133245" indent="-711082" lvl="2">
              <a:lnSpc>
                <a:spcPts val="6916"/>
              </a:lnSpc>
              <a:buFont typeface="Arial"/>
              <a:buChar char="⚬"/>
            </a:pPr>
            <a:r>
              <a:rPr lang="en-US" sz="49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Tutorials </a:t>
            </a:r>
          </a:p>
          <a:p>
            <a:pPr algn="l" marL="2133245" indent="-711082" lvl="2">
              <a:lnSpc>
                <a:spcPts val="6916"/>
              </a:lnSpc>
              <a:buFont typeface="Arial"/>
              <a:buChar char="⚬"/>
            </a:pPr>
            <a:r>
              <a:rPr lang="en-US" sz="49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Links to device-help pages</a:t>
            </a:r>
          </a:p>
          <a:p>
            <a:pPr algn="l" marL="2133245" indent="-711082" lvl="2">
              <a:lnSpc>
                <a:spcPts val="6916"/>
              </a:lnSpc>
              <a:buFont typeface="Arial"/>
              <a:buChar char="⚬"/>
            </a:pPr>
            <a:r>
              <a:rPr lang="en-US" sz="49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Gathering of tech info</a:t>
            </a:r>
          </a:p>
          <a:p>
            <a:pPr algn="l" marL="2133245" indent="-711082" lvl="2">
              <a:lnSpc>
                <a:spcPts val="6916"/>
              </a:lnSpc>
              <a:buFont typeface="Arial"/>
              <a:buChar char="⚬"/>
            </a:pPr>
            <a:r>
              <a:rPr lang="en-US" sz="49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FAQs</a:t>
            </a:r>
          </a:p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 on one tech appointments</a:t>
            </a:r>
          </a:p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Tools such as hotspots &amp; Chromebooks </a:t>
            </a:r>
          </a:p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OWL Devices (for staff use)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481201" y="1028700"/>
            <a:ext cx="4778099" cy="8065499"/>
          </a:xfrm>
          <a:custGeom>
            <a:avLst/>
            <a:gdLst/>
            <a:ahLst/>
            <a:cxnLst/>
            <a:rect r="r" b="b" t="t" l="l"/>
            <a:pathLst>
              <a:path h="8065499" w="4778099">
                <a:moveTo>
                  <a:pt x="0" y="0"/>
                </a:moveTo>
                <a:lnTo>
                  <a:pt x="4778099" y="0"/>
                </a:lnTo>
                <a:lnTo>
                  <a:pt x="4778099" y="8065499"/>
                </a:lnTo>
                <a:lnTo>
                  <a:pt x="0" y="8065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174" r="0" b="-1291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64071" y="1028700"/>
            <a:ext cx="3060590" cy="3083012"/>
          </a:xfrm>
          <a:custGeom>
            <a:avLst/>
            <a:gdLst/>
            <a:ahLst/>
            <a:cxnLst/>
            <a:rect r="r" b="b" t="t" l="l"/>
            <a:pathLst>
              <a:path h="3083012" w="3060590">
                <a:moveTo>
                  <a:pt x="0" y="0"/>
                </a:moveTo>
                <a:lnTo>
                  <a:pt x="3060590" y="0"/>
                </a:lnTo>
                <a:lnTo>
                  <a:pt x="3060590" y="3083012"/>
                </a:lnTo>
                <a:lnTo>
                  <a:pt x="0" y="3083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9941" y="527908"/>
            <a:ext cx="14968260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FFFFFF"/>
                </a:solidFill>
                <a:latin typeface="Loubag"/>
                <a:ea typeface="Loubag"/>
                <a:cs typeface="Loubag"/>
                <a:sym typeface="Loubag"/>
              </a:rPr>
              <a:t>Additional Tools: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0D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88199"/>
            <a:ext cx="16230600" cy="6970101"/>
            <a:chOff x="0" y="0"/>
            <a:chExt cx="4710581" cy="20229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10581" cy="2022921"/>
            </a:xfrm>
            <a:custGeom>
              <a:avLst/>
              <a:gdLst/>
              <a:ahLst/>
              <a:cxnLst/>
              <a:rect r="r" b="b" t="t" l="l"/>
              <a:pathLst>
                <a:path h="2022921" w="4710581">
                  <a:moveTo>
                    <a:pt x="0" y="0"/>
                  </a:moveTo>
                  <a:lnTo>
                    <a:pt x="4710581" y="0"/>
                  </a:lnTo>
                  <a:lnTo>
                    <a:pt x="4710581" y="2022921"/>
                  </a:lnTo>
                  <a:lnTo>
                    <a:pt x="0" y="2022921"/>
                  </a:lnTo>
                  <a:close/>
                </a:path>
              </a:pathLst>
            </a:custGeom>
            <a:solidFill>
              <a:srgbClr val="FDC8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710581" cy="2070546"/>
            </a:xfrm>
            <a:prstGeom prst="rect">
              <a:avLst/>
            </a:prstGeom>
          </p:spPr>
          <p:txBody>
            <a:bodyPr anchor="ctr" rtlCol="false" tIns="46100" lIns="46100" bIns="46100" rIns="461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616799" y="2673590"/>
            <a:ext cx="9054401" cy="903727"/>
            <a:chOff x="0" y="0"/>
            <a:chExt cx="12072535" cy="120497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2072535" cy="1204970"/>
              <a:chOff x="0" y="0"/>
              <a:chExt cx="2139413" cy="213537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139413" cy="213537"/>
              </a:xfrm>
              <a:custGeom>
                <a:avLst/>
                <a:gdLst/>
                <a:ahLst/>
                <a:cxnLst/>
                <a:rect r="r" b="b" t="t" l="l"/>
                <a:pathLst>
                  <a:path h="213537" w="2139413">
                    <a:moveTo>
                      <a:pt x="0" y="0"/>
                    </a:moveTo>
                    <a:lnTo>
                      <a:pt x="2139413" y="0"/>
                    </a:lnTo>
                    <a:lnTo>
                      <a:pt x="2139413" y="213537"/>
                    </a:lnTo>
                    <a:lnTo>
                      <a:pt x="0" y="213537"/>
                    </a:lnTo>
                    <a:close/>
                  </a:path>
                </a:pathLst>
              </a:custGeom>
              <a:solidFill>
                <a:srgbClr val="009997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2139413" cy="26116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135412" y="163465"/>
              <a:ext cx="8493269" cy="7923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15"/>
                </a:lnSpc>
              </a:pPr>
              <a:r>
                <a:rPr lang="en-US" sz="35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Equitable Access &amp; Digital Inclusion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8813589" y="163465"/>
              <a:ext cx="3258946" cy="7923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15"/>
                </a:lnSpc>
              </a:pPr>
              <a:r>
                <a:rPr lang="en-US" sz="3511" b="true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[2023/2024]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489856" y="3788792"/>
            <a:ext cx="2801180" cy="2296968"/>
          </a:xfrm>
          <a:custGeom>
            <a:avLst/>
            <a:gdLst/>
            <a:ahLst/>
            <a:cxnLst/>
            <a:rect r="r" b="b" t="t" l="l"/>
            <a:pathLst>
              <a:path h="2296968" w="2801180">
                <a:moveTo>
                  <a:pt x="0" y="0"/>
                </a:moveTo>
                <a:lnTo>
                  <a:pt x="2801180" y="0"/>
                </a:lnTo>
                <a:lnTo>
                  <a:pt x="2801180" y="2296967"/>
                </a:lnTo>
                <a:lnTo>
                  <a:pt x="0" y="2296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67800" y="-98817"/>
            <a:ext cx="17704861" cy="2299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The Library Services &amp; Technology Act (LSTA) Grant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4029" y="9496020"/>
            <a:ext cx="17339942" cy="548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8"/>
              </a:lnSpc>
              <a:spcBef>
                <a:spcPct val="0"/>
              </a:spcBef>
            </a:pPr>
            <a:r>
              <a:rPr lang="en-US" b="true" sz="3149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Funding is provided in part by the Institute of Museum and Library Services through the Library of Michigan.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1489" y="6221034"/>
            <a:ext cx="15657481" cy="275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8"/>
              </a:lnSpc>
              <a:spcBef>
                <a:spcPct val="0"/>
              </a:spcBef>
            </a:pPr>
            <a:r>
              <a:rPr lang="en-US" sz="3149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Upon receiving the LSTA grant from the Library of Michigan, Grosse Pointe Public Library has purchased 30 new hotspots (for a total of 50 for our patrons), 30 Chromebooks to populate our programming carts and a new OWL meeting device so each branch has their own to use for programs. DigiLit provides a space for patrons to learn how to operate hotspots and chromebooks for their own use.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0099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9575" cap="sq">
              <a:solidFill>
                <a:srgbClr val="FDC87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73912" y="3600450"/>
            <a:ext cx="13277775" cy="3086100"/>
            <a:chOff x="0" y="0"/>
            <a:chExt cx="3497027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97027" cy="812800"/>
            </a:xfrm>
            <a:custGeom>
              <a:avLst/>
              <a:gdLst/>
              <a:ahLst/>
              <a:cxnLst/>
              <a:rect r="r" b="b" t="t" l="l"/>
              <a:pathLst>
                <a:path h="812800" w="3497027">
                  <a:moveTo>
                    <a:pt x="0" y="0"/>
                  </a:moveTo>
                  <a:lnTo>
                    <a:pt x="3497027" y="0"/>
                  </a:lnTo>
                  <a:lnTo>
                    <a:pt x="34970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D2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49702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81874" y="3972638"/>
            <a:ext cx="13924251" cy="191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How we got here: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7800" y="2192059"/>
            <a:ext cx="7546264" cy="7871990"/>
            <a:chOff x="0" y="0"/>
            <a:chExt cx="2190140" cy="22846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0140" cy="2284675"/>
            </a:xfrm>
            <a:custGeom>
              <a:avLst/>
              <a:gdLst/>
              <a:ahLst/>
              <a:cxnLst/>
              <a:rect r="r" b="b" t="t" l="l"/>
              <a:pathLst>
                <a:path h="2284675" w="2190140">
                  <a:moveTo>
                    <a:pt x="0" y="0"/>
                  </a:moveTo>
                  <a:lnTo>
                    <a:pt x="2190140" y="0"/>
                  </a:lnTo>
                  <a:lnTo>
                    <a:pt x="2190140" y="2284675"/>
                  </a:lnTo>
                  <a:lnTo>
                    <a:pt x="0" y="2284675"/>
                  </a:lnTo>
                  <a:close/>
                </a:path>
              </a:pathLst>
            </a:custGeom>
            <a:solidFill>
              <a:srgbClr val="FDC8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190140" cy="2332300"/>
            </a:xfrm>
            <a:prstGeom prst="rect">
              <a:avLst/>
            </a:prstGeom>
          </p:spPr>
          <p:txBody>
            <a:bodyPr anchor="ctr" rtlCol="false" tIns="46100" lIns="46100" bIns="46100" rIns="461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2737" y="2136866"/>
            <a:ext cx="7316279" cy="7933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67931" indent="-483966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Content focused</a:t>
            </a:r>
          </a:p>
          <a:p>
            <a:pPr algn="l" marL="1935863" indent="-645288" lvl="2">
              <a:lnSpc>
                <a:spcPts val="6276"/>
              </a:lnSpc>
              <a:buFont typeface="Arial"/>
              <a:buChar char="⚬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Genealogy day</a:t>
            </a:r>
          </a:p>
          <a:p>
            <a:pPr algn="l" marL="1935863" indent="-645288" lvl="2">
              <a:lnSpc>
                <a:spcPts val="6276"/>
              </a:lnSpc>
              <a:buFont typeface="Arial"/>
              <a:buChar char="⚬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Database day</a:t>
            </a:r>
          </a:p>
          <a:p>
            <a:pPr algn="l" marL="1935863" indent="-645288" lvl="2">
              <a:lnSpc>
                <a:spcPts val="6276"/>
              </a:lnSpc>
              <a:buFont typeface="Arial"/>
              <a:buChar char="⚬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Language day </a:t>
            </a:r>
          </a:p>
          <a:p>
            <a:pPr algn="l" marL="967931" indent="-483966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LONG (1 1/2 to 2 hours)</a:t>
            </a:r>
          </a:p>
          <a:p>
            <a:pPr algn="l" marL="967931" indent="-483966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Lengthy PowerPoint lectures</a:t>
            </a:r>
          </a:p>
          <a:p>
            <a:pPr algn="l" marL="967931" indent="-483966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 person show</a:t>
            </a:r>
          </a:p>
          <a:p>
            <a:pPr algn="l" marL="967931" indent="-483966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Online resources only</a:t>
            </a:r>
          </a:p>
          <a:p>
            <a:pPr algn="l" marL="967931" indent="-483966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In-person only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7800" y="-98817"/>
            <a:ext cx="4344720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Evolution: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635221" y="2192059"/>
            <a:ext cx="7337440" cy="7871990"/>
            <a:chOff x="0" y="0"/>
            <a:chExt cx="2129533" cy="22846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29533" cy="2284675"/>
            </a:xfrm>
            <a:custGeom>
              <a:avLst/>
              <a:gdLst/>
              <a:ahLst/>
              <a:cxnLst/>
              <a:rect r="r" b="b" t="t" l="l"/>
              <a:pathLst>
                <a:path h="2284675" w="2129533">
                  <a:moveTo>
                    <a:pt x="0" y="0"/>
                  </a:moveTo>
                  <a:lnTo>
                    <a:pt x="2129533" y="0"/>
                  </a:lnTo>
                  <a:lnTo>
                    <a:pt x="2129533" y="2284675"/>
                  </a:lnTo>
                  <a:lnTo>
                    <a:pt x="0" y="2284675"/>
                  </a:lnTo>
                  <a:close/>
                </a:path>
              </a:pathLst>
            </a:custGeom>
            <a:solidFill>
              <a:srgbClr val="FDC87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129533" cy="2332300"/>
            </a:xfrm>
            <a:prstGeom prst="rect">
              <a:avLst/>
            </a:prstGeom>
          </p:spPr>
          <p:txBody>
            <a:bodyPr anchor="ctr" rtlCol="false" tIns="46100" lIns="46100" bIns="46100" rIns="461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127329" y="4420459"/>
            <a:ext cx="2194626" cy="1561558"/>
            <a:chOff x="0" y="0"/>
            <a:chExt cx="812800" cy="57833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578337"/>
            </a:xfrm>
            <a:custGeom>
              <a:avLst/>
              <a:gdLst/>
              <a:ahLst/>
              <a:cxnLst/>
              <a:rect r="r" b="b" t="t" l="l"/>
              <a:pathLst>
                <a:path h="578337" w="812800">
                  <a:moveTo>
                    <a:pt x="812800" y="28916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5137"/>
                  </a:lnTo>
                  <a:lnTo>
                    <a:pt x="406400" y="375137"/>
                  </a:lnTo>
                  <a:lnTo>
                    <a:pt x="406400" y="578337"/>
                  </a:lnTo>
                  <a:lnTo>
                    <a:pt x="812800" y="289169"/>
                  </a:lnTo>
                  <a:close/>
                </a:path>
              </a:pathLst>
            </a:custGeom>
            <a:solidFill>
              <a:srgbClr val="00999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55575"/>
              <a:ext cx="711200" cy="219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478160" y="2136866"/>
            <a:ext cx="7651562" cy="7887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67931" indent="-483965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Patron focused</a:t>
            </a:r>
          </a:p>
          <a:p>
            <a:pPr algn="l" marL="1935862" indent="-645287" lvl="2">
              <a:lnSpc>
                <a:spcPts val="6276"/>
              </a:lnSpc>
              <a:buFont typeface="Arial"/>
              <a:buChar char="⚬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Devices</a:t>
            </a:r>
          </a:p>
          <a:p>
            <a:pPr algn="l" marL="1935862" indent="-645287" lvl="2">
              <a:lnSpc>
                <a:spcPts val="6276"/>
              </a:lnSpc>
              <a:buFont typeface="Arial"/>
              <a:buChar char="⚬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Internet </a:t>
            </a:r>
          </a:p>
          <a:p>
            <a:pPr algn="l" marL="1935862" indent="-645287" lvl="2">
              <a:lnSpc>
                <a:spcPts val="6276"/>
              </a:lnSpc>
              <a:buFont typeface="Arial"/>
              <a:buChar char="⚬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Appy Hour</a:t>
            </a:r>
          </a:p>
          <a:p>
            <a:pPr algn="l" marL="967931" indent="-483965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Concise screen time (1 hour)</a:t>
            </a:r>
          </a:p>
          <a:p>
            <a:pPr algn="l" marL="967931" indent="-483965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Organized &amp; </a:t>
            </a:r>
            <a:r>
              <a:rPr lang="en-US" sz="4483" u="sng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intentional</a:t>
            </a: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content </a:t>
            </a:r>
          </a:p>
          <a:p>
            <a:pPr algn="l" marL="967931" indent="-483965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Volunteers welcome</a:t>
            </a:r>
          </a:p>
          <a:p>
            <a:pPr algn="l" marL="967931" indent="-483965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Physical devices included</a:t>
            </a:r>
          </a:p>
          <a:p>
            <a:pPr algn="l" marL="967931" indent="-483965" lvl="1">
              <a:lnSpc>
                <a:spcPts val="6276"/>
              </a:lnSpc>
              <a:buFont typeface="Arial"/>
              <a:buChar char="•"/>
            </a:pPr>
            <a:r>
              <a:rPr lang="en-US" sz="4483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Inclusive access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267800" y="1299033"/>
            <a:ext cx="10210360" cy="681344"/>
            <a:chOff x="0" y="0"/>
            <a:chExt cx="13613813" cy="908459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2367828" y="-95250"/>
              <a:ext cx="11245986" cy="1003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276"/>
                </a:lnSpc>
              </a:pPr>
              <a:r>
                <a:rPr lang="en-US" sz="4483" b="true">
                  <a:solidFill>
                    <a:srgbClr val="0D588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Themes, themes, themes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76200"/>
              <a:ext cx="2834245" cy="9455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61"/>
                </a:lnSpc>
              </a:pPr>
              <a:r>
                <a:rPr lang="en-US" sz="4329">
                  <a:solidFill>
                    <a:srgbClr val="009997"/>
                  </a:solidFill>
                  <a:latin typeface="Loubag"/>
                  <a:ea typeface="Loubag"/>
                  <a:cs typeface="Loubag"/>
                  <a:sym typeface="Loubag"/>
                </a:rPr>
                <a:t>From: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635221" y="1299033"/>
            <a:ext cx="8336238" cy="681344"/>
            <a:chOff x="0" y="0"/>
            <a:chExt cx="11114984" cy="908459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437388" y="-95250"/>
              <a:ext cx="9677596" cy="1003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276"/>
                </a:lnSpc>
              </a:pPr>
              <a:r>
                <a:rPr lang="en-US" sz="4483" b="true">
                  <a:solidFill>
                    <a:srgbClr val="0D588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More focused content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34812"/>
              <a:ext cx="2171983" cy="9432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60"/>
                </a:lnSpc>
              </a:pPr>
              <a:r>
                <a:rPr lang="en-US" sz="4329">
                  <a:solidFill>
                    <a:srgbClr val="009997"/>
                  </a:solidFill>
                  <a:latin typeface="Loubag"/>
                  <a:ea typeface="Loubag"/>
                  <a:cs typeface="Loubag"/>
                  <a:sym typeface="Loubag"/>
                </a:rPr>
                <a:t>To: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51900" y="2518930"/>
            <a:ext cx="14807400" cy="6739370"/>
            <a:chOff x="0" y="0"/>
            <a:chExt cx="19743200" cy="898582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8841985" cy="8985826"/>
              <a:chOff x="0" y="0"/>
              <a:chExt cx="3721873" cy="177497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21874" cy="1774978"/>
              </a:xfrm>
              <a:custGeom>
                <a:avLst/>
                <a:gdLst/>
                <a:ahLst/>
                <a:cxnLst/>
                <a:rect r="r" b="b" t="t" l="l"/>
                <a:pathLst>
                  <a:path h="1774978" w="3721874">
                    <a:moveTo>
                      <a:pt x="0" y="0"/>
                    </a:moveTo>
                    <a:lnTo>
                      <a:pt x="3721874" y="0"/>
                    </a:lnTo>
                    <a:lnTo>
                      <a:pt x="3721874" y="1774978"/>
                    </a:lnTo>
                    <a:lnTo>
                      <a:pt x="0" y="1774978"/>
                    </a:lnTo>
                    <a:close/>
                  </a:path>
                </a:pathLst>
              </a:custGeom>
              <a:solidFill>
                <a:srgbClr val="90D2CC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47625"/>
                <a:ext cx="3721873" cy="18226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0" y="292991"/>
              <a:ext cx="19743200" cy="8295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1090428" indent="-545214" lvl="1">
                <a:lnSpc>
                  <a:spcPts val="7070"/>
                </a:lnSpc>
                <a:buFont typeface="Arial"/>
                <a:buChar char="•"/>
              </a:pPr>
              <a:r>
                <a:rPr lang="en-US" sz="5050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More recurring attendance</a:t>
              </a:r>
            </a:p>
            <a:p>
              <a:pPr algn="l" marL="1090428" indent="-545214" lvl="1">
                <a:lnSpc>
                  <a:spcPts val="7070"/>
                </a:lnSpc>
                <a:buFont typeface="Arial"/>
                <a:buChar char="•"/>
              </a:pPr>
              <a:r>
                <a:rPr lang="en-US" sz="5050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Manageable expectations </a:t>
              </a:r>
            </a:p>
            <a:p>
              <a:pPr algn="l" marL="2180857" indent="-726952" lvl="2">
                <a:lnSpc>
                  <a:spcPts val="7070"/>
                </a:lnSpc>
                <a:buFont typeface="Arial"/>
                <a:buChar char="⚬"/>
              </a:pPr>
              <a:r>
                <a:rPr lang="en-US" sz="5050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AKA - we are NOT tech experts, but resource experts</a:t>
              </a:r>
            </a:p>
            <a:p>
              <a:pPr algn="l" marL="1090428" indent="-545214" lvl="1">
                <a:lnSpc>
                  <a:spcPts val="7070"/>
                </a:lnSpc>
                <a:buFont typeface="Arial"/>
                <a:buChar char="•"/>
              </a:pPr>
              <a:r>
                <a:rPr lang="en-US" sz="5050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More confidence in patrons </a:t>
              </a:r>
            </a:p>
            <a:p>
              <a:pPr algn="l" marL="1090428" indent="-545214" lvl="1">
                <a:lnSpc>
                  <a:spcPts val="7070"/>
                </a:lnSpc>
                <a:buFont typeface="Arial"/>
                <a:buChar char="•"/>
              </a:pPr>
              <a:r>
                <a:rPr lang="en-US" sz="5050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Less burnout for librarians</a:t>
              </a:r>
            </a:p>
            <a:p>
              <a:pPr algn="l" marL="1090428" indent="-545214" lvl="1">
                <a:lnSpc>
                  <a:spcPts val="7070"/>
                </a:lnSpc>
                <a:buFont typeface="Arial"/>
                <a:buChar char="•"/>
              </a:pPr>
              <a:r>
                <a:rPr lang="en-US" sz="5050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Increased “Tech Help” page engagement 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376068">
            <a:off x="11658319" y="5740054"/>
            <a:ext cx="2090521" cy="2108974"/>
          </a:xfrm>
          <a:custGeom>
            <a:avLst/>
            <a:gdLst/>
            <a:ahLst/>
            <a:cxnLst/>
            <a:rect r="r" b="b" t="t" l="l"/>
            <a:pathLst>
              <a:path h="2108974" w="2090521">
                <a:moveTo>
                  <a:pt x="0" y="0"/>
                </a:moveTo>
                <a:lnTo>
                  <a:pt x="2090521" y="0"/>
                </a:lnTo>
                <a:lnTo>
                  <a:pt x="2090521" y="2108974"/>
                </a:lnTo>
                <a:lnTo>
                  <a:pt x="0" y="2108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665382"/>
            <a:ext cx="14968260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Evolution leads to...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58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9941" y="1994431"/>
            <a:ext cx="5602963" cy="3480841"/>
          </a:xfrm>
          <a:custGeom>
            <a:avLst/>
            <a:gdLst/>
            <a:ahLst/>
            <a:cxnLst/>
            <a:rect r="r" b="b" t="t" l="l"/>
            <a:pathLst>
              <a:path h="3480841" w="5602963">
                <a:moveTo>
                  <a:pt x="0" y="0"/>
                </a:moveTo>
                <a:lnTo>
                  <a:pt x="5602963" y="0"/>
                </a:lnTo>
                <a:lnTo>
                  <a:pt x="5602963" y="3480841"/>
                </a:lnTo>
                <a:lnTo>
                  <a:pt x="0" y="34808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89252" y="1421049"/>
            <a:ext cx="4675909" cy="4114800"/>
          </a:xfrm>
          <a:custGeom>
            <a:avLst/>
            <a:gdLst/>
            <a:ahLst/>
            <a:cxnLst/>
            <a:rect r="r" b="b" t="t" l="l"/>
            <a:pathLst>
              <a:path h="4114800" w="4675909">
                <a:moveTo>
                  <a:pt x="0" y="0"/>
                </a:moveTo>
                <a:lnTo>
                  <a:pt x="4675909" y="0"/>
                </a:lnTo>
                <a:lnTo>
                  <a:pt x="46759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60856" y="6951221"/>
            <a:ext cx="5874740" cy="3106269"/>
          </a:xfrm>
          <a:custGeom>
            <a:avLst/>
            <a:gdLst/>
            <a:ahLst/>
            <a:cxnLst/>
            <a:rect r="r" b="b" t="t" l="l"/>
            <a:pathLst>
              <a:path h="3106269" w="5874740">
                <a:moveTo>
                  <a:pt x="0" y="0"/>
                </a:moveTo>
                <a:lnTo>
                  <a:pt x="5874740" y="0"/>
                </a:lnTo>
                <a:lnTo>
                  <a:pt x="5874740" y="3106269"/>
                </a:lnTo>
                <a:lnTo>
                  <a:pt x="0" y="3106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13398" y="3812557"/>
            <a:ext cx="5127477" cy="4114800"/>
          </a:xfrm>
          <a:custGeom>
            <a:avLst/>
            <a:gdLst/>
            <a:ahLst/>
            <a:cxnLst/>
            <a:rect r="r" b="b" t="t" l="l"/>
            <a:pathLst>
              <a:path h="4114800" w="5127477">
                <a:moveTo>
                  <a:pt x="0" y="0"/>
                </a:moveTo>
                <a:lnTo>
                  <a:pt x="5127476" y="0"/>
                </a:lnTo>
                <a:lnTo>
                  <a:pt x="5127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7825" y="5818172"/>
            <a:ext cx="6367195" cy="4114800"/>
          </a:xfrm>
          <a:custGeom>
            <a:avLst/>
            <a:gdLst/>
            <a:ahLst/>
            <a:cxnLst/>
            <a:rect r="r" b="b" t="t" l="l"/>
            <a:pathLst>
              <a:path h="4114800" w="6367195">
                <a:moveTo>
                  <a:pt x="0" y="0"/>
                </a:moveTo>
                <a:lnTo>
                  <a:pt x="6367195" y="0"/>
                </a:lnTo>
                <a:lnTo>
                  <a:pt x="6367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79941" y="527908"/>
            <a:ext cx="14968260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What’s next?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5855" y="527908"/>
            <a:ext cx="14968260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FFFFFF"/>
                </a:solidFill>
                <a:latin typeface="Loubag"/>
                <a:ea typeface="Loubag"/>
                <a:cs typeface="Loubag"/>
                <a:sym typeface="Loubag"/>
              </a:rPr>
              <a:t>What patrons are saying: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0347" y="2404700"/>
            <a:ext cx="4842152" cy="2584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2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feel like I now have the confidence to practice at home on my own because of this class.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1850" y="6695678"/>
            <a:ext cx="5219145" cy="2377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5"/>
              </a:lnSpc>
            </a:pPr>
            <a:r>
              <a:rPr lang="en-US" sz="4546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detailed walk-throughs were a life saver.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63620" y="1899181"/>
            <a:ext cx="3727172" cy="1618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8"/>
              </a:lnSpc>
            </a:pPr>
            <a:r>
              <a:rPr lang="en-US" sz="4648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love the one-on-one help.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63597" y="4691340"/>
            <a:ext cx="4027077" cy="1593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4"/>
              </a:lnSpc>
            </a:pPr>
            <a:r>
              <a:rPr lang="en-US" sz="4574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Have more of these classes!!!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97427" y="7499745"/>
            <a:ext cx="5201597" cy="1278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7"/>
              </a:lnSpc>
            </a:pPr>
            <a:r>
              <a:rPr lang="en-US" sz="366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learn something new every class, even if it’s a repeat.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9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69569" y="1028700"/>
            <a:ext cx="4518944" cy="4593590"/>
          </a:xfrm>
          <a:custGeom>
            <a:avLst/>
            <a:gdLst/>
            <a:ahLst/>
            <a:cxnLst/>
            <a:rect r="r" b="b" t="t" l="l"/>
            <a:pathLst>
              <a:path h="4593590" w="4518944">
                <a:moveTo>
                  <a:pt x="0" y="0"/>
                </a:moveTo>
                <a:lnTo>
                  <a:pt x="4518945" y="0"/>
                </a:lnTo>
                <a:lnTo>
                  <a:pt x="4518945" y="4593590"/>
                </a:lnTo>
                <a:lnTo>
                  <a:pt x="0" y="4593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9941" y="527908"/>
            <a:ext cx="14968260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FFFFFF"/>
                </a:solidFill>
                <a:latin typeface="Loubag"/>
                <a:ea typeface="Loubag"/>
                <a:cs typeface="Loubag"/>
                <a:sym typeface="Loubag"/>
              </a:rPr>
              <a:t>The future of DigiLit: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9941" y="2276637"/>
            <a:ext cx="11889439" cy="3557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90429" indent="-545214" lvl="1">
              <a:lnSpc>
                <a:spcPts val="7070"/>
              </a:lnSpc>
              <a:buFont typeface="Arial"/>
              <a:buChar char="•"/>
            </a:pPr>
            <a:r>
              <a:rPr lang="en-US" sz="505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More times / days offered</a:t>
            </a:r>
          </a:p>
          <a:p>
            <a:pPr algn="l" marL="1090429" indent="-545214" lvl="1">
              <a:lnSpc>
                <a:spcPts val="7070"/>
              </a:lnSpc>
              <a:buFont typeface="Arial"/>
              <a:buChar char="•"/>
            </a:pPr>
            <a:r>
              <a:rPr lang="en-US" sz="505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own DigiLit online courses</a:t>
            </a:r>
          </a:p>
          <a:p>
            <a:pPr algn="l" marL="2180858" indent="-726953" lvl="2">
              <a:lnSpc>
                <a:spcPts val="7070"/>
              </a:lnSpc>
              <a:buFont typeface="Arial"/>
              <a:buChar char="⚬"/>
            </a:pPr>
            <a:r>
              <a:rPr lang="en-US" sz="505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Via NicheAcademy or DigitalLearn</a:t>
            </a:r>
          </a:p>
          <a:p>
            <a:pPr algn="l" marL="1090429" indent="-545214" lvl="1">
              <a:lnSpc>
                <a:spcPts val="7070"/>
              </a:lnSpc>
              <a:buFont typeface="Arial"/>
              <a:buChar char="•"/>
            </a:pPr>
            <a:r>
              <a:rPr lang="en-US" sz="505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Train one librarian at each branch to be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38241" y="5729751"/>
            <a:ext cx="12329941" cy="871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69"/>
              </a:lnSpc>
            </a:pPr>
            <a:r>
              <a:rPr lang="en-US" sz="504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able to offer their own DigiLit sessions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9941" y="6340343"/>
            <a:ext cx="13156336" cy="871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6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9941" y="6595745"/>
            <a:ext cx="17143869" cy="2662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90294" indent="-545147" lvl="1">
              <a:lnSpc>
                <a:spcPts val="7069"/>
              </a:lnSpc>
              <a:buFont typeface="Arial"/>
              <a:buChar char="•"/>
            </a:pPr>
            <a:r>
              <a:rPr lang="en-US" sz="504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Refined lesson planning </a:t>
            </a:r>
          </a:p>
          <a:p>
            <a:pPr algn="l" marL="1090294" indent="-545147" lvl="1">
              <a:lnSpc>
                <a:spcPts val="7069"/>
              </a:lnSpc>
              <a:buFont typeface="Arial"/>
              <a:buChar char="•"/>
            </a:pPr>
            <a:r>
              <a:rPr lang="en-US" sz="504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Partnering with local resources (Senior centers, geek squads, etc...)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90D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9575" cap="sq">
              <a:solidFill>
                <a:srgbClr val="00999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73912" y="3600450"/>
            <a:ext cx="13277775" cy="3086100"/>
            <a:chOff x="0" y="0"/>
            <a:chExt cx="3497027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97027" cy="812800"/>
            </a:xfrm>
            <a:custGeom>
              <a:avLst/>
              <a:gdLst/>
              <a:ahLst/>
              <a:cxnLst/>
              <a:rect r="r" b="b" t="t" l="l"/>
              <a:pathLst>
                <a:path h="812800" w="3497027">
                  <a:moveTo>
                    <a:pt x="0" y="0"/>
                  </a:moveTo>
                  <a:lnTo>
                    <a:pt x="3497027" y="0"/>
                  </a:lnTo>
                  <a:lnTo>
                    <a:pt x="34970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C87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49702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81874" y="3972638"/>
            <a:ext cx="13924251" cy="191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Resources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6609" y="434719"/>
            <a:ext cx="8945112" cy="1275207"/>
            <a:chOff x="0" y="0"/>
            <a:chExt cx="2297160" cy="327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97160" cy="327481"/>
            </a:xfrm>
            <a:custGeom>
              <a:avLst/>
              <a:gdLst/>
              <a:ahLst/>
              <a:cxnLst/>
              <a:rect r="r" b="b" t="t" l="l"/>
              <a:pathLst>
                <a:path h="327481" w="2297160">
                  <a:moveTo>
                    <a:pt x="0" y="0"/>
                  </a:moveTo>
                  <a:lnTo>
                    <a:pt x="2297160" y="0"/>
                  </a:lnTo>
                  <a:lnTo>
                    <a:pt x="2297160" y="327481"/>
                  </a:lnTo>
                  <a:lnTo>
                    <a:pt x="0" y="327481"/>
                  </a:lnTo>
                  <a:close/>
                </a:path>
              </a:pathLst>
            </a:custGeom>
            <a:solidFill>
              <a:srgbClr val="90D2C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297160" cy="375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04567" y="4137477"/>
            <a:ext cx="8857155" cy="5011859"/>
            <a:chOff x="0" y="0"/>
            <a:chExt cx="2927040" cy="16562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27040" cy="1656278"/>
            </a:xfrm>
            <a:custGeom>
              <a:avLst/>
              <a:gdLst/>
              <a:ahLst/>
              <a:cxnLst/>
              <a:rect r="r" b="b" t="t" l="l"/>
              <a:pathLst>
                <a:path h="1656278" w="2927040">
                  <a:moveTo>
                    <a:pt x="0" y="0"/>
                  </a:moveTo>
                  <a:lnTo>
                    <a:pt x="2927040" y="0"/>
                  </a:lnTo>
                  <a:lnTo>
                    <a:pt x="2927040" y="1656278"/>
                  </a:lnTo>
                  <a:lnTo>
                    <a:pt x="0" y="1656278"/>
                  </a:lnTo>
                  <a:close/>
                </a:path>
              </a:pathLst>
            </a:custGeom>
            <a:solidFill>
              <a:srgbClr val="90D2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927040" cy="170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792371" y="619550"/>
            <a:ext cx="1407098" cy="705994"/>
          </a:xfrm>
          <a:custGeom>
            <a:avLst/>
            <a:gdLst/>
            <a:ahLst/>
            <a:cxnLst/>
            <a:rect r="r" b="b" t="t" l="l"/>
            <a:pathLst>
              <a:path h="705994" w="1407098">
                <a:moveTo>
                  <a:pt x="0" y="0"/>
                </a:moveTo>
                <a:lnTo>
                  <a:pt x="1407098" y="0"/>
                </a:lnTo>
                <a:lnTo>
                  <a:pt x="1407098" y="705994"/>
                </a:lnTo>
                <a:lnTo>
                  <a:pt x="0" y="705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" r="0" b="-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720134" y="4808239"/>
            <a:ext cx="7949045" cy="4312231"/>
            <a:chOff x="0" y="0"/>
            <a:chExt cx="10363200" cy="5621871"/>
          </a:xfrm>
        </p:grpSpPr>
        <p:sp>
          <p:nvSpPr>
            <p:cNvPr name="Freeform 10" id="10"/>
            <p:cNvSpPr/>
            <p:nvPr/>
          </p:nvSpPr>
          <p:spPr>
            <a:xfrm flipH="true" flipV="false" rot="0">
              <a:off x="0" y="0"/>
              <a:ext cx="10363200" cy="5621909"/>
            </a:xfrm>
            <a:custGeom>
              <a:avLst/>
              <a:gdLst/>
              <a:ahLst/>
              <a:cxnLst/>
              <a:rect r="r" b="b" t="t" l="l"/>
              <a:pathLst>
                <a:path h="5621909" w="10363200">
                  <a:moveTo>
                    <a:pt x="3721862" y="0"/>
                  </a:moveTo>
                  <a:cubicBezTo>
                    <a:pt x="5437759" y="635"/>
                    <a:pt x="7618095" y="263779"/>
                    <a:pt x="10363200" y="1000887"/>
                  </a:cubicBezTo>
                  <a:lnTo>
                    <a:pt x="10363200" y="5621909"/>
                  </a:lnTo>
                  <a:lnTo>
                    <a:pt x="0" y="5621909"/>
                  </a:lnTo>
                  <a:lnTo>
                    <a:pt x="0" y="531876"/>
                  </a:lnTo>
                  <a:cubicBezTo>
                    <a:pt x="870839" y="238379"/>
                    <a:pt x="2078990" y="762"/>
                    <a:pt x="3707892" y="0"/>
                  </a:cubicBezTo>
                  <a:close/>
                </a:path>
              </a:pathLst>
            </a:custGeom>
            <a:blipFill>
              <a:blip r:embed="rId3"/>
              <a:stretch>
                <a:fillRect l="-176" t="-306" r="-170" b="-31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720134" y="434719"/>
            <a:ext cx="7949045" cy="8685751"/>
            <a:chOff x="0" y="0"/>
            <a:chExt cx="2093576" cy="22876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93576" cy="2287605"/>
            </a:xfrm>
            <a:custGeom>
              <a:avLst/>
              <a:gdLst/>
              <a:ahLst/>
              <a:cxnLst/>
              <a:rect r="r" b="b" t="t" l="l"/>
              <a:pathLst>
                <a:path h="2287605" w="2093576">
                  <a:moveTo>
                    <a:pt x="0" y="0"/>
                  </a:moveTo>
                  <a:lnTo>
                    <a:pt x="2093576" y="0"/>
                  </a:lnTo>
                  <a:lnTo>
                    <a:pt x="2093576" y="2287605"/>
                  </a:lnTo>
                  <a:lnTo>
                    <a:pt x="0" y="2287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093576" cy="23352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11026" y="559648"/>
            <a:ext cx="9507630" cy="92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34"/>
              </a:lnSpc>
              <a:spcBef>
                <a:spcPct val="0"/>
              </a:spcBef>
            </a:pPr>
            <a:r>
              <a:rPr lang="en-US" sz="5381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Digital Inclusion Toolkit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6609" y="1805176"/>
            <a:ext cx="11254975" cy="597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2"/>
              </a:lnSpc>
            </a:pPr>
            <a:r>
              <a:rPr lang="en-US" sz="3466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New York State Library - </a:t>
            </a:r>
            <a:r>
              <a:rPr lang="en-US" sz="3466" u="sng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 tooltip="https://www.nysl.nysed.gov"/>
              </a:rPr>
              <a:t>https://www.nysl.nysed.gov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2456177"/>
            <a:ext cx="7350258" cy="597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2"/>
              </a:lnSpc>
            </a:pPr>
            <a:r>
              <a:rPr lang="en-US" sz="3466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--&gt; Search “Digital Inclusion”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1026" y="4965260"/>
            <a:ext cx="8437108" cy="3854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1497" indent="-395749" lvl="1">
              <a:lnSpc>
                <a:spcPts val="5132"/>
              </a:lnSpc>
              <a:buFont typeface="Arial"/>
              <a:buChar char="•"/>
            </a:pPr>
            <a:r>
              <a:rPr lang="en-US" sz="3666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Tools to assess the digital divide / needs in your community</a:t>
            </a:r>
          </a:p>
          <a:p>
            <a:pPr algn="l" marL="791497" indent="-395749" lvl="1">
              <a:lnSpc>
                <a:spcPts val="5132"/>
              </a:lnSpc>
              <a:buFont typeface="Arial"/>
              <a:buChar char="•"/>
            </a:pPr>
            <a:r>
              <a:rPr lang="en-US" sz="3666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Great compilation of tools and worksheets at the end of the document</a:t>
            </a:r>
          </a:p>
          <a:p>
            <a:pPr algn="l" marL="791497" indent="-395749" lvl="1">
              <a:lnSpc>
                <a:spcPts val="5132"/>
              </a:lnSpc>
              <a:buFont typeface="Arial"/>
              <a:buChar char="•"/>
            </a:pPr>
            <a:r>
              <a:rPr lang="en-US" sz="3666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Links and actionable practices to audit your current digital inclusion offerings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45199" y="8477792"/>
            <a:ext cx="2825272" cy="248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67"/>
              </a:lnSpc>
            </a:pPr>
            <a:r>
              <a:rPr lang="en-US" sz="1048" spc="-7">
                <a:solidFill>
                  <a:srgbClr val="1F4388"/>
                </a:solidFill>
                <a:latin typeface="IBM Plex Sans"/>
                <a:ea typeface="IBM Plex Sans"/>
                <a:cs typeface="IBM Plex Sans"/>
                <a:sym typeface="IBM Plex Sans"/>
              </a:rPr>
              <a:t> New York State Library Digital Inclusion Toolkit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86784" y="767636"/>
            <a:ext cx="1718962" cy="14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8"/>
              </a:lnSpc>
            </a:pPr>
            <a:r>
              <a:rPr lang="en-US" sz="1737">
                <a:solidFill>
                  <a:srgbClr val="1F4388"/>
                </a:solidFill>
                <a:latin typeface="Gotham"/>
                <a:ea typeface="Gotham"/>
                <a:cs typeface="Gotham"/>
                <a:sym typeface="Gotham"/>
              </a:rPr>
              <a:t>New York State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58319" y="1201390"/>
            <a:ext cx="1760285" cy="31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6"/>
              </a:lnSpc>
            </a:pPr>
            <a:r>
              <a:rPr lang="en-US" sz="3881">
                <a:solidFill>
                  <a:srgbClr val="9B2743"/>
                </a:solidFill>
                <a:latin typeface="Gotham"/>
                <a:ea typeface="Gotham"/>
                <a:cs typeface="Gotham"/>
                <a:sym typeface="Gotham"/>
              </a:rPr>
              <a:t>Library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58319" y="2148468"/>
            <a:ext cx="6429628" cy="1345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2"/>
              </a:lnSpc>
            </a:pPr>
            <a:r>
              <a:rPr lang="en-US" sz="6061" spc="54">
                <a:solidFill>
                  <a:srgbClr val="1F4388"/>
                </a:solidFill>
                <a:latin typeface="Montserrat"/>
                <a:ea typeface="Montserrat"/>
                <a:cs typeface="Montserrat"/>
                <a:sym typeface="Montserrat"/>
              </a:rPr>
              <a:t>2022 Digital Inclusion Toolkit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3149190"/>
            <a:ext cx="7350258" cy="597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2"/>
              </a:lnSpc>
            </a:pPr>
            <a:r>
              <a:rPr lang="en-US" sz="3466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--&gt; Click on 2022 PDF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63426" y="4290770"/>
            <a:ext cx="6576698" cy="57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27"/>
              </a:lnSpc>
              <a:spcBef>
                <a:spcPct val="0"/>
              </a:spcBef>
            </a:pPr>
            <a:r>
              <a:rPr lang="en-US" sz="3376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Includes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591" y="503355"/>
            <a:ext cx="11314422" cy="1402101"/>
            <a:chOff x="0" y="0"/>
            <a:chExt cx="2642647" cy="327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2647" cy="327481"/>
            </a:xfrm>
            <a:custGeom>
              <a:avLst/>
              <a:gdLst/>
              <a:ahLst/>
              <a:cxnLst/>
              <a:rect r="r" b="b" t="t" l="l"/>
              <a:pathLst>
                <a:path h="327481" w="2642647">
                  <a:moveTo>
                    <a:pt x="0" y="0"/>
                  </a:moveTo>
                  <a:lnTo>
                    <a:pt x="2642647" y="0"/>
                  </a:lnTo>
                  <a:lnTo>
                    <a:pt x="2642647" y="327481"/>
                  </a:lnTo>
                  <a:lnTo>
                    <a:pt x="0" y="327481"/>
                  </a:lnTo>
                  <a:close/>
                </a:path>
              </a:pathLst>
            </a:custGeom>
            <a:solidFill>
              <a:srgbClr val="FDC8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642647" cy="375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144000" y="2617124"/>
            <a:ext cx="9033342" cy="7549891"/>
          </a:xfrm>
          <a:custGeom>
            <a:avLst/>
            <a:gdLst/>
            <a:ahLst/>
            <a:cxnLst/>
            <a:rect r="r" b="b" t="t" l="l"/>
            <a:pathLst>
              <a:path h="7549891" w="9033342">
                <a:moveTo>
                  <a:pt x="0" y="0"/>
                </a:moveTo>
                <a:lnTo>
                  <a:pt x="9033342" y="0"/>
                </a:lnTo>
                <a:lnTo>
                  <a:pt x="9033342" y="7549892"/>
                </a:lnTo>
                <a:lnTo>
                  <a:pt x="0" y="7549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6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44000" y="2617124"/>
            <a:ext cx="8814311" cy="7545100"/>
            <a:chOff x="0" y="0"/>
            <a:chExt cx="2321465" cy="1987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21465" cy="1987187"/>
            </a:xfrm>
            <a:custGeom>
              <a:avLst/>
              <a:gdLst/>
              <a:ahLst/>
              <a:cxnLst/>
              <a:rect r="r" b="b" t="t" l="l"/>
              <a:pathLst>
                <a:path h="1987187" w="2321465">
                  <a:moveTo>
                    <a:pt x="0" y="0"/>
                  </a:moveTo>
                  <a:lnTo>
                    <a:pt x="2321465" y="0"/>
                  </a:lnTo>
                  <a:lnTo>
                    <a:pt x="2321465" y="1987187"/>
                  </a:lnTo>
                  <a:lnTo>
                    <a:pt x="0" y="1987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321465" cy="20348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182493" y="241641"/>
            <a:ext cx="5396549" cy="1983557"/>
          </a:xfrm>
          <a:custGeom>
            <a:avLst/>
            <a:gdLst/>
            <a:ahLst/>
            <a:cxnLst/>
            <a:rect r="r" b="b" t="t" l="l"/>
            <a:pathLst>
              <a:path h="1983557" w="5396549">
                <a:moveTo>
                  <a:pt x="0" y="0"/>
                </a:moveTo>
                <a:lnTo>
                  <a:pt x="5396549" y="0"/>
                </a:lnTo>
                <a:lnTo>
                  <a:pt x="5396549" y="1983557"/>
                </a:lnTo>
                <a:lnTo>
                  <a:pt x="0" y="19835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36" r="0" b="-85628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55289" y="615882"/>
            <a:ext cx="12432475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PLA DigitalLearn Training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8356" y="2512349"/>
            <a:ext cx="7890411" cy="7149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96485" indent="-548243" lvl="1">
              <a:lnSpc>
                <a:spcPts val="7110"/>
              </a:lnSpc>
              <a:buFont typeface="Arial"/>
              <a:buChar char="•"/>
            </a:pPr>
            <a:r>
              <a:rPr lang="en-US" sz="5078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Multiple digital literacy courses</a:t>
            </a:r>
          </a:p>
          <a:p>
            <a:pPr algn="l" marL="1096485" indent="-548243" lvl="1">
              <a:lnSpc>
                <a:spcPts val="7110"/>
              </a:lnSpc>
              <a:buFont typeface="Arial"/>
              <a:buChar char="•"/>
            </a:pPr>
            <a:r>
              <a:rPr lang="en-US" sz="5078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 customize / create your own modules for free</a:t>
            </a:r>
          </a:p>
          <a:p>
            <a:pPr algn="l" marL="1096485" indent="-548243" lvl="1">
              <a:lnSpc>
                <a:spcPts val="7110"/>
              </a:lnSpc>
              <a:buFont typeface="Arial"/>
              <a:buChar char="•"/>
            </a:pPr>
            <a:r>
              <a:rPr lang="en-US" sz="5078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English &amp; Spanish available</a:t>
            </a:r>
          </a:p>
          <a:p>
            <a:pPr algn="l" marL="1096485" indent="-548243" lvl="1">
              <a:lnSpc>
                <a:spcPts val="7110"/>
              </a:lnSpc>
              <a:buFont typeface="Arial"/>
              <a:buChar char="•"/>
            </a:pPr>
            <a:r>
              <a:rPr lang="en-US" sz="5078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Simple layout</a:t>
            </a:r>
          </a:p>
          <a:p>
            <a:pPr algn="l" marL="1096485" indent="-548243" lvl="1">
              <a:lnSpc>
                <a:spcPts val="7110"/>
              </a:lnSpc>
              <a:buFont typeface="Arial"/>
              <a:buChar char="•"/>
            </a:pPr>
            <a:r>
              <a:rPr lang="en-US" sz="5078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Easy to link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51561" y="2432406"/>
            <a:ext cx="7686792" cy="5127731"/>
          </a:xfrm>
          <a:custGeom>
            <a:avLst/>
            <a:gdLst/>
            <a:ahLst/>
            <a:cxnLst/>
            <a:rect r="r" b="b" t="t" l="l"/>
            <a:pathLst>
              <a:path h="5127731" w="7686792">
                <a:moveTo>
                  <a:pt x="0" y="0"/>
                </a:moveTo>
                <a:lnTo>
                  <a:pt x="7686792" y="0"/>
                </a:lnTo>
                <a:lnTo>
                  <a:pt x="7686792" y="5127731"/>
                </a:lnTo>
                <a:lnTo>
                  <a:pt x="0" y="5127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49647" y="2432406"/>
            <a:ext cx="6285385" cy="6590644"/>
            <a:chOff x="0" y="0"/>
            <a:chExt cx="1251345" cy="13121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51345" cy="1312119"/>
            </a:xfrm>
            <a:custGeom>
              <a:avLst/>
              <a:gdLst/>
              <a:ahLst/>
              <a:cxnLst/>
              <a:rect r="r" b="b" t="t" l="l"/>
              <a:pathLst>
                <a:path h="1312119" w="1251345">
                  <a:moveTo>
                    <a:pt x="0" y="0"/>
                  </a:moveTo>
                  <a:lnTo>
                    <a:pt x="1251345" y="0"/>
                  </a:lnTo>
                  <a:lnTo>
                    <a:pt x="1251345" y="1312119"/>
                  </a:lnTo>
                  <a:lnTo>
                    <a:pt x="0" y="1312119"/>
                  </a:lnTo>
                  <a:close/>
                </a:path>
              </a:pathLst>
            </a:custGeom>
            <a:solidFill>
              <a:srgbClr val="FDC87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251345" cy="1359744"/>
            </a:xfrm>
            <a:prstGeom prst="rect">
              <a:avLst/>
            </a:prstGeom>
          </p:spPr>
          <p:txBody>
            <a:bodyPr anchor="ctr" rtlCol="false" tIns="67204" lIns="67204" bIns="67204" rIns="67204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27147" y="2458043"/>
            <a:ext cx="5930385" cy="624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0"/>
              </a:lnSpc>
            </a:pPr>
            <a:r>
              <a:rPr lang="en-US" sz="59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Emerging Technologies Librarian at Grosse Pointe Public Library - Ewald Branch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651561" y="7840714"/>
            <a:ext cx="7686792" cy="1182336"/>
            <a:chOff x="0" y="0"/>
            <a:chExt cx="1425523" cy="2192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5523" cy="219265"/>
            </a:xfrm>
            <a:custGeom>
              <a:avLst/>
              <a:gdLst/>
              <a:ahLst/>
              <a:cxnLst/>
              <a:rect r="r" b="b" t="t" l="l"/>
              <a:pathLst>
                <a:path h="219265" w="1425523">
                  <a:moveTo>
                    <a:pt x="0" y="0"/>
                  </a:moveTo>
                  <a:lnTo>
                    <a:pt x="1425523" y="0"/>
                  </a:lnTo>
                  <a:lnTo>
                    <a:pt x="1425523" y="219265"/>
                  </a:lnTo>
                  <a:lnTo>
                    <a:pt x="0" y="219265"/>
                  </a:lnTo>
                  <a:close/>
                </a:path>
              </a:pathLst>
            </a:custGeom>
            <a:solidFill>
              <a:srgbClr val="FDC87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425523" cy="276415"/>
            </a:xfrm>
            <a:prstGeom prst="rect">
              <a:avLst/>
            </a:prstGeom>
          </p:spPr>
          <p:txBody>
            <a:bodyPr anchor="ctr" rtlCol="false" tIns="72145" lIns="72145" bIns="72145" rIns="72145"/>
            <a:lstStyle/>
            <a:p>
              <a:pPr algn="ctr">
                <a:lnSpc>
                  <a:spcPts val="2855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872452" y="7834581"/>
            <a:ext cx="3843396" cy="987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23"/>
              </a:lnSpc>
            </a:pPr>
            <a:r>
              <a:rPr lang="en-US" sz="5731" b="true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Alexis Smith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494957" y="7972769"/>
            <a:ext cx="3622505" cy="749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6"/>
              </a:lnSpc>
            </a:pPr>
            <a:r>
              <a:rPr lang="en-US" sz="4426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(She/Her/Hers)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9665" y="199755"/>
            <a:ext cx="3556737" cy="1678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87"/>
              </a:lnSpc>
            </a:pPr>
            <a:r>
              <a:rPr lang="en-US" sz="991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Who?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2567" y="503355"/>
            <a:ext cx="11452550" cy="1243278"/>
            <a:chOff x="0" y="0"/>
            <a:chExt cx="3016616" cy="327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16616" cy="327481"/>
            </a:xfrm>
            <a:custGeom>
              <a:avLst/>
              <a:gdLst/>
              <a:ahLst/>
              <a:cxnLst/>
              <a:rect r="r" b="b" t="t" l="l"/>
              <a:pathLst>
                <a:path h="327481" w="3016616">
                  <a:moveTo>
                    <a:pt x="0" y="0"/>
                  </a:moveTo>
                  <a:lnTo>
                    <a:pt x="3016616" y="0"/>
                  </a:lnTo>
                  <a:lnTo>
                    <a:pt x="3016616" y="327481"/>
                  </a:lnTo>
                  <a:lnTo>
                    <a:pt x="0" y="327481"/>
                  </a:lnTo>
                  <a:close/>
                </a:path>
              </a:pathLst>
            </a:custGeom>
            <a:solidFill>
              <a:srgbClr val="0D58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16616" cy="375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02567" y="4588007"/>
            <a:ext cx="16541117" cy="4670293"/>
            <a:chOff x="0" y="0"/>
            <a:chExt cx="4356508" cy="12300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56508" cy="1230036"/>
            </a:xfrm>
            <a:custGeom>
              <a:avLst/>
              <a:gdLst/>
              <a:ahLst/>
              <a:cxnLst/>
              <a:rect r="r" b="b" t="t" l="l"/>
              <a:pathLst>
                <a:path h="1230036" w="4356508">
                  <a:moveTo>
                    <a:pt x="0" y="0"/>
                  </a:moveTo>
                  <a:lnTo>
                    <a:pt x="4356508" y="0"/>
                  </a:lnTo>
                  <a:lnTo>
                    <a:pt x="4356508" y="1230036"/>
                  </a:lnTo>
                  <a:lnTo>
                    <a:pt x="0" y="1230036"/>
                  </a:lnTo>
                  <a:close/>
                </a:path>
              </a:pathLst>
            </a:custGeom>
            <a:solidFill>
              <a:srgbClr val="0D588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356508" cy="1277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02567" y="5038725"/>
            <a:ext cx="16541117" cy="3562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96485" indent="-548243" lvl="1">
              <a:lnSpc>
                <a:spcPts val="7110"/>
              </a:lnSpc>
              <a:buFont typeface="Arial"/>
              <a:buChar char="•"/>
            </a:pPr>
            <a:r>
              <a:rPr lang="en-US" sz="5078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Links articles and resources for instructors to further their own learning</a:t>
            </a:r>
          </a:p>
          <a:p>
            <a:pPr algn="l" marL="1096485" indent="-548243" lvl="1">
              <a:lnSpc>
                <a:spcPts val="7110"/>
              </a:lnSpc>
              <a:buFont typeface="Arial"/>
              <a:buChar char="•"/>
            </a:pPr>
            <a:r>
              <a:rPr lang="en-US" sz="5078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Troubleshooting tech tips</a:t>
            </a:r>
          </a:p>
          <a:p>
            <a:pPr algn="l" marL="1096485" indent="-548243" lvl="1">
              <a:lnSpc>
                <a:spcPts val="7110"/>
              </a:lnSpc>
              <a:buFont typeface="Arial"/>
              <a:buChar char="•"/>
            </a:pPr>
            <a:r>
              <a:rPr lang="en-US" sz="5078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Tips and tricks for teaching adult learners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02567" y="2802952"/>
            <a:ext cx="10779873" cy="1567982"/>
          </a:xfrm>
          <a:custGeom>
            <a:avLst/>
            <a:gdLst/>
            <a:ahLst/>
            <a:cxnLst/>
            <a:rect r="r" b="b" t="t" l="l"/>
            <a:pathLst>
              <a:path h="1567982" w="10779873">
                <a:moveTo>
                  <a:pt x="0" y="0"/>
                </a:moveTo>
                <a:lnTo>
                  <a:pt x="10779873" y="0"/>
                </a:lnTo>
                <a:lnTo>
                  <a:pt x="10779873" y="1567982"/>
                </a:lnTo>
                <a:lnTo>
                  <a:pt x="0" y="1567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18183" y="507457"/>
            <a:ext cx="11021318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Loubag"/>
                <a:ea typeface="Loubag"/>
                <a:cs typeface="Loubag"/>
                <a:sym typeface="Loubag"/>
              </a:rPr>
              <a:t>Digital Literacy Workbook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2567" y="1850424"/>
            <a:ext cx="17669373" cy="73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39"/>
              </a:lnSpc>
            </a:pPr>
            <a:r>
              <a:rPr lang="en-US" sz="431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ala.org/pla/initiatives/digitallead/digital-lit-instruction-playbook"/>
              </a:rPr>
              <a:t>https://www.ala.org/pla/initiatives/digitallead/digital-lit-instruction-playbook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6259" y="503355"/>
            <a:ext cx="10227125" cy="1479815"/>
            <a:chOff x="0" y="0"/>
            <a:chExt cx="2263249" cy="327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63249" cy="327481"/>
            </a:xfrm>
            <a:custGeom>
              <a:avLst/>
              <a:gdLst/>
              <a:ahLst/>
              <a:cxnLst/>
              <a:rect r="r" b="b" t="t" l="l"/>
              <a:pathLst>
                <a:path h="327481" w="2263249">
                  <a:moveTo>
                    <a:pt x="0" y="0"/>
                  </a:moveTo>
                  <a:lnTo>
                    <a:pt x="2263249" y="0"/>
                  </a:lnTo>
                  <a:lnTo>
                    <a:pt x="2263249" y="327481"/>
                  </a:lnTo>
                  <a:lnTo>
                    <a:pt x="0" y="327481"/>
                  </a:lnTo>
                  <a:close/>
                </a:path>
              </a:pathLst>
            </a:custGeom>
            <a:solidFill>
              <a:srgbClr val="00999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263249" cy="375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76259" y="3544729"/>
            <a:ext cx="14313102" cy="5533744"/>
            <a:chOff x="0" y="0"/>
            <a:chExt cx="3167471" cy="12246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67471" cy="1224610"/>
            </a:xfrm>
            <a:custGeom>
              <a:avLst/>
              <a:gdLst/>
              <a:ahLst/>
              <a:cxnLst/>
              <a:rect r="r" b="b" t="t" l="l"/>
              <a:pathLst>
                <a:path h="1224610" w="3167471">
                  <a:moveTo>
                    <a:pt x="0" y="0"/>
                  </a:moveTo>
                  <a:lnTo>
                    <a:pt x="3167471" y="0"/>
                  </a:lnTo>
                  <a:lnTo>
                    <a:pt x="3167471" y="1224610"/>
                  </a:lnTo>
                  <a:lnTo>
                    <a:pt x="0" y="1224610"/>
                  </a:lnTo>
                  <a:close/>
                </a:path>
              </a:pathLst>
            </a:custGeom>
            <a:solidFill>
              <a:srgbClr val="00999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167471" cy="1272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76259" y="3772192"/>
            <a:ext cx="14168891" cy="473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65860" indent="-582930" lvl="1">
              <a:lnSpc>
                <a:spcPts val="7559"/>
              </a:lnSpc>
              <a:buFont typeface="Arial"/>
              <a:buChar char="•"/>
            </a:pPr>
            <a:r>
              <a:rPr lang="en-US" sz="5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Includes self paced courses for library staff </a:t>
            </a:r>
          </a:p>
          <a:p>
            <a:pPr algn="l" marL="1165860" indent="-582930" lvl="1">
              <a:lnSpc>
                <a:spcPts val="7559"/>
              </a:lnSpc>
              <a:buFont typeface="Arial"/>
              <a:buChar char="•"/>
            </a:pPr>
            <a:r>
              <a:rPr lang="en-US" sz="5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Has a whole page of resources for Older Adults</a:t>
            </a:r>
          </a:p>
          <a:p>
            <a:pPr algn="l" marL="2331720" indent="-777240" lvl="2">
              <a:lnSpc>
                <a:spcPts val="7559"/>
              </a:lnSpc>
              <a:buFont typeface="Arial"/>
              <a:buChar char="⚬"/>
            </a:pPr>
            <a:r>
              <a:rPr lang="en-US" sz="5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Some specific to Four County / New York</a:t>
            </a:r>
          </a:p>
          <a:p>
            <a:pPr algn="l" marL="1165860" indent="-582930" lvl="1">
              <a:lnSpc>
                <a:spcPts val="7559"/>
              </a:lnSpc>
              <a:buFont typeface="Arial"/>
              <a:buChar char="•"/>
            </a:pPr>
            <a:r>
              <a:rPr lang="en-US" sz="5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Provides examples of other library digital literacy programs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666345" y="159150"/>
            <a:ext cx="4246031" cy="3162164"/>
          </a:xfrm>
          <a:custGeom>
            <a:avLst/>
            <a:gdLst/>
            <a:ahLst/>
            <a:cxnLst/>
            <a:rect r="r" b="b" t="t" l="l"/>
            <a:pathLst>
              <a:path h="3162164" w="4246031">
                <a:moveTo>
                  <a:pt x="0" y="0"/>
                </a:moveTo>
                <a:lnTo>
                  <a:pt x="4246031" y="0"/>
                </a:lnTo>
                <a:lnTo>
                  <a:pt x="4246031" y="3162164"/>
                </a:lnTo>
                <a:lnTo>
                  <a:pt x="0" y="316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533816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76259" y="2054971"/>
            <a:ext cx="12436614" cy="754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1"/>
              </a:lnSpc>
              <a:spcBef>
                <a:spcPct val="0"/>
              </a:spcBef>
            </a:pPr>
            <a:r>
              <a:rPr lang="en-US" sz="4365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https://4cls.libguides.com/adultservices/digitalskills 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0156" y="628982"/>
            <a:ext cx="9606848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Loubag"/>
                <a:ea typeface="Loubag"/>
                <a:cs typeface="Loubag"/>
                <a:sym typeface="Loubag"/>
              </a:rPr>
              <a:t>Digital Skills LibGuides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0D58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DC876"/>
            </a:solidFill>
            <a:ln w="409575" cap="sq">
              <a:solidFill>
                <a:srgbClr val="90D2CC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73912" y="3600450"/>
            <a:ext cx="13277775" cy="3086100"/>
            <a:chOff x="0" y="0"/>
            <a:chExt cx="3497027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97027" cy="812800"/>
            </a:xfrm>
            <a:custGeom>
              <a:avLst/>
              <a:gdLst/>
              <a:ahLst/>
              <a:cxnLst/>
              <a:rect r="r" b="b" t="t" l="l"/>
              <a:pathLst>
                <a:path h="812800" w="3497027">
                  <a:moveTo>
                    <a:pt x="0" y="0"/>
                  </a:moveTo>
                  <a:lnTo>
                    <a:pt x="3497027" y="0"/>
                  </a:lnTo>
                  <a:lnTo>
                    <a:pt x="34970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999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49702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81874" y="3972638"/>
            <a:ext cx="13924251" cy="191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FFFFFF"/>
                </a:solidFill>
                <a:latin typeface="Loubag"/>
                <a:ea typeface="Loubag"/>
                <a:cs typeface="Loubag"/>
                <a:sym typeface="Loubag"/>
              </a:rPr>
              <a:t>Questions?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FDC8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7226" y="105650"/>
            <a:ext cx="4549473" cy="1186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82"/>
              </a:lnSpc>
            </a:pPr>
            <a:r>
              <a:rPr lang="en-US" sz="6916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Sources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17226" y="1951663"/>
            <a:ext cx="18168047" cy="1688622"/>
            <a:chOff x="0" y="0"/>
            <a:chExt cx="24224062" cy="225149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76200"/>
              <a:ext cx="24224062" cy="771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71"/>
                </a:lnSpc>
                <a:spcBef>
                  <a:spcPct val="0"/>
                </a:spcBef>
              </a:pPr>
              <a:r>
                <a:rPr lang="en-US" sz="3479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"DigitalLead: Rural Libraries Creating New Possibilities", American Library Association, April 7, 2020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815315" y="667552"/>
              <a:ext cx="20141672" cy="15839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71"/>
                </a:lnSpc>
                <a:spcBef>
                  <a:spcPct val="0"/>
                </a:spcBef>
              </a:pPr>
              <a:r>
                <a:rPr lang="en-US" sz="3479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https://www.ala.org/pla/initiatives/digitallead/digital-lit-instruction-playbook (Accessed October 8, 2024), Document ID: f1c6f44a-3c95-44c4-96ec-cbaefa5ec34f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60820" y="4597057"/>
            <a:ext cx="18878364" cy="1687426"/>
            <a:chOff x="0" y="0"/>
            <a:chExt cx="25171152" cy="224990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25171152" cy="771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71"/>
                </a:lnSpc>
                <a:spcBef>
                  <a:spcPct val="0"/>
                </a:spcBef>
              </a:pPr>
              <a:r>
                <a:rPr lang="en-US" sz="3479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“Libguides: Adult Services: Digital Skills.” Digital Skills - Adult Services - LibGuides at Four County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979263" y="665957"/>
              <a:ext cx="24191888" cy="15839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71"/>
                </a:lnSpc>
                <a:spcBef>
                  <a:spcPct val="0"/>
                </a:spcBef>
              </a:pPr>
              <a:r>
                <a:rPr lang="en-US" sz="3479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Library System, Four County Library System, 6 Sept. 2024, 4cls.libguides.com/adultservices/digitalskills. 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60820" y="7160783"/>
            <a:ext cx="16396575" cy="597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1"/>
              </a:lnSpc>
              <a:spcBef>
                <a:spcPct val="0"/>
              </a:spcBef>
            </a:pPr>
            <a:r>
              <a:rPr lang="en-US" sz="3479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“Tech Help.” Grosse Pointe Public Library, 2024, grossepointelibrary.org/technology-help. 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17226" y="8710691"/>
            <a:ext cx="19863699" cy="1077826"/>
            <a:chOff x="0" y="0"/>
            <a:chExt cx="26484932" cy="143710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76200"/>
              <a:ext cx="26484932" cy="771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71"/>
                </a:lnSpc>
                <a:spcBef>
                  <a:spcPct val="0"/>
                </a:spcBef>
              </a:pPr>
              <a:r>
                <a:rPr lang="en-US" sz="3479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“Tools and Resources for Trainers.” DigitalLearn Training, Public Library Association (PLA),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231400" y="665957"/>
              <a:ext cx="10275737" cy="771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71"/>
                </a:lnSpc>
                <a:spcBef>
                  <a:spcPct val="0"/>
                </a:spcBef>
              </a:pPr>
              <a:r>
                <a:rPr lang="en-US" sz="3479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training.digitallearn.org/. Accessed 2024. 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FDC8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7226" y="105650"/>
            <a:ext cx="10654403" cy="1186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82"/>
              </a:lnSpc>
            </a:pPr>
            <a:r>
              <a:rPr lang="en-US" sz="6916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Sources Continued...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17226" y="2078213"/>
            <a:ext cx="18938489" cy="1093144"/>
            <a:chOff x="0" y="0"/>
            <a:chExt cx="25251318" cy="145752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76200"/>
              <a:ext cx="25251318" cy="774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67"/>
                </a:lnSpc>
                <a:spcBef>
                  <a:spcPct val="0"/>
                </a:spcBef>
              </a:pPr>
              <a:r>
                <a:rPr lang="en-US" sz="3477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U.S. Census Bureau Quickfacts: United States,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462781" y="683303"/>
              <a:ext cx="17002799" cy="774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67"/>
                </a:lnSpc>
                <a:spcBef>
                  <a:spcPct val="0"/>
                </a:spcBef>
              </a:pPr>
              <a:r>
                <a:rPr lang="en-US" sz="3477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www.census.gov/quickfacts/fact/table/US/PST045223. Accessed 2024.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17226" y="4312439"/>
            <a:ext cx="18938489" cy="1093144"/>
            <a:chOff x="0" y="0"/>
            <a:chExt cx="25251318" cy="145752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25251318" cy="774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67"/>
                </a:lnSpc>
                <a:spcBef>
                  <a:spcPct val="0"/>
                </a:spcBef>
              </a:pPr>
              <a:r>
                <a:rPr lang="en-US" sz="3477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Is Digital Literacy?, ALA - American Library Association, 2011,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781671" y="683303"/>
              <a:ext cx="21426408" cy="774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67"/>
                </a:lnSpc>
                <a:spcBef>
                  <a:spcPct val="0"/>
                </a:spcBef>
              </a:pPr>
              <a:r>
                <a:rPr lang="en-US" sz="3477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alair.ala.org/server/api/core/bitstreams/6a42b84d-dbaf-4871-b2da-d60b51b21aef/content. 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17226" y="6470465"/>
            <a:ext cx="11776102" cy="599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7"/>
              </a:lnSpc>
              <a:spcBef>
                <a:spcPct val="0"/>
              </a:spcBef>
            </a:pPr>
            <a:r>
              <a:rPr lang="en-US" sz="3477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2020 Adult Services Survey. Grosse Pointe Public Library, 2020 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17226" y="8211265"/>
            <a:ext cx="19371317" cy="1047035"/>
            <a:chOff x="0" y="0"/>
            <a:chExt cx="25828423" cy="139604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76200"/>
              <a:ext cx="25046751" cy="774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67"/>
                </a:lnSpc>
                <a:spcBef>
                  <a:spcPct val="0"/>
                </a:spcBef>
              </a:pPr>
              <a:r>
                <a:rPr lang="en-US" sz="3477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2022 Digital Inclusion Toolkit - NYS Library, New York State Library, 2022,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81671" y="621824"/>
              <a:ext cx="25046751" cy="774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67"/>
                </a:lnSpc>
                <a:spcBef>
                  <a:spcPct val="0"/>
                </a:spcBef>
              </a:pPr>
              <a:r>
                <a:rPr lang="en-US" sz="3477">
                  <a:solidFill>
                    <a:srgbClr val="0D588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www.nysl.nysed.gov/libdev/Digital-Inclusion-Toolkit.pdf.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58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08078"/>
            <a:ext cx="16230600" cy="6814972"/>
            <a:chOff x="0" y="0"/>
            <a:chExt cx="3231319" cy="13567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31319" cy="1356780"/>
            </a:xfrm>
            <a:custGeom>
              <a:avLst/>
              <a:gdLst/>
              <a:ahLst/>
              <a:cxnLst/>
              <a:rect r="r" b="b" t="t" l="l"/>
              <a:pathLst>
                <a:path h="1356780" w="3231319">
                  <a:moveTo>
                    <a:pt x="0" y="0"/>
                  </a:moveTo>
                  <a:lnTo>
                    <a:pt x="3231319" y="0"/>
                  </a:lnTo>
                  <a:lnTo>
                    <a:pt x="3231319" y="1356780"/>
                  </a:lnTo>
                  <a:lnTo>
                    <a:pt x="0" y="1356780"/>
                  </a:lnTo>
                  <a:close/>
                </a:path>
              </a:pathLst>
            </a:custGeom>
            <a:solidFill>
              <a:srgbClr val="FDC8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231319" cy="1404405"/>
            </a:xfrm>
            <a:prstGeom prst="rect">
              <a:avLst/>
            </a:prstGeom>
          </p:spPr>
          <p:txBody>
            <a:bodyPr anchor="ctr" rtlCol="false" tIns="67204" lIns="67204" bIns="67204" rIns="67204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90362" y="4588511"/>
            <a:ext cx="14326666" cy="3110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0"/>
              </a:lnSpc>
            </a:pPr>
            <a:r>
              <a:rPr lang="en-US" sz="59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Feel free to contact me anytime! </a:t>
            </a:r>
          </a:p>
          <a:p>
            <a:pPr algn="ctr">
              <a:lnSpc>
                <a:spcPts val="8350"/>
              </a:lnSpc>
            </a:pPr>
            <a:r>
              <a:rPr lang="en-US" sz="59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(313) 640 - 4775 (ext. 1215)</a:t>
            </a:r>
          </a:p>
          <a:p>
            <a:pPr algn="ctr">
              <a:lnSpc>
                <a:spcPts val="8350"/>
              </a:lnSpc>
            </a:pPr>
            <a:r>
              <a:rPr lang="en-US" sz="59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asmith@grossepointelibrary.org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92755" y="2289531"/>
            <a:ext cx="4541492" cy="1163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1"/>
              </a:lnSpc>
            </a:pPr>
            <a:r>
              <a:rPr lang="en-US" sz="6772" b="true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Alexis Smith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34246" y="2436374"/>
            <a:ext cx="4040530" cy="89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1"/>
              </a:lnSpc>
            </a:pPr>
            <a:r>
              <a:rPr lang="en-US" sz="5229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(She/Her/Hers)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199755"/>
            <a:ext cx="7960989" cy="170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87"/>
              </a:lnSpc>
            </a:pPr>
            <a:r>
              <a:rPr lang="en-US" sz="9919">
                <a:solidFill>
                  <a:srgbClr val="FFFFFF"/>
                </a:solidFill>
                <a:latin typeface="Loubag"/>
                <a:ea typeface="Loubag"/>
                <a:cs typeface="Loubag"/>
                <a:sym typeface="Loubag"/>
              </a:rPr>
              <a:t>Thank you!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325518" y="2432406"/>
            <a:ext cx="2327527" cy="6400700"/>
          </a:xfrm>
          <a:custGeom>
            <a:avLst/>
            <a:gdLst/>
            <a:ahLst/>
            <a:cxnLst/>
            <a:rect r="r" b="b" t="t" l="l"/>
            <a:pathLst>
              <a:path h="6400700" w="2327527">
                <a:moveTo>
                  <a:pt x="0" y="0"/>
                </a:moveTo>
                <a:lnTo>
                  <a:pt x="2327527" y="0"/>
                </a:lnTo>
                <a:lnTo>
                  <a:pt x="2327527" y="6400700"/>
                </a:lnTo>
                <a:lnTo>
                  <a:pt x="0" y="6400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18307" y="1028700"/>
            <a:ext cx="6169693" cy="5713398"/>
            <a:chOff x="0" y="0"/>
            <a:chExt cx="8226258" cy="76178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05294" y="629645"/>
              <a:ext cx="1631899" cy="1249144"/>
            </a:xfrm>
            <a:custGeom>
              <a:avLst/>
              <a:gdLst/>
              <a:ahLst/>
              <a:cxnLst/>
              <a:rect r="r" b="b" t="t" l="l"/>
              <a:pathLst>
                <a:path h="1249144" w="1631899">
                  <a:moveTo>
                    <a:pt x="0" y="0"/>
                  </a:moveTo>
                  <a:lnTo>
                    <a:pt x="1631899" y="0"/>
                  </a:lnTo>
                  <a:lnTo>
                    <a:pt x="1631899" y="1249144"/>
                  </a:lnTo>
                  <a:lnTo>
                    <a:pt x="0" y="1249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217402" y="0"/>
              <a:ext cx="7617864" cy="7617864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DFC8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48309" lIns="48309" bIns="48309" rIns="48309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514511" y="297109"/>
              <a:ext cx="7023647" cy="7023647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D2CC"/>
              </a:solidFill>
              <a:ln w="57150" cap="sq">
                <a:solidFill>
                  <a:srgbClr val="FDC876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48309" lIns="48309" bIns="48309" rIns="48309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3105294" y="629645"/>
              <a:ext cx="1558902" cy="1193269"/>
            </a:xfrm>
            <a:custGeom>
              <a:avLst/>
              <a:gdLst/>
              <a:ahLst/>
              <a:cxnLst/>
              <a:rect r="r" b="b" t="t" l="l"/>
              <a:pathLst>
                <a:path h="1193269" w="1558902">
                  <a:moveTo>
                    <a:pt x="0" y="0"/>
                  </a:moveTo>
                  <a:lnTo>
                    <a:pt x="1558902" y="0"/>
                  </a:lnTo>
                  <a:lnTo>
                    <a:pt x="1558902" y="1193269"/>
                  </a:lnTo>
                  <a:lnTo>
                    <a:pt x="0" y="1193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-518774">
              <a:off x="257407" y="1959375"/>
              <a:ext cx="7701419" cy="41400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09"/>
                </a:lnSpc>
              </a:pPr>
              <a:r>
                <a:rPr lang="en-US" sz="9773">
                  <a:solidFill>
                    <a:srgbClr val="0D5880"/>
                  </a:solidFill>
                  <a:latin typeface="Loubag"/>
                  <a:ea typeface="Loubag"/>
                  <a:cs typeface="Loubag"/>
                  <a:sym typeface="Loubag"/>
                </a:rPr>
                <a:t>DigiLit</a:t>
              </a:r>
            </a:p>
            <a:p>
              <a:pPr algn="ctr">
                <a:lnSpc>
                  <a:spcPts val="12509"/>
                </a:lnSpc>
              </a:pPr>
              <a:r>
                <a:rPr lang="en-US" sz="9773">
                  <a:solidFill>
                    <a:srgbClr val="0D5880"/>
                  </a:solidFill>
                  <a:latin typeface="Loubag"/>
                  <a:ea typeface="Loubag"/>
                  <a:cs typeface="Loubag"/>
                  <a:sym typeface="Loubag"/>
                </a:rPr>
                <a:t>Series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-445811">
              <a:off x="4081214" y="6085613"/>
              <a:ext cx="905838" cy="907573"/>
            </a:xfrm>
            <a:custGeom>
              <a:avLst/>
              <a:gdLst/>
              <a:ahLst/>
              <a:cxnLst/>
              <a:rect r="r" b="b" t="t" l="l"/>
              <a:pathLst>
                <a:path h="907573" w="905838">
                  <a:moveTo>
                    <a:pt x="0" y="0"/>
                  </a:moveTo>
                  <a:lnTo>
                    <a:pt x="905838" y="0"/>
                  </a:lnTo>
                  <a:lnTo>
                    <a:pt x="905838" y="907573"/>
                  </a:lnTo>
                  <a:lnTo>
                    <a:pt x="0" y="907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93484" y="2256007"/>
            <a:ext cx="11371671" cy="5237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6"/>
              </a:lnSpc>
            </a:pP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DigiLit is a series of classes where each week focuses on a different technology topic. I try to detail what each session will look like so patrons are never surprised, and I recommend they bring the following to EVERY class: </a:t>
            </a:r>
          </a:p>
          <a:p>
            <a:pPr algn="l">
              <a:lnSpc>
                <a:spcPts val="6916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593484" y="313915"/>
            <a:ext cx="6524888" cy="170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87"/>
              </a:lnSpc>
            </a:pPr>
            <a:r>
              <a:rPr lang="en-US" sz="991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What?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97757" y="6769062"/>
            <a:ext cx="12338438" cy="248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5204" indent="-512602" lvl="1">
              <a:lnSpc>
                <a:spcPts val="6647"/>
              </a:lnSpc>
              <a:buFont typeface="Arial"/>
              <a:buChar char="•"/>
            </a:pPr>
            <a:r>
              <a:rPr lang="en-US" b="true" sz="4748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Library barcode number</a:t>
            </a:r>
          </a:p>
          <a:p>
            <a:pPr algn="l" marL="1025204" indent="-512602" lvl="1">
              <a:lnSpc>
                <a:spcPts val="6647"/>
              </a:lnSpc>
              <a:buFont typeface="Arial"/>
              <a:buChar char="•"/>
            </a:pPr>
            <a:r>
              <a:rPr lang="en-US" b="true" sz="4748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Any relevant passwords (</a:t>
            </a:r>
            <a:r>
              <a:rPr lang="en-US" sz="4748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Apple ID, email, etc</a:t>
            </a:r>
            <a:r>
              <a:rPr lang="en-US" b="true" sz="4748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)</a:t>
            </a:r>
          </a:p>
          <a:p>
            <a:pPr algn="l" marL="1025204" indent="-512602" lvl="1">
              <a:lnSpc>
                <a:spcPts val="6647"/>
              </a:lnSpc>
              <a:buFont typeface="Arial"/>
              <a:buChar char="•"/>
            </a:pPr>
            <a:r>
              <a:rPr lang="en-US" b="true" sz="4748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Their own device.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0D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976153"/>
            <a:ext cx="8775813" cy="5359515"/>
          </a:xfrm>
          <a:custGeom>
            <a:avLst/>
            <a:gdLst/>
            <a:ahLst/>
            <a:cxnLst/>
            <a:rect r="r" b="b" t="t" l="l"/>
            <a:pathLst>
              <a:path h="5359515" w="8775813">
                <a:moveTo>
                  <a:pt x="0" y="0"/>
                </a:moveTo>
                <a:lnTo>
                  <a:pt x="8775813" y="0"/>
                </a:lnTo>
                <a:lnTo>
                  <a:pt x="8775813" y="5359514"/>
                </a:lnTo>
                <a:lnTo>
                  <a:pt x="0" y="5359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0352" y="471586"/>
            <a:ext cx="6524888" cy="1678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87"/>
              </a:lnSpc>
            </a:pPr>
            <a:r>
              <a:rPr lang="en-US" sz="991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Where?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033138" y="1616896"/>
            <a:ext cx="8125864" cy="191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9"/>
              </a:lnSpc>
            </a:pPr>
            <a:r>
              <a:rPr lang="en-US" sz="5492" u="sng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Grosse Pointe Public Library</a:t>
            </a:r>
            <a:r>
              <a:rPr lang="en-US" sz="5492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algn="ctr">
              <a:lnSpc>
                <a:spcPts val="7689"/>
              </a:lnSpc>
            </a:pPr>
            <a:r>
              <a:rPr lang="en-US" sz="5492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Ewald Branch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33138" y="3624316"/>
            <a:ext cx="7776778" cy="563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9600" indent="-384800" lvl="1">
              <a:lnSpc>
                <a:spcPts val="4990"/>
              </a:lnSpc>
              <a:buFont typeface="Arial"/>
              <a:buChar char="•"/>
            </a:pPr>
            <a:r>
              <a:rPr lang="en-US" sz="35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Services over 11,124 patrons in the Grosse Pointe </a:t>
            </a:r>
            <a:r>
              <a:rPr lang="en-US" b="true" sz="3564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Park</a:t>
            </a:r>
            <a:r>
              <a:rPr lang="en-US" sz="35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area</a:t>
            </a:r>
          </a:p>
          <a:p>
            <a:pPr algn="l" marL="1539201" indent="-513067" lvl="2">
              <a:lnSpc>
                <a:spcPts val="4990"/>
              </a:lnSpc>
              <a:buFont typeface="Arial"/>
              <a:buChar char="⚬"/>
            </a:pPr>
            <a:r>
              <a:rPr lang="en-US" sz="35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Total patrons = over 42 thousand </a:t>
            </a:r>
          </a:p>
          <a:p>
            <a:pPr algn="l" marL="769600" indent="-384800" lvl="1">
              <a:lnSpc>
                <a:spcPts val="4990"/>
              </a:lnSpc>
              <a:buFont typeface="Arial"/>
              <a:buChar char="•"/>
            </a:pPr>
            <a:r>
              <a:rPr lang="en-US" sz="35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18% are 65 years or older</a:t>
            </a:r>
          </a:p>
          <a:p>
            <a:pPr algn="l" marL="769600" indent="-384800" lvl="1">
              <a:lnSpc>
                <a:spcPts val="4990"/>
              </a:lnSpc>
              <a:buFont typeface="Arial"/>
              <a:buChar char="•"/>
            </a:pPr>
            <a:r>
              <a:rPr lang="en-US" sz="35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99.2% of all households have a computer / smart device</a:t>
            </a:r>
          </a:p>
          <a:p>
            <a:pPr algn="l" marL="769600" indent="-384800" lvl="1">
              <a:lnSpc>
                <a:spcPts val="4990"/>
              </a:lnSpc>
              <a:buFont typeface="Arial"/>
              <a:buChar char="•"/>
            </a:pPr>
            <a:r>
              <a:rPr lang="en-US" sz="35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97.3% of households have internet access</a:t>
            </a:r>
          </a:p>
          <a:p>
            <a:pPr algn="l">
              <a:lnSpc>
                <a:spcPts val="499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394506"/>
            <a:ext cx="7776778" cy="60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0"/>
              </a:lnSpc>
            </a:pPr>
            <a:r>
              <a:rPr lang="en-US" sz="3564" b="true">
                <a:solidFill>
                  <a:srgbClr val="0D588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Ewald Branch </a:t>
            </a:r>
            <a:r>
              <a:rPr lang="en-US" sz="3564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Grosse Pointe Park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58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6455" y="2345486"/>
            <a:ext cx="16053596" cy="6939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52980" indent="-576490" lvl="1">
              <a:lnSpc>
                <a:spcPts val="9292"/>
              </a:lnSpc>
              <a:buFont typeface="Arial"/>
              <a:buChar char="•"/>
            </a:pPr>
            <a:r>
              <a:rPr lang="en-US" sz="53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Tech Savvy Tuesdays were a hit</a:t>
            </a:r>
          </a:p>
          <a:p>
            <a:pPr algn="l">
              <a:lnSpc>
                <a:spcPts val="9292"/>
              </a:lnSpc>
            </a:pPr>
          </a:p>
          <a:p>
            <a:pPr algn="l" marL="1152980" indent="-576490" lvl="1">
              <a:lnSpc>
                <a:spcPts val="9292"/>
              </a:lnSpc>
              <a:buFont typeface="Arial"/>
              <a:buChar char="•"/>
            </a:pPr>
            <a:r>
              <a:rPr lang="en-US" sz="53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Patrons requested more tech related programs </a:t>
            </a:r>
          </a:p>
          <a:p>
            <a:pPr algn="l" marL="2305961" indent="-768654" lvl="2">
              <a:lnSpc>
                <a:spcPts val="9292"/>
              </a:lnSpc>
              <a:buFont typeface="Arial"/>
              <a:buChar char="⚬"/>
            </a:pPr>
            <a:r>
              <a:rPr lang="en-US" sz="53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Specifically device training</a:t>
            </a:r>
          </a:p>
          <a:p>
            <a:pPr algn="l">
              <a:lnSpc>
                <a:spcPts val="9292"/>
              </a:lnSpc>
            </a:pPr>
          </a:p>
          <a:p>
            <a:pPr algn="l" marL="1152980" indent="-576490" lvl="1">
              <a:lnSpc>
                <a:spcPts val="9292"/>
              </a:lnSpc>
              <a:buFont typeface="Arial"/>
              <a:buChar char="•"/>
            </a:pPr>
            <a:r>
              <a:rPr lang="en-US" sz="53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lang="en-US" sz="534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igital literacy matters!!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186689" y="7231412"/>
            <a:ext cx="3767533" cy="2726752"/>
          </a:xfrm>
          <a:custGeom>
            <a:avLst/>
            <a:gdLst/>
            <a:ahLst/>
            <a:cxnLst/>
            <a:rect r="r" b="b" t="t" l="l"/>
            <a:pathLst>
              <a:path h="2726752" w="3767533">
                <a:moveTo>
                  <a:pt x="0" y="0"/>
                </a:moveTo>
                <a:lnTo>
                  <a:pt x="3767534" y="0"/>
                </a:lnTo>
                <a:lnTo>
                  <a:pt x="3767534" y="2726752"/>
                </a:lnTo>
                <a:lnTo>
                  <a:pt x="0" y="2726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2582" y="220939"/>
            <a:ext cx="3776525" cy="4384935"/>
          </a:xfrm>
          <a:custGeom>
            <a:avLst/>
            <a:gdLst/>
            <a:ahLst/>
            <a:cxnLst/>
            <a:rect r="r" b="b" t="t" l="l"/>
            <a:pathLst>
              <a:path h="4384935" w="3776525">
                <a:moveTo>
                  <a:pt x="0" y="0"/>
                </a:moveTo>
                <a:lnTo>
                  <a:pt x="3776526" y="0"/>
                </a:lnTo>
                <a:lnTo>
                  <a:pt x="3776526" y="4384935"/>
                </a:lnTo>
                <a:lnTo>
                  <a:pt x="0" y="43849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6455" y="506468"/>
            <a:ext cx="6524888" cy="170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87"/>
              </a:lnSpc>
            </a:pPr>
            <a:r>
              <a:rPr lang="en-US" sz="9919">
                <a:solidFill>
                  <a:srgbClr val="FFFFFF"/>
                </a:solidFill>
                <a:latin typeface="Loubag"/>
                <a:ea typeface="Loubag"/>
                <a:cs typeface="Loubag"/>
                <a:sym typeface="Loubag"/>
              </a:rPr>
              <a:t>Why?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27799" y="1929977"/>
            <a:ext cx="14632402" cy="3822715"/>
          </a:xfrm>
          <a:custGeom>
            <a:avLst/>
            <a:gdLst/>
            <a:ahLst/>
            <a:cxnLst/>
            <a:rect r="r" b="b" t="t" l="l"/>
            <a:pathLst>
              <a:path h="3822715" w="14632402">
                <a:moveTo>
                  <a:pt x="0" y="0"/>
                </a:moveTo>
                <a:lnTo>
                  <a:pt x="14632402" y="0"/>
                </a:lnTo>
                <a:lnTo>
                  <a:pt x="14632402" y="3822715"/>
                </a:lnTo>
                <a:lnTo>
                  <a:pt x="0" y="38227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12251" y="5701960"/>
            <a:ext cx="14863497" cy="4096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3"/>
              </a:lnSpc>
            </a:pPr>
            <a:r>
              <a:rPr lang="en-US" sz="5859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“The ability to use information and communication technologies to find, evaluate, create, and communicate information, requiring both cognitive and technical skills”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33880" y="229309"/>
            <a:ext cx="9820241" cy="170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87"/>
              </a:lnSpc>
            </a:pPr>
            <a:r>
              <a:rPr lang="en-US" sz="991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Digital Literacy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DC8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3912" y="3600450"/>
            <a:ext cx="13277775" cy="3086100"/>
            <a:chOff x="0" y="0"/>
            <a:chExt cx="3497027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97027" cy="812800"/>
            </a:xfrm>
            <a:custGeom>
              <a:avLst/>
              <a:gdLst/>
              <a:ahLst/>
              <a:cxnLst/>
              <a:rect r="r" b="b" t="t" l="l"/>
              <a:pathLst>
                <a:path h="812800" w="3497027">
                  <a:moveTo>
                    <a:pt x="0" y="0"/>
                  </a:moveTo>
                  <a:lnTo>
                    <a:pt x="3497027" y="0"/>
                  </a:lnTo>
                  <a:lnTo>
                    <a:pt x="34970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D2C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9702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9575" cap="sq">
              <a:solidFill>
                <a:srgbClr val="0D588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822801" y="3938645"/>
            <a:ext cx="12642398" cy="2367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17"/>
              </a:lnSpc>
            </a:pPr>
            <a:r>
              <a:rPr lang="en-US" sz="13798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How it works: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51351" y="261883"/>
            <a:ext cx="4179745" cy="2277961"/>
          </a:xfrm>
          <a:custGeom>
            <a:avLst/>
            <a:gdLst/>
            <a:ahLst/>
            <a:cxnLst/>
            <a:rect r="r" b="b" t="t" l="l"/>
            <a:pathLst>
              <a:path h="2277961" w="4179745">
                <a:moveTo>
                  <a:pt x="0" y="0"/>
                </a:moveTo>
                <a:lnTo>
                  <a:pt x="4179745" y="0"/>
                </a:lnTo>
                <a:lnTo>
                  <a:pt x="4179745" y="2277961"/>
                </a:lnTo>
                <a:lnTo>
                  <a:pt x="0" y="227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645959">
            <a:off x="1362759" y="2634376"/>
            <a:ext cx="2817712" cy="2137939"/>
          </a:xfrm>
          <a:custGeom>
            <a:avLst/>
            <a:gdLst/>
            <a:ahLst/>
            <a:cxnLst/>
            <a:rect r="r" b="b" t="t" l="l"/>
            <a:pathLst>
              <a:path h="2137939" w="2817712">
                <a:moveTo>
                  <a:pt x="0" y="0"/>
                </a:moveTo>
                <a:lnTo>
                  <a:pt x="2817712" y="0"/>
                </a:lnTo>
                <a:lnTo>
                  <a:pt x="2817712" y="2137939"/>
                </a:lnTo>
                <a:lnTo>
                  <a:pt x="0" y="21379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90460" y="4707152"/>
            <a:ext cx="2954935" cy="2954935"/>
          </a:xfrm>
          <a:custGeom>
            <a:avLst/>
            <a:gdLst/>
            <a:ahLst/>
            <a:cxnLst/>
            <a:rect r="r" b="b" t="t" l="l"/>
            <a:pathLst>
              <a:path h="2954935" w="2954935">
                <a:moveTo>
                  <a:pt x="0" y="0"/>
                </a:moveTo>
                <a:lnTo>
                  <a:pt x="2954935" y="0"/>
                </a:lnTo>
                <a:lnTo>
                  <a:pt x="2954935" y="2954935"/>
                </a:lnTo>
                <a:lnTo>
                  <a:pt x="0" y="2954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8483" y="6965929"/>
            <a:ext cx="3265827" cy="3004561"/>
          </a:xfrm>
          <a:custGeom>
            <a:avLst/>
            <a:gdLst/>
            <a:ahLst/>
            <a:cxnLst/>
            <a:rect r="r" b="b" t="t" l="l"/>
            <a:pathLst>
              <a:path h="3004561" w="3265827">
                <a:moveTo>
                  <a:pt x="0" y="0"/>
                </a:moveTo>
                <a:lnTo>
                  <a:pt x="3265827" y="0"/>
                </a:lnTo>
                <a:lnTo>
                  <a:pt x="3265827" y="3004561"/>
                </a:lnTo>
                <a:lnTo>
                  <a:pt x="0" y="30045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31570" y="775193"/>
            <a:ext cx="14968260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First Week - </a:t>
            </a:r>
            <a:r>
              <a:rPr lang="en-US" sz="6609">
                <a:solidFill>
                  <a:srgbClr val="009997"/>
                </a:solidFill>
                <a:latin typeface="Loubag"/>
                <a:ea typeface="Loubag"/>
                <a:cs typeface="Loubag"/>
                <a:sym typeface="Loubag"/>
              </a:rPr>
              <a:t>Devices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22107" y="3077675"/>
            <a:ext cx="13665893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Second Week - </a:t>
            </a:r>
            <a:r>
              <a:rPr lang="en-US" sz="6609">
                <a:solidFill>
                  <a:srgbClr val="009997"/>
                </a:solidFill>
                <a:latin typeface="Loubag"/>
                <a:ea typeface="Loubag"/>
                <a:cs typeface="Loubag"/>
                <a:sym typeface="Loubag"/>
              </a:rPr>
              <a:t>Internet Basics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0228" y="5558948"/>
            <a:ext cx="15924428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Third Week - </a:t>
            </a:r>
            <a:r>
              <a:rPr lang="en-US" sz="6609">
                <a:solidFill>
                  <a:srgbClr val="009997"/>
                </a:solidFill>
                <a:latin typeface="Loubag"/>
                <a:ea typeface="Loubag"/>
                <a:cs typeface="Loubag"/>
                <a:sym typeface="Loubag"/>
              </a:rPr>
              <a:t>Appy Hour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61595" y="8195487"/>
            <a:ext cx="13911083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Fourth Week - </a:t>
            </a:r>
            <a:r>
              <a:rPr lang="en-US" sz="6609">
                <a:solidFill>
                  <a:srgbClr val="009997"/>
                </a:solidFill>
                <a:latin typeface="Loubag"/>
                <a:ea typeface="Loubag"/>
                <a:cs typeface="Loubag"/>
                <a:sym typeface="Loubag"/>
              </a:rPr>
              <a:t>Tech Help Drop-In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0D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31669" y="2436185"/>
            <a:ext cx="3211145" cy="3211145"/>
          </a:xfrm>
          <a:custGeom>
            <a:avLst/>
            <a:gdLst/>
            <a:ahLst/>
            <a:cxnLst/>
            <a:rect r="r" b="b" t="t" l="l"/>
            <a:pathLst>
              <a:path h="3211145" w="3211145">
                <a:moveTo>
                  <a:pt x="0" y="0"/>
                </a:moveTo>
                <a:lnTo>
                  <a:pt x="3211145" y="0"/>
                </a:lnTo>
                <a:lnTo>
                  <a:pt x="3211145" y="3211145"/>
                </a:lnTo>
                <a:lnTo>
                  <a:pt x="0" y="321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96401" y="5657238"/>
            <a:ext cx="2428520" cy="2428520"/>
          </a:xfrm>
          <a:custGeom>
            <a:avLst/>
            <a:gdLst/>
            <a:ahLst/>
            <a:cxnLst/>
            <a:rect r="r" b="b" t="t" l="l"/>
            <a:pathLst>
              <a:path h="2428520" w="2428520">
                <a:moveTo>
                  <a:pt x="0" y="0"/>
                </a:moveTo>
                <a:lnTo>
                  <a:pt x="2428520" y="0"/>
                </a:lnTo>
                <a:lnTo>
                  <a:pt x="2428520" y="2428520"/>
                </a:lnTo>
                <a:lnTo>
                  <a:pt x="0" y="2428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29823" y="6022411"/>
            <a:ext cx="3098354" cy="2508512"/>
          </a:xfrm>
          <a:custGeom>
            <a:avLst/>
            <a:gdLst/>
            <a:ahLst/>
            <a:cxnLst/>
            <a:rect r="r" b="b" t="t" l="l"/>
            <a:pathLst>
              <a:path h="2508512" w="3098354">
                <a:moveTo>
                  <a:pt x="0" y="0"/>
                </a:moveTo>
                <a:lnTo>
                  <a:pt x="3098354" y="0"/>
                </a:lnTo>
                <a:lnTo>
                  <a:pt x="3098354" y="2508512"/>
                </a:lnTo>
                <a:lnTo>
                  <a:pt x="0" y="2508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931" t="0" r="-27909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7876" y="2321949"/>
            <a:ext cx="9294478" cy="6989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Lecture style</a:t>
            </a:r>
          </a:p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Live presentation</a:t>
            </a:r>
          </a:p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Stream apps on tv screen</a:t>
            </a:r>
          </a:p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One-on-one instruction as needed / on drop-in day</a:t>
            </a:r>
          </a:p>
          <a:p>
            <a:pPr algn="l" marL="2133245" indent="-711082" lvl="2">
              <a:lnSpc>
                <a:spcPts val="6916"/>
              </a:lnSpc>
              <a:buFont typeface="Arial"/>
              <a:buChar char="⚬"/>
            </a:pP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</a:t>
            </a:r>
            <a:r>
              <a:rPr lang="en-US" sz="4940" i="true">
                <a:solidFill>
                  <a:srgbClr val="0D588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instruct </a:t>
            </a: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patrons, I will </a:t>
            </a:r>
            <a:r>
              <a:rPr lang="en-US" sz="4940" i="true">
                <a:solidFill>
                  <a:srgbClr val="0D588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not </a:t>
            </a: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it for them</a:t>
            </a:r>
          </a:p>
          <a:p>
            <a:pPr algn="l" marL="1066623" indent="-533311" lvl="1">
              <a:lnSpc>
                <a:spcPts val="6916"/>
              </a:lnSpc>
              <a:buFont typeface="Arial"/>
              <a:buChar char="•"/>
            </a:pPr>
            <a:r>
              <a:rPr lang="en-US" sz="4940">
                <a:solidFill>
                  <a:srgbClr val="0D58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Guest speakers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099227" y="1028700"/>
            <a:ext cx="2736342" cy="4114800"/>
          </a:xfrm>
          <a:custGeom>
            <a:avLst/>
            <a:gdLst/>
            <a:ahLst/>
            <a:cxnLst/>
            <a:rect r="r" b="b" t="t" l="l"/>
            <a:pathLst>
              <a:path h="4114800" w="2736342">
                <a:moveTo>
                  <a:pt x="0" y="0"/>
                </a:moveTo>
                <a:lnTo>
                  <a:pt x="2736342" y="0"/>
                </a:lnTo>
                <a:lnTo>
                  <a:pt x="27363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79941" y="527908"/>
            <a:ext cx="14968260" cy="11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3"/>
              </a:lnSpc>
            </a:pPr>
            <a:r>
              <a:rPr lang="en-US" sz="6609">
                <a:solidFill>
                  <a:srgbClr val="0D5880"/>
                </a:solidFill>
                <a:latin typeface="Loubag"/>
                <a:ea typeface="Loubag"/>
                <a:cs typeface="Loubag"/>
                <a:sym typeface="Loubag"/>
              </a:rPr>
              <a:t>Class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DAGP5ob3Z8w</dc:identifier>
  <dcterms:modified xsi:type="dcterms:W3CDTF">2011-08-01T06:04:30Z</dcterms:modified>
  <cp:revision>1</cp:revision>
  <dc:title>MLA Presentation</dc:title>
</cp:coreProperties>
</file>