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7" r:id="rId2"/>
    <p:sldId id="282" r:id="rId3"/>
    <p:sldId id="283" r:id="rId4"/>
    <p:sldId id="261" r:id="rId5"/>
    <p:sldId id="262" r:id="rId6"/>
    <p:sldId id="263" r:id="rId7"/>
    <p:sldId id="264" r:id="rId8"/>
    <p:sldId id="265" r:id="rId9"/>
    <p:sldId id="266" r:id="rId10"/>
    <p:sldId id="284"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60"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E5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014" autoAdjust="0"/>
    <p:restoredTop sz="94660"/>
  </p:normalViewPr>
  <p:slideViewPr>
    <p:cSldViewPr>
      <p:cViewPr varScale="1">
        <p:scale>
          <a:sx n="161" d="100"/>
          <a:sy n="161" d="100"/>
        </p:scale>
        <p:origin x="114" y="138"/>
      </p:cViewPr>
      <p:guideLst>
        <p:guide orient="horz" pos="1620"/>
        <p:guide pos="2880"/>
      </p:guideLst>
    </p:cSldViewPr>
  </p:slideViewPr>
  <p:notesTextViewPr>
    <p:cViewPr>
      <p:scale>
        <a:sx n="1" d="1"/>
        <a:sy n="1" d="1"/>
      </p:scale>
      <p:origin x="0" y="0"/>
    </p:cViewPr>
  </p:notesTextViewPr>
  <p:notesViewPr>
    <p:cSldViewPr>
      <p:cViewPr varScale="1">
        <p:scale>
          <a:sx n="93" d="100"/>
          <a:sy n="93" d="100"/>
        </p:scale>
        <p:origin x="370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026003-A415-4ABA-A66F-9E13E8087C37}" type="datetimeFigureOut">
              <a:rPr lang="en-US" smtClean="0"/>
              <a:t>9/29/2023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9F0538-766E-4A96-B541-04EF8C0C5341}" type="slidenum">
              <a:rPr lang="en-US" smtClean="0"/>
              <a:t>‹#›</a:t>
            </a:fld>
            <a:endParaRPr lang="en-US"/>
          </a:p>
        </p:txBody>
      </p:sp>
    </p:spTree>
    <p:extLst>
      <p:ext uri="{BB962C8B-B14F-4D97-AF65-F5344CB8AC3E}">
        <p14:creationId xmlns:p14="http://schemas.microsoft.com/office/powerpoint/2010/main" val="2059596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1CDF9B-5947-4E46-AD67-BE15E3A03B3C}" type="datetimeFigureOut">
              <a:rPr lang="en-US" smtClean="0"/>
              <a:t>9/29/2023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20B651-CE41-4FB8-A3E8-83BF7181EBDF}" type="slidenum">
              <a:rPr lang="en-US" smtClean="0"/>
              <a:t>‹#›</a:t>
            </a:fld>
            <a:endParaRPr lang="en-US"/>
          </a:p>
        </p:txBody>
      </p:sp>
    </p:spTree>
    <p:extLst>
      <p:ext uri="{BB962C8B-B14F-4D97-AF65-F5344CB8AC3E}">
        <p14:creationId xmlns:p14="http://schemas.microsoft.com/office/powerpoint/2010/main" val="281803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Good Afternoon.</a:t>
            </a:r>
          </a:p>
          <a:p>
            <a:endParaRPr lang="en-US" sz="1200" dirty="0"/>
          </a:p>
          <a:p>
            <a:r>
              <a:rPr lang="en-US" sz="1200" dirty="0"/>
              <a:t>I hope you are enjoying the MLA annual conference so far. As many of you probably know, it was originally anticipated that new sick leave and minimum wage laws may become effective February 19, 2023, which resulted in a lot of preparatory work. In fact, many of you may have already prepared draft sick leave policies in anticipation of implementing them in February. </a:t>
            </a:r>
          </a:p>
          <a:p>
            <a:endParaRPr lang="en-US" sz="1200" dirty="0"/>
          </a:p>
          <a:p>
            <a:r>
              <a:rPr lang="en-US" sz="1200" dirty="0"/>
              <a:t>But, the Court of Appeals overruled the Court of Claims decision that would have resulted in implementation of those new laws. And the Court of Appeals decision has now been appealed to the Michigan Supreme Court.</a:t>
            </a:r>
          </a:p>
          <a:p>
            <a:endParaRPr lang="en-US" sz="1200" dirty="0"/>
          </a:p>
          <a:p>
            <a:r>
              <a:rPr lang="en-US" sz="1200" dirty="0"/>
              <a:t>It remains unclear what the sick leave and minimum wage laws may end up being after the Supreme Court issues its decision. So today, we will be discussing both the laws currently in place and what changes the new laws will require, if they are implemented.</a:t>
            </a:r>
          </a:p>
          <a:p>
            <a:endParaRPr lang="en-US" dirty="0"/>
          </a:p>
        </p:txBody>
      </p:sp>
      <p:sp>
        <p:nvSpPr>
          <p:cNvPr id="4" name="Slide Number Placeholder 3"/>
          <p:cNvSpPr>
            <a:spLocks noGrp="1"/>
          </p:cNvSpPr>
          <p:nvPr>
            <p:ph type="sldNum" sz="quarter" idx="5"/>
          </p:nvPr>
        </p:nvSpPr>
        <p:spPr/>
        <p:txBody>
          <a:bodyPr/>
          <a:lstStyle/>
          <a:p>
            <a:fld id="{0820B651-CE41-4FB8-A3E8-83BF7181EBDF}" type="slidenum">
              <a:rPr lang="en-US" smtClean="0"/>
              <a:t>1</a:t>
            </a:fld>
            <a:endParaRPr lang="en-US"/>
          </a:p>
        </p:txBody>
      </p:sp>
    </p:spTree>
    <p:extLst>
      <p:ext uri="{BB962C8B-B14F-4D97-AF65-F5344CB8AC3E}">
        <p14:creationId xmlns:p14="http://schemas.microsoft.com/office/powerpoint/2010/main" val="3702563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amendments were implemented, a lot of individuals and organizations cried foul.</a:t>
            </a:r>
          </a:p>
          <a:p>
            <a:endParaRPr lang="en-US" dirty="0"/>
          </a:p>
        </p:txBody>
      </p:sp>
      <p:sp>
        <p:nvSpPr>
          <p:cNvPr id="4" name="Slide Number Placeholder 3"/>
          <p:cNvSpPr>
            <a:spLocks noGrp="1"/>
          </p:cNvSpPr>
          <p:nvPr>
            <p:ph type="sldNum" sz="quarter" idx="5"/>
          </p:nvPr>
        </p:nvSpPr>
        <p:spPr/>
        <p:txBody>
          <a:bodyPr/>
          <a:lstStyle/>
          <a:p>
            <a:fld id="{0820B651-CE41-4FB8-A3E8-83BF7181EBDF}" type="slidenum">
              <a:rPr lang="en-US" smtClean="0"/>
              <a:t>10</a:t>
            </a:fld>
            <a:endParaRPr lang="en-US"/>
          </a:p>
        </p:txBody>
      </p:sp>
    </p:spTree>
    <p:extLst>
      <p:ext uri="{BB962C8B-B14F-4D97-AF65-F5344CB8AC3E}">
        <p14:creationId xmlns:p14="http://schemas.microsoft.com/office/powerpoint/2010/main" val="1044781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Since the court’s stay was set to expire February 19, 2023, there was a lot of publicity and discussion over how employers, including libraries, had to prepare for the new laws to take effect that day.</a:t>
            </a:r>
          </a:p>
          <a:p>
            <a:endParaRPr lang="en-US" dirty="0"/>
          </a:p>
        </p:txBody>
      </p:sp>
      <p:sp>
        <p:nvSpPr>
          <p:cNvPr id="4" name="Slide Number Placeholder 3"/>
          <p:cNvSpPr>
            <a:spLocks noGrp="1"/>
          </p:cNvSpPr>
          <p:nvPr>
            <p:ph type="sldNum" sz="quarter" idx="5"/>
          </p:nvPr>
        </p:nvSpPr>
        <p:spPr/>
        <p:txBody>
          <a:bodyPr/>
          <a:lstStyle/>
          <a:p>
            <a:fld id="{0820B651-CE41-4FB8-A3E8-83BF7181EBDF}" type="slidenum">
              <a:rPr lang="en-US" smtClean="0"/>
              <a:t>11</a:t>
            </a:fld>
            <a:endParaRPr lang="en-US"/>
          </a:p>
        </p:txBody>
      </p:sp>
    </p:spTree>
    <p:extLst>
      <p:ext uri="{BB962C8B-B14F-4D97-AF65-F5344CB8AC3E}">
        <p14:creationId xmlns:p14="http://schemas.microsoft.com/office/powerpoint/2010/main" val="3164682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prior to expiration of the stay, the Court of Appeals reversed the Court of Claims.</a:t>
            </a:r>
          </a:p>
          <a:p>
            <a:endParaRPr lang="en-US" dirty="0"/>
          </a:p>
          <a:p>
            <a:r>
              <a:rPr lang="en-US" dirty="0"/>
              <a:t>The Court of Appeals disagreed with the lower court’s determination that adopting and then amending a petition initiative in the same legislative session was unconstitutional.</a:t>
            </a:r>
          </a:p>
          <a:p>
            <a:endParaRPr lang="en-US" dirty="0"/>
          </a:p>
          <a:p>
            <a:r>
              <a:rPr lang="en-US" dirty="0"/>
              <a:t>The Court of Appeals felt it necessary to stress that the underlying subject of the initiatives was irrelevant to its decision, because it was ruling solely on a constitutional grounds.</a:t>
            </a:r>
          </a:p>
          <a:p>
            <a:endParaRPr lang="en-US" dirty="0"/>
          </a:p>
          <a:p>
            <a:r>
              <a:rPr lang="en-US" dirty="0"/>
              <a:t>I found this statement in the Court of Appeals decisions interesting: “Whether the underlying subject matter is taxes, abortions, sentencing of criminals, you name whatever that social issue is, is not relevant to this matter.”</a:t>
            </a:r>
          </a:p>
          <a:p>
            <a:endParaRPr lang="en-US" dirty="0"/>
          </a:p>
          <a:p>
            <a:r>
              <a:rPr lang="en-US" dirty="0"/>
              <a:t>So, if you recall how quickly the Michigan legislature addressed the social issue of abortion after the Supreme Court overturned Rowe v. Wade, many thought the Michigan legislature, which is now controlled by the Democrats, would quickly pass new bills implementing the minimum wage increases and sick leave contained in the ballot initiatives.</a:t>
            </a:r>
          </a:p>
          <a:p>
            <a:endParaRPr lang="en-US" dirty="0"/>
          </a:p>
        </p:txBody>
      </p:sp>
      <p:sp>
        <p:nvSpPr>
          <p:cNvPr id="4" name="Slide Number Placeholder 3"/>
          <p:cNvSpPr>
            <a:spLocks noGrp="1"/>
          </p:cNvSpPr>
          <p:nvPr>
            <p:ph type="sldNum" sz="quarter" idx="5"/>
          </p:nvPr>
        </p:nvSpPr>
        <p:spPr/>
        <p:txBody>
          <a:bodyPr/>
          <a:lstStyle/>
          <a:p>
            <a:fld id="{0820B651-CE41-4FB8-A3E8-83BF7181EBDF}" type="slidenum">
              <a:rPr lang="en-US" smtClean="0"/>
              <a:t>12</a:t>
            </a:fld>
            <a:endParaRPr lang="en-US"/>
          </a:p>
        </p:txBody>
      </p:sp>
    </p:spTree>
    <p:extLst>
      <p:ext uri="{BB962C8B-B14F-4D97-AF65-F5344CB8AC3E}">
        <p14:creationId xmlns:p14="http://schemas.microsoft.com/office/powerpoint/2010/main" val="292576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to date the legislature not has proposed any bills to do so.</a:t>
            </a:r>
          </a:p>
          <a:p>
            <a:endParaRPr lang="en-US" dirty="0"/>
          </a:p>
          <a:p>
            <a:r>
              <a:rPr lang="en-US" dirty="0"/>
              <a:t>Rather, Mothering Justice filed an appeal with the Michigan Supreme Court, which is pending.</a:t>
            </a:r>
          </a:p>
          <a:p>
            <a:endParaRPr lang="en-US" dirty="0"/>
          </a:p>
          <a:p>
            <a:r>
              <a:rPr lang="en-US" dirty="0"/>
              <a:t>[Go to slide.]</a:t>
            </a:r>
          </a:p>
          <a:p>
            <a:endParaRPr lang="en-US" dirty="0"/>
          </a:p>
          <a:p>
            <a:r>
              <a:rPr lang="en-US" dirty="0"/>
              <a:t>But, if the Supreme Court were to decline to overrule the Court of Appeals decision, the matter could still be addressed by the Michigan legislature.</a:t>
            </a:r>
          </a:p>
          <a:p>
            <a:endParaRPr lang="en-US" dirty="0"/>
          </a:p>
          <a:p>
            <a:r>
              <a:rPr lang="en-US" dirty="0"/>
              <a:t>So, it remains important to not only know what the current laws require, but how they could change depending on what the Supreme Court and/or the legislature does.</a:t>
            </a:r>
          </a:p>
          <a:p>
            <a:endParaRPr lang="en-US" dirty="0"/>
          </a:p>
        </p:txBody>
      </p:sp>
      <p:sp>
        <p:nvSpPr>
          <p:cNvPr id="4" name="Slide Number Placeholder 3"/>
          <p:cNvSpPr>
            <a:spLocks noGrp="1"/>
          </p:cNvSpPr>
          <p:nvPr>
            <p:ph type="sldNum" sz="quarter" idx="5"/>
          </p:nvPr>
        </p:nvSpPr>
        <p:spPr/>
        <p:txBody>
          <a:bodyPr/>
          <a:lstStyle/>
          <a:p>
            <a:fld id="{0820B651-CE41-4FB8-A3E8-83BF7181EBDF}" type="slidenum">
              <a:rPr lang="en-US" smtClean="0"/>
              <a:t>13</a:t>
            </a:fld>
            <a:endParaRPr lang="en-US"/>
          </a:p>
        </p:txBody>
      </p:sp>
    </p:spTree>
    <p:extLst>
      <p:ext uri="{BB962C8B-B14F-4D97-AF65-F5344CB8AC3E}">
        <p14:creationId xmlns:p14="http://schemas.microsoft.com/office/powerpoint/2010/main" val="1472698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the differences between Michigan current paid sick leave law and what would be required in the terms of the ballot initiative become law.</a:t>
            </a:r>
          </a:p>
          <a:p>
            <a:endParaRPr lang="en-US" dirty="0"/>
          </a:p>
          <a:p>
            <a:r>
              <a:rPr lang="en-US" dirty="0"/>
              <a:t>The biggest difference between the ESTA and PMLA is which libraries are covered.</a:t>
            </a:r>
          </a:p>
          <a:p>
            <a:endParaRPr lang="en-US" dirty="0"/>
          </a:p>
          <a:p>
            <a:r>
              <a:rPr lang="en-US" dirty="0"/>
              <a:t>Currently, only libraries with 50 or more employees are required provide paid sick leave. But, if the ESTA becomes law, every library in the State of Michigan will  be required to provide 72 hours of leave time, and for those with at least 10 employees all 72 hours must be paid.</a:t>
            </a:r>
          </a:p>
          <a:p>
            <a:endParaRPr lang="en-US" dirty="0"/>
          </a:p>
          <a:p>
            <a:r>
              <a:rPr lang="en-US" dirty="0"/>
              <a:t>[Go to slide.]</a:t>
            </a:r>
          </a:p>
          <a:p>
            <a:endParaRPr lang="en-US" dirty="0"/>
          </a:p>
        </p:txBody>
      </p:sp>
      <p:sp>
        <p:nvSpPr>
          <p:cNvPr id="4" name="Slide Number Placeholder 3"/>
          <p:cNvSpPr>
            <a:spLocks noGrp="1"/>
          </p:cNvSpPr>
          <p:nvPr>
            <p:ph type="sldNum" sz="quarter" idx="5"/>
          </p:nvPr>
        </p:nvSpPr>
        <p:spPr/>
        <p:txBody>
          <a:bodyPr/>
          <a:lstStyle/>
          <a:p>
            <a:fld id="{0820B651-CE41-4FB8-A3E8-83BF7181EBDF}" type="slidenum">
              <a:rPr lang="en-US" smtClean="0"/>
              <a:t>14</a:t>
            </a:fld>
            <a:endParaRPr lang="en-US"/>
          </a:p>
        </p:txBody>
      </p:sp>
    </p:spTree>
    <p:extLst>
      <p:ext uri="{BB962C8B-B14F-4D97-AF65-F5344CB8AC3E}">
        <p14:creationId xmlns:p14="http://schemas.microsoft.com/office/powerpoint/2010/main" val="3894264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with the law still in a status of flux, the question is what libraries should be doing now.</a:t>
            </a:r>
          </a:p>
          <a:p>
            <a:endParaRPr lang="en-US" dirty="0"/>
          </a:p>
          <a:p>
            <a:r>
              <a:rPr lang="en-US" dirty="0"/>
              <a:t>[Go so slide.]</a:t>
            </a:r>
          </a:p>
          <a:p>
            <a:endParaRPr lang="en-US" dirty="0"/>
          </a:p>
        </p:txBody>
      </p:sp>
      <p:sp>
        <p:nvSpPr>
          <p:cNvPr id="4" name="Slide Number Placeholder 3"/>
          <p:cNvSpPr>
            <a:spLocks noGrp="1"/>
          </p:cNvSpPr>
          <p:nvPr>
            <p:ph type="sldNum" sz="quarter" idx="5"/>
          </p:nvPr>
        </p:nvSpPr>
        <p:spPr/>
        <p:txBody>
          <a:bodyPr/>
          <a:lstStyle/>
          <a:p>
            <a:fld id="{0820B651-CE41-4FB8-A3E8-83BF7181EBDF}" type="slidenum">
              <a:rPr lang="en-US" smtClean="0"/>
              <a:t>15</a:t>
            </a:fld>
            <a:endParaRPr lang="en-US"/>
          </a:p>
        </p:txBody>
      </p:sp>
    </p:spTree>
    <p:extLst>
      <p:ext uri="{BB962C8B-B14F-4D97-AF65-F5344CB8AC3E}">
        <p14:creationId xmlns:p14="http://schemas.microsoft.com/office/powerpoint/2010/main" val="1235839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already mentioned, the threshold issue is whether the library employs at least 50 employees.</a:t>
            </a:r>
          </a:p>
          <a:p>
            <a:endParaRPr lang="en-US" dirty="0"/>
          </a:p>
          <a:p>
            <a:r>
              <a:rPr lang="en-US" dirty="0"/>
              <a:t>But, there is more to it than that.</a:t>
            </a:r>
          </a:p>
          <a:p>
            <a:endParaRPr lang="en-US" dirty="0"/>
          </a:p>
          <a:p>
            <a:r>
              <a:rPr lang="en-US" dirty="0"/>
              <a:t>[Go so slide.]</a:t>
            </a:r>
          </a:p>
          <a:p>
            <a:endParaRPr lang="en-US" dirty="0"/>
          </a:p>
        </p:txBody>
      </p:sp>
      <p:sp>
        <p:nvSpPr>
          <p:cNvPr id="4" name="Slide Number Placeholder 3"/>
          <p:cNvSpPr>
            <a:spLocks noGrp="1"/>
          </p:cNvSpPr>
          <p:nvPr>
            <p:ph type="sldNum" sz="quarter" idx="5"/>
          </p:nvPr>
        </p:nvSpPr>
        <p:spPr/>
        <p:txBody>
          <a:bodyPr/>
          <a:lstStyle/>
          <a:p>
            <a:fld id="{0820B651-CE41-4FB8-A3E8-83BF7181EBDF}" type="slidenum">
              <a:rPr lang="en-US" smtClean="0"/>
              <a:t>16</a:t>
            </a:fld>
            <a:endParaRPr lang="en-US"/>
          </a:p>
        </p:txBody>
      </p:sp>
    </p:spTree>
    <p:extLst>
      <p:ext uri="{BB962C8B-B14F-4D97-AF65-F5344CB8AC3E}">
        <p14:creationId xmlns:p14="http://schemas.microsoft.com/office/powerpoint/2010/main" val="3519496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even if the library is a covered employer, not all of its employees are eligible to accrue paid sick time under the PMLA.</a:t>
            </a:r>
          </a:p>
          <a:p>
            <a:endParaRPr lang="en-US" dirty="0"/>
          </a:p>
          <a:p>
            <a:r>
              <a:rPr lang="en-US" dirty="0"/>
              <a:t>[Go so slide.]</a:t>
            </a:r>
          </a:p>
          <a:p>
            <a:endParaRPr lang="en-US" dirty="0"/>
          </a:p>
        </p:txBody>
      </p:sp>
      <p:sp>
        <p:nvSpPr>
          <p:cNvPr id="4" name="Slide Number Placeholder 3"/>
          <p:cNvSpPr>
            <a:spLocks noGrp="1"/>
          </p:cNvSpPr>
          <p:nvPr>
            <p:ph type="sldNum" sz="quarter" idx="5"/>
          </p:nvPr>
        </p:nvSpPr>
        <p:spPr/>
        <p:txBody>
          <a:bodyPr/>
          <a:lstStyle/>
          <a:p>
            <a:fld id="{0820B651-CE41-4FB8-A3E8-83BF7181EBDF}" type="slidenum">
              <a:rPr lang="en-US" smtClean="0"/>
              <a:t>17</a:t>
            </a:fld>
            <a:endParaRPr lang="en-US"/>
          </a:p>
        </p:txBody>
      </p:sp>
    </p:spTree>
    <p:extLst>
      <p:ext uri="{BB962C8B-B14F-4D97-AF65-F5344CB8AC3E}">
        <p14:creationId xmlns:p14="http://schemas.microsoft.com/office/powerpoint/2010/main" val="334223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library is a covered employer under the PMLA, you must also determine which method of accrual you want to follow.</a:t>
            </a:r>
          </a:p>
          <a:p>
            <a:endParaRPr lang="en-US" dirty="0"/>
          </a:p>
          <a:p>
            <a:r>
              <a:rPr lang="en-US" dirty="0"/>
              <a:t>There are two options.</a:t>
            </a:r>
          </a:p>
          <a:p>
            <a:endParaRPr lang="en-US" dirty="0"/>
          </a:p>
          <a:p>
            <a:r>
              <a:rPr lang="en-US" dirty="0"/>
              <a:t>[Go to slide.]</a:t>
            </a:r>
          </a:p>
          <a:p>
            <a:endParaRPr lang="en-US" dirty="0"/>
          </a:p>
        </p:txBody>
      </p:sp>
      <p:sp>
        <p:nvSpPr>
          <p:cNvPr id="4" name="Slide Number Placeholder 3"/>
          <p:cNvSpPr>
            <a:spLocks noGrp="1"/>
          </p:cNvSpPr>
          <p:nvPr>
            <p:ph type="sldNum" sz="quarter" idx="5"/>
          </p:nvPr>
        </p:nvSpPr>
        <p:spPr/>
        <p:txBody>
          <a:bodyPr/>
          <a:lstStyle/>
          <a:p>
            <a:fld id="{0820B651-CE41-4FB8-A3E8-83BF7181EBDF}" type="slidenum">
              <a:rPr lang="en-US" smtClean="0"/>
              <a:t>18</a:t>
            </a:fld>
            <a:endParaRPr lang="en-US"/>
          </a:p>
        </p:txBody>
      </p:sp>
    </p:spTree>
    <p:extLst>
      <p:ext uri="{BB962C8B-B14F-4D97-AF65-F5344CB8AC3E}">
        <p14:creationId xmlns:p14="http://schemas.microsoft.com/office/powerpoint/2010/main" val="2695409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Libraries covered by the PMLA must also pay attention to why employees may take PMLA, as it is broader than just illness.</a:t>
            </a:r>
          </a:p>
          <a:p>
            <a:endParaRPr lang="en-US" dirty="0"/>
          </a:p>
          <a:p>
            <a:r>
              <a:rPr lang="en-US" dirty="0"/>
              <a:t>[Go to slide.]</a:t>
            </a:r>
          </a:p>
          <a:p>
            <a:endParaRPr lang="en-US" dirty="0"/>
          </a:p>
        </p:txBody>
      </p:sp>
      <p:sp>
        <p:nvSpPr>
          <p:cNvPr id="4" name="Slide Number Placeholder 3"/>
          <p:cNvSpPr>
            <a:spLocks noGrp="1"/>
          </p:cNvSpPr>
          <p:nvPr>
            <p:ph type="sldNum" sz="quarter" idx="5"/>
          </p:nvPr>
        </p:nvSpPr>
        <p:spPr/>
        <p:txBody>
          <a:bodyPr/>
          <a:lstStyle/>
          <a:p>
            <a:fld id="{0820B651-CE41-4FB8-A3E8-83BF7181EBDF}" type="slidenum">
              <a:rPr lang="en-US" smtClean="0"/>
              <a:t>19</a:t>
            </a:fld>
            <a:endParaRPr lang="en-US"/>
          </a:p>
        </p:txBody>
      </p:sp>
    </p:spTree>
    <p:extLst>
      <p:ext uri="{BB962C8B-B14F-4D97-AF65-F5344CB8AC3E}">
        <p14:creationId xmlns:p14="http://schemas.microsoft.com/office/powerpoint/2010/main" val="788925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Michigan’s minimum wage is set by the Improved Workplace Opportunity Act of 2018. </a:t>
            </a:r>
          </a:p>
          <a:p>
            <a:endParaRPr lang="en-US" dirty="0"/>
          </a:p>
          <a:p>
            <a:r>
              <a:rPr lang="en-US" dirty="0"/>
              <a:t>But, you cannot simply look at the bill that was passed in 2018 to determine what the current minimum wage, because it was affected by the high unemployment in Michigan during the pandemic. </a:t>
            </a:r>
          </a:p>
          <a:p>
            <a:endParaRPr lang="en-US" dirty="0"/>
          </a:p>
          <a:p>
            <a:r>
              <a:rPr lang="en-US" dirty="0"/>
              <a:t>We will discuss that in a little more detail later. </a:t>
            </a:r>
          </a:p>
          <a:p>
            <a:endParaRPr lang="en-US" dirty="0"/>
          </a:p>
          <a:p>
            <a:r>
              <a:rPr lang="en-US" dirty="0"/>
              <a:t>But for the moment, the minimum wage is [GO TO SLIDE].</a:t>
            </a:r>
          </a:p>
        </p:txBody>
      </p:sp>
      <p:sp>
        <p:nvSpPr>
          <p:cNvPr id="4" name="Slide Number Placeholder 3"/>
          <p:cNvSpPr>
            <a:spLocks noGrp="1"/>
          </p:cNvSpPr>
          <p:nvPr>
            <p:ph type="sldNum" sz="quarter" idx="5"/>
          </p:nvPr>
        </p:nvSpPr>
        <p:spPr/>
        <p:txBody>
          <a:bodyPr/>
          <a:lstStyle/>
          <a:p>
            <a:fld id="{0820B651-CE41-4FB8-A3E8-83BF7181EBDF}" type="slidenum">
              <a:rPr lang="en-US" smtClean="0"/>
              <a:t>2</a:t>
            </a:fld>
            <a:endParaRPr lang="en-US"/>
          </a:p>
        </p:txBody>
      </p:sp>
    </p:spTree>
    <p:extLst>
      <p:ext uri="{BB962C8B-B14F-4D97-AF65-F5344CB8AC3E}">
        <p14:creationId xmlns:p14="http://schemas.microsoft.com/office/powerpoint/2010/main" val="955468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libraries that are covered by the PMLA must make sure they are in compliance with the notice and retention requirements.</a:t>
            </a:r>
          </a:p>
          <a:p>
            <a:endParaRPr lang="en-US" dirty="0"/>
          </a:p>
          <a:p>
            <a:r>
              <a:rPr lang="en-US" dirty="0"/>
              <a:t>[Go to slide.]</a:t>
            </a:r>
          </a:p>
          <a:p>
            <a:endParaRPr lang="en-US" dirty="0"/>
          </a:p>
        </p:txBody>
      </p:sp>
      <p:sp>
        <p:nvSpPr>
          <p:cNvPr id="4" name="Slide Number Placeholder 3"/>
          <p:cNvSpPr>
            <a:spLocks noGrp="1"/>
          </p:cNvSpPr>
          <p:nvPr>
            <p:ph type="sldNum" sz="quarter" idx="5"/>
          </p:nvPr>
        </p:nvSpPr>
        <p:spPr/>
        <p:txBody>
          <a:bodyPr/>
          <a:lstStyle/>
          <a:p>
            <a:fld id="{0820B651-CE41-4FB8-A3E8-83BF7181EBDF}" type="slidenum">
              <a:rPr lang="en-US" smtClean="0"/>
              <a:t>20</a:t>
            </a:fld>
            <a:endParaRPr lang="en-US"/>
          </a:p>
        </p:txBody>
      </p:sp>
    </p:spTree>
    <p:extLst>
      <p:ext uri="{BB962C8B-B14F-4D97-AF65-F5344CB8AC3E}">
        <p14:creationId xmlns:p14="http://schemas.microsoft.com/office/powerpoint/2010/main" val="3121119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finish up by briefly revisit the requirements of Michigan’s current minimum wage law.</a:t>
            </a:r>
          </a:p>
          <a:p>
            <a:endParaRPr lang="en-US" dirty="0"/>
          </a:p>
          <a:p>
            <a:r>
              <a:rPr lang="en-US" dirty="0"/>
              <a:t>[Go so slide.]</a:t>
            </a:r>
          </a:p>
          <a:p>
            <a:endParaRPr lang="en-US" dirty="0"/>
          </a:p>
        </p:txBody>
      </p:sp>
      <p:sp>
        <p:nvSpPr>
          <p:cNvPr id="4" name="Slide Number Placeholder 3"/>
          <p:cNvSpPr>
            <a:spLocks noGrp="1"/>
          </p:cNvSpPr>
          <p:nvPr>
            <p:ph type="sldNum" sz="quarter" idx="5"/>
          </p:nvPr>
        </p:nvSpPr>
        <p:spPr/>
        <p:txBody>
          <a:bodyPr/>
          <a:lstStyle/>
          <a:p>
            <a:fld id="{0820B651-CE41-4FB8-A3E8-83BF7181EBDF}" type="slidenum">
              <a:rPr lang="en-US" smtClean="0"/>
              <a:t>21</a:t>
            </a:fld>
            <a:endParaRPr lang="en-US"/>
          </a:p>
        </p:txBody>
      </p:sp>
    </p:spTree>
    <p:extLst>
      <p:ext uri="{BB962C8B-B14F-4D97-AF65-F5344CB8AC3E}">
        <p14:creationId xmlns:p14="http://schemas.microsoft.com/office/powerpoint/2010/main" val="1797857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discuss what must be paid to most of the employees, I wanted to briefly mention the training wage currently allowed under Michigan law.</a:t>
            </a:r>
          </a:p>
          <a:p>
            <a:endParaRPr lang="en-US" dirty="0"/>
          </a:p>
          <a:p>
            <a:r>
              <a:rPr lang="en-US" dirty="0"/>
              <a:t>I’m not sure what the legislature was thinking when this training wage provision was included in the law, but it must have been before the movement for a minimum wage of $15.00/hr. started.</a:t>
            </a:r>
          </a:p>
          <a:p>
            <a:endParaRPr lang="en-US" dirty="0"/>
          </a:p>
          <a:p>
            <a:r>
              <a:rPr lang="en-US" dirty="0"/>
              <a:t>But in any event, it is the law so I thought you should be aware of it.</a:t>
            </a:r>
          </a:p>
          <a:p>
            <a:endParaRPr lang="en-US" dirty="0"/>
          </a:p>
          <a:p>
            <a:r>
              <a:rPr lang="en-US" dirty="0"/>
              <a:t>[Go to slide.]</a:t>
            </a:r>
          </a:p>
          <a:p>
            <a:endParaRPr lang="en-US" dirty="0"/>
          </a:p>
        </p:txBody>
      </p:sp>
      <p:sp>
        <p:nvSpPr>
          <p:cNvPr id="4" name="Slide Number Placeholder 3"/>
          <p:cNvSpPr>
            <a:spLocks noGrp="1"/>
          </p:cNvSpPr>
          <p:nvPr>
            <p:ph type="sldNum" sz="quarter" idx="5"/>
          </p:nvPr>
        </p:nvSpPr>
        <p:spPr/>
        <p:txBody>
          <a:bodyPr/>
          <a:lstStyle/>
          <a:p>
            <a:fld id="{0820B651-CE41-4FB8-A3E8-83BF7181EBDF}" type="slidenum">
              <a:rPr lang="en-US" smtClean="0"/>
              <a:t>22</a:t>
            </a:fld>
            <a:endParaRPr lang="en-US"/>
          </a:p>
        </p:txBody>
      </p:sp>
    </p:spTree>
    <p:extLst>
      <p:ext uri="{BB962C8B-B14F-4D97-AF65-F5344CB8AC3E}">
        <p14:creationId xmlns:p14="http://schemas.microsoft.com/office/powerpoint/2010/main" val="1850068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let’s talk about Michigan’s current minimum wage requirements. </a:t>
            </a:r>
          </a:p>
          <a:p>
            <a:endParaRPr lang="en-US" dirty="0"/>
          </a:p>
          <a:p>
            <a:r>
              <a:rPr lang="en-US" dirty="0"/>
              <a:t>A key feature of the current minimum law takes into consideration the affects of inflation, which we have already seen impact the amount that must be paid.</a:t>
            </a:r>
          </a:p>
          <a:p>
            <a:endParaRPr lang="en-US" dirty="0"/>
          </a:p>
          <a:p>
            <a:r>
              <a:rPr lang="en-US" dirty="0"/>
              <a:t>[Go to slide.]</a:t>
            </a:r>
          </a:p>
          <a:p>
            <a:endParaRPr lang="en-US" dirty="0"/>
          </a:p>
        </p:txBody>
      </p:sp>
      <p:sp>
        <p:nvSpPr>
          <p:cNvPr id="4" name="Slide Number Placeholder 3"/>
          <p:cNvSpPr>
            <a:spLocks noGrp="1"/>
          </p:cNvSpPr>
          <p:nvPr>
            <p:ph type="sldNum" sz="quarter" idx="5"/>
          </p:nvPr>
        </p:nvSpPr>
        <p:spPr/>
        <p:txBody>
          <a:bodyPr/>
          <a:lstStyle/>
          <a:p>
            <a:fld id="{0820B651-CE41-4FB8-A3E8-83BF7181EBDF}" type="slidenum">
              <a:rPr lang="en-US" smtClean="0"/>
              <a:t>23</a:t>
            </a:fld>
            <a:endParaRPr lang="en-US"/>
          </a:p>
        </p:txBody>
      </p:sp>
    </p:spTree>
    <p:extLst>
      <p:ext uri="{BB962C8B-B14F-4D97-AF65-F5344CB8AC3E}">
        <p14:creationId xmlns:p14="http://schemas.microsoft.com/office/powerpoint/2010/main" val="48732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20B651-CE41-4FB8-A3E8-83BF7181EBDF}" type="slidenum">
              <a:rPr lang="en-US" smtClean="0"/>
              <a:t>24</a:t>
            </a:fld>
            <a:endParaRPr lang="en-US"/>
          </a:p>
        </p:txBody>
      </p:sp>
    </p:spTree>
    <p:extLst>
      <p:ext uri="{BB962C8B-B14F-4D97-AF65-F5344CB8AC3E}">
        <p14:creationId xmlns:p14="http://schemas.microsoft.com/office/powerpoint/2010/main" val="4031845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20B651-CE41-4FB8-A3E8-83BF7181EBDF}" type="slidenum">
              <a:rPr lang="en-US" smtClean="0"/>
              <a:t>25</a:t>
            </a:fld>
            <a:endParaRPr lang="en-US"/>
          </a:p>
        </p:txBody>
      </p:sp>
    </p:spTree>
    <p:extLst>
      <p:ext uri="{BB962C8B-B14F-4D97-AF65-F5344CB8AC3E}">
        <p14:creationId xmlns:p14="http://schemas.microsoft.com/office/powerpoint/2010/main" val="8011332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20B651-CE41-4FB8-A3E8-83BF7181EBDF}" type="slidenum">
              <a:rPr lang="en-US" smtClean="0"/>
              <a:t>26</a:t>
            </a:fld>
            <a:endParaRPr lang="en-US"/>
          </a:p>
        </p:txBody>
      </p:sp>
    </p:spTree>
    <p:extLst>
      <p:ext uri="{BB962C8B-B14F-4D97-AF65-F5344CB8AC3E}">
        <p14:creationId xmlns:p14="http://schemas.microsoft.com/office/powerpoint/2010/main" val="3020004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also a current sick leave law in Michigan. </a:t>
            </a:r>
          </a:p>
          <a:p>
            <a:endParaRPr lang="en-US" dirty="0"/>
          </a:p>
          <a:p>
            <a:r>
              <a:rPr lang="en-US" dirty="0"/>
              <a:t>The current law came in due to actions by the Michigan legislature in 2018, which is subject to the appeal to the Supreme Court.</a:t>
            </a:r>
          </a:p>
          <a:p>
            <a:endParaRPr lang="en-US" dirty="0"/>
          </a:p>
          <a:p>
            <a:r>
              <a:rPr lang="en-US" dirty="0"/>
              <a:t>We will also talk about that shortly.</a:t>
            </a:r>
          </a:p>
          <a:p>
            <a:endParaRPr lang="en-US" dirty="0"/>
          </a:p>
          <a:p>
            <a:r>
              <a:rPr lang="en-US" dirty="0"/>
              <a:t>But for the moment, Michigan’s sick leave law is called the Paid Medical Leave Act.</a:t>
            </a:r>
          </a:p>
          <a:p>
            <a:endParaRPr lang="en-US" dirty="0"/>
          </a:p>
          <a:p>
            <a:r>
              <a:rPr lang="en-US" dirty="0"/>
              <a:t>[GO TO SLIDE]</a:t>
            </a:r>
          </a:p>
        </p:txBody>
      </p:sp>
      <p:sp>
        <p:nvSpPr>
          <p:cNvPr id="4" name="Slide Number Placeholder 3"/>
          <p:cNvSpPr>
            <a:spLocks noGrp="1"/>
          </p:cNvSpPr>
          <p:nvPr>
            <p:ph type="sldNum" sz="quarter" idx="5"/>
          </p:nvPr>
        </p:nvSpPr>
        <p:spPr/>
        <p:txBody>
          <a:bodyPr/>
          <a:lstStyle/>
          <a:p>
            <a:fld id="{0820B651-CE41-4FB8-A3E8-83BF7181EBDF}" type="slidenum">
              <a:rPr lang="en-US" smtClean="0"/>
              <a:t>3</a:t>
            </a:fld>
            <a:endParaRPr lang="en-US"/>
          </a:p>
        </p:txBody>
      </p:sp>
    </p:spTree>
    <p:extLst>
      <p:ext uri="{BB962C8B-B14F-4D97-AF65-F5344CB8AC3E}">
        <p14:creationId xmlns:p14="http://schemas.microsoft.com/office/powerpoint/2010/main" val="579801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 by reviewing how this got started.</a:t>
            </a:r>
          </a:p>
          <a:p>
            <a:endParaRPr lang="en-US" dirty="0"/>
          </a:p>
          <a:p>
            <a:r>
              <a:rPr lang="en-US" dirty="0"/>
              <a:t>In 2018, two ballot initiatives were circulated to change the sick leave and minimum wage laws then in effect.</a:t>
            </a:r>
          </a:p>
          <a:p>
            <a:endParaRPr lang="en-US" dirty="0"/>
          </a:p>
          <a:p>
            <a:r>
              <a:rPr lang="en-US" dirty="0"/>
              <a:t>So, what is a ballot initiative?</a:t>
            </a:r>
          </a:p>
          <a:p>
            <a:endParaRPr lang="en-US" dirty="0"/>
          </a:p>
          <a:p>
            <a:r>
              <a:rPr lang="en-US" dirty="0"/>
              <a:t>Ballot initiatives are proposed laws that generally are put on the ballot for voter consideration. If the initiative receives enough votes, it becomes law.</a:t>
            </a:r>
          </a:p>
          <a:p>
            <a:endParaRPr lang="en-US" dirty="0"/>
          </a:p>
          <a:p>
            <a:r>
              <a:rPr lang="en-US" dirty="0"/>
              <a:t>24 states, including Michigan, allow for ballot initiatives.</a:t>
            </a:r>
          </a:p>
          <a:p>
            <a:endParaRPr lang="en-US" dirty="0"/>
          </a:p>
          <a:p>
            <a:r>
              <a:rPr lang="en-US" dirty="0"/>
              <a:t>In 2018, one of the ballot initiatives sought to increase minimum wage and eliminate the tip credit.</a:t>
            </a:r>
          </a:p>
          <a:p>
            <a:endParaRPr lang="en-US" dirty="0"/>
          </a:p>
          <a:p>
            <a:r>
              <a:rPr lang="en-US" dirty="0"/>
              <a:t>The other sought to require employers to provide employees with paid sick time.</a:t>
            </a:r>
          </a:p>
          <a:p>
            <a:endParaRPr lang="en-US" dirty="0"/>
          </a:p>
          <a:p>
            <a:r>
              <a:rPr lang="en-US" dirty="0"/>
              <a:t>[Go to slide.]</a:t>
            </a:r>
          </a:p>
          <a:p>
            <a:endParaRPr lang="en-US" dirty="0"/>
          </a:p>
        </p:txBody>
      </p:sp>
      <p:sp>
        <p:nvSpPr>
          <p:cNvPr id="4" name="Slide Number Placeholder 3"/>
          <p:cNvSpPr>
            <a:spLocks noGrp="1"/>
          </p:cNvSpPr>
          <p:nvPr>
            <p:ph type="sldNum" sz="quarter" idx="5"/>
          </p:nvPr>
        </p:nvSpPr>
        <p:spPr/>
        <p:txBody>
          <a:bodyPr/>
          <a:lstStyle/>
          <a:p>
            <a:fld id="{0820B651-CE41-4FB8-A3E8-83BF7181EBDF}" type="slidenum">
              <a:rPr lang="en-US" smtClean="0"/>
              <a:t>4</a:t>
            </a:fld>
            <a:endParaRPr lang="en-US"/>
          </a:p>
        </p:txBody>
      </p:sp>
    </p:spTree>
    <p:extLst>
      <p:ext uri="{BB962C8B-B14F-4D97-AF65-F5344CB8AC3E}">
        <p14:creationId xmlns:p14="http://schemas.microsoft.com/office/powerpoint/2010/main" val="3398732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first discuss the </a:t>
            </a:r>
            <a:r>
              <a:rPr lang="en-US" dirty="0" err="1"/>
              <a:t>IWOWA</a:t>
            </a:r>
            <a:r>
              <a:rPr lang="en-US" dirty="0"/>
              <a:t> initiative.</a:t>
            </a:r>
          </a:p>
          <a:p>
            <a:endParaRPr lang="en-US" dirty="0"/>
          </a:p>
          <a:p>
            <a:r>
              <a:rPr lang="en-US" dirty="0"/>
              <a:t>[Go to slide.]</a:t>
            </a:r>
          </a:p>
          <a:p>
            <a:endParaRPr lang="en-US" dirty="0"/>
          </a:p>
        </p:txBody>
      </p:sp>
      <p:sp>
        <p:nvSpPr>
          <p:cNvPr id="4" name="Slide Number Placeholder 3"/>
          <p:cNvSpPr>
            <a:spLocks noGrp="1"/>
          </p:cNvSpPr>
          <p:nvPr>
            <p:ph type="sldNum" sz="quarter" idx="5"/>
          </p:nvPr>
        </p:nvSpPr>
        <p:spPr/>
        <p:txBody>
          <a:bodyPr/>
          <a:lstStyle/>
          <a:p>
            <a:fld id="{0820B651-CE41-4FB8-A3E8-83BF7181EBDF}" type="slidenum">
              <a:rPr lang="en-US" smtClean="0"/>
              <a:t>5</a:t>
            </a:fld>
            <a:endParaRPr lang="en-US"/>
          </a:p>
        </p:txBody>
      </p:sp>
    </p:spTree>
    <p:extLst>
      <p:ext uri="{BB962C8B-B14F-4D97-AF65-F5344CB8AC3E}">
        <p14:creationId xmlns:p14="http://schemas.microsoft.com/office/powerpoint/2010/main" val="945269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ballot initiative, the ESTA, sought to significantly change and increase the amount of paid time off employees in Michigan would get for reasons specified in the initiative.</a:t>
            </a:r>
          </a:p>
          <a:p>
            <a:endParaRPr lang="en-US" dirty="0"/>
          </a:p>
          <a:p>
            <a:r>
              <a:rPr lang="en-US" dirty="0"/>
              <a:t>[Go to slide.]</a:t>
            </a:r>
          </a:p>
          <a:p>
            <a:endParaRPr lang="en-US" dirty="0"/>
          </a:p>
        </p:txBody>
      </p:sp>
      <p:sp>
        <p:nvSpPr>
          <p:cNvPr id="4" name="Slide Number Placeholder 3"/>
          <p:cNvSpPr>
            <a:spLocks noGrp="1"/>
          </p:cNvSpPr>
          <p:nvPr>
            <p:ph type="sldNum" sz="quarter" idx="5"/>
          </p:nvPr>
        </p:nvSpPr>
        <p:spPr/>
        <p:txBody>
          <a:bodyPr/>
          <a:lstStyle/>
          <a:p>
            <a:fld id="{0820B651-CE41-4FB8-A3E8-83BF7181EBDF}" type="slidenum">
              <a:rPr lang="en-US" smtClean="0"/>
              <a:t>6</a:t>
            </a:fld>
            <a:endParaRPr lang="en-US"/>
          </a:p>
        </p:txBody>
      </p:sp>
    </p:spTree>
    <p:extLst>
      <p:ext uri="{BB962C8B-B14F-4D97-AF65-F5344CB8AC3E}">
        <p14:creationId xmlns:p14="http://schemas.microsoft.com/office/powerpoint/2010/main" val="1150960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aren’t are these new requirements currently the law in Michigan?</a:t>
            </a:r>
          </a:p>
          <a:p>
            <a:endParaRPr lang="en-US" dirty="0"/>
          </a:p>
          <a:p>
            <a:r>
              <a:rPr lang="en-US" dirty="0"/>
              <a:t>Well, a ballot initiatives generally is placed on the next general election ballot, provided enough signatures are obtained on the petition.</a:t>
            </a:r>
          </a:p>
          <a:p>
            <a:endParaRPr lang="en-US" dirty="0"/>
          </a:p>
          <a:p>
            <a:r>
              <a:rPr lang="en-US" dirty="0"/>
              <a:t>But Michigan has a unique procedural mechanism known as Adopt and Amend.</a:t>
            </a:r>
          </a:p>
          <a:p>
            <a:endParaRPr lang="en-US" dirty="0"/>
          </a:p>
          <a:p>
            <a:r>
              <a:rPr lang="en-US" dirty="0"/>
              <a:t>[Go to slide.]</a:t>
            </a:r>
          </a:p>
          <a:p>
            <a:endParaRPr lang="en-US" dirty="0"/>
          </a:p>
        </p:txBody>
      </p:sp>
      <p:sp>
        <p:nvSpPr>
          <p:cNvPr id="4" name="Slide Number Placeholder 3"/>
          <p:cNvSpPr>
            <a:spLocks noGrp="1"/>
          </p:cNvSpPr>
          <p:nvPr>
            <p:ph type="sldNum" sz="quarter" idx="5"/>
          </p:nvPr>
        </p:nvSpPr>
        <p:spPr/>
        <p:txBody>
          <a:bodyPr/>
          <a:lstStyle/>
          <a:p>
            <a:fld id="{0820B651-CE41-4FB8-A3E8-83BF7181EBDF}" type="slidenum">
              <a:rPr lang="en-US" smtClean="0"/>
              <a:t>7</a:t>
            </a:fld>
            <a:endParaRPr lang="en-US"/>
          </a:p>
        </p:txBody>
      </p:sp>
    </p:spTree>
    <p:extLst>
      <p:ext uri="{BB962C8B-B14F-4D97-AF65-F5344CB8AC3E}">
        <p14:creationId xmlns:p14="http://schemas.microsoft.com/office/powerpoint/2010/main" val="305364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amendments significantly changed what would have been required if the ballot initiatives has been approved by the voters.</a:t>
            </a:r>
          </a:p>
          <a:p>
            <a:endParaRPr lang="en-US" dirty="0"/>
          </a:p>
          <a:p>
            <a:r>
              <a:rPr lang="en-US" dirty="0"/>
              <a:t>[Go to slide.]</a:t>
            </a:r>
          </a:p>
          <a:p>
            <a:endParaRPr lang="en-US" dirty="0"/>
          </a:p>
        </p:txBody>
      </p:sp>
      <p:sp>
        <p:nvSpPr>
          <p:cNvPr id="4" name="Slide Number Placeholder 3"/>
          <p:cNvSpPr>
            <a:spLocks noGrp="1"/>
          </p:cNvSpPr>
          <p:nvPr>
            <p:ph type="sldNum" sz="quarter" idx="5"/>
          </p:nvPr>
        </p:nvSpPr>
        <p:spPr/>
        <p:txBody>
          <a:bodyPr/>
          <a:lstStyle/>
          <a:p>
            <a:fld id="{0820B651-CE41-4FB8-A3E8-83BF7181EBDF}" type="slidenum">
              <a:rPr lang="en-US" smtClean="0"/>
              <a:t>8</a:t>
            </a:fld>
            <a:endParaRPr lang="en-US"/>
          </a:p>
        </p:txBody>
      </p:sp>
    </p:spTree>
    <p:extLst>
      <p:ext uri="{BB962C8B-B14F-4D97-AF65-F5344CB8AC3E}">
        <p14:creationId xmlns:p14="http://schemas.microsoft.com/office/powerpoint/2010/main" val="2724260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20B651-CE41-4FB8-A3E8-83BF7181EBDF}" type="slidenum">
              <a:rPr lang="en-US" smtClean="0"/>
              <a:t>9</a:t>
            </a:fld>
            <a:endParaRPr lang="en-US"/>
          </a:p>
        </p:txBody>
      </p:sp>
    </p:spTree>
    <p:extLst>
      <p:ext uri="{BB962C8B-B14F-4D97-AF65-F5344CB8AC3E}">
        <p14:creationId xmlns:p14="http://schemas.microsoft.com/office/powerpoint/2010/main" val="7086958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userDrawn="1"/>
        </p:nvGrpSpPr>
        <p:grpSpPr>
          <a:xfrm>
            <a:off x="1" y="4296966"/>
            <a:ext cx="9144000" cy="846534"/>
            <a:chOff x="-1" y="4014787"/>
            <a:chExt cx="12192001" cy="1128713"/>
          </a:xfrm>
        </p:grpSpPr>
        <p:pic>
          <p:nvPicPr>
            <p:cNvPr id="6" name="Picture 5"/>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t="21239" b="8849"/>
            <a:stretch/>
          </p:blipFill>
          <p:spPr>
            <a:xfrm>
              <a:off x="0" y="4014787"/>
              <a:ext cx="12192000" cy="1128713"/>
            </a:xfrm>
            <a:prstGeom prst="rect">
              <a:avLst/>
            </a:prstGeom>
          </p:spPr>
        </p:pic>
        <p:sp>
          <p:nvSpPr>
            <p:cNvPr id="7" name="Rectangle 6"/>
            <p:cNvSpPr/>
            <p:nvPr userDrawn="1"/>
          </p:nvSpPr>
          <p:spPr>
            <a:xfrm>
              <a:off x="-1" y="4014787"/>
              <a:ext cx="12192001" cy="100013"/>
            </a:xfrm>
            <a:prstGeom prst="rect">
              <a:avLst/>
            </a:prstGeom>
            <a:solidFill>
              <a:srgbClr val="909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5436" y="4414355"/>
              <a:ext cx="2711860" cy="454989"/>
            </a:xfrm>
            <a:prstGeom prst="rect">
              <a:avLst/>
            </a:prstGeom>
          </p:spPr>
        </p:pic>
      </p:grpSp>
      <p:sp>
        <p:nvSpPr>
          <p:cNvPr id="9" name="TextBox 8"/>
          <p:cNvSpPr txBox="1"/>
          <p:nvPr userDrawn="1"/>
        </p:nvSpPr>
        <p:spPr>
          <a:xfrm>
            <a:off x="7010400" y="4605679"/>
            <a:ext cx="2009274" cy="276999"/>
          </a:xfrm>
          <a:prstGeom prst="rect">
            <a:avLst/>
          </a:prstGeom>
          <a:noFill/>
        </p:spPr>
        <p:txBody>
          <a:bodyPr wrap="square" rtlCol="0">
            <a:spAutoFit/>
          </a:bodyPr>
          <a:lstStyle/>
          <a:p>
            <a:pPr algn="r"/>
            <a:r>
              <a:rPr lang="en-US" sz="1200" dirty="0">
                <a:solidFill>
                  <a:schemeClr val="tx1">
                    <a:lumMod val="75000"/>
                    <a:lumOff val="25000"/>
                  </a:schemeClr>
                </a:solidFill>
                <a:latin typeface="Verdana" charset="0"/>
                <a:ea typeface="Verdana" charset="0"/>
                <a:cs typeface="Verdana" charset="0"/>
              </a:rPr>
              <a:t>FOSTERSWIFT.COM</a:t>
            </a:r>
          </a:p>
        </p:txBody>
      </p:sp>
      <p:cxnSp>
        <p:nvCxnSpPr>
          <p:cNvPr id="14" name="Straight Connector 13"/>
          <p:cNvCxnSpPr/>
          <p:nvPr userDrawn="1"/>
        </p:nvCxnSpPr>
        <p:spPr>
          <a:xfrm>
            <a:off x="457200" y="1057861"/>
            <a:ext cx="8229600" cy="0"/>
          </a:xfrm>
          <a:prstGeom prst="line">
            <a:avLst/>
          </a:prstGeom>
          <a:ln>
            <a:solidFill>
              <a:srgbClr val="909194">
                <a:alpha val="46000"/>
              </a:srgbClr>
            </a:solidFill>
          </a:ln>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4"/>
          </p:nvPr>
        </p:nvSpPr>
        <p:spPr>
          <a:xfrm>
            <a:off x="4305301" y="4553921"/>
            <a:ext cx="5333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6EB52C7-A872-D743-B0AE-03F8F296A909}" type="slidenum">
              <a:rPr lang="en-US" smtClean="0"/>
              <a:pPr/>
              <a:t>‹#›</a:t>
            </a:fld>
            <a:endParaRPr lang="en-US" dirty="0"/>
          </a:p>
        </p:txBody>
      </p:sp>
      <p:sp>
        <p:nvSpPr>
          <p:cNvPr id="23" name="Title 22"/>
          <p:cNvSpPr>
            <a:spLocks noGrp="1"/>
          </p:cNvSpPr>
          <p:nvPr>
            <p:ph type="title" hasCustomPrompt="1"/>
          </p:nvPr>
        </p:nvSpPr>
        <p:spPr>
          <a:xfrm>
            <a:off x="457200" y="434579"/>
            <a:ext cx="8229600" cy="613171"/>
          </a:xfrm>
        </p:spPr>
        <p:txBody>
          <a:bodyPr/>
          <a:lstStyle>
            <a:lvl1pPr algn="ctr">
              <a:defRPr>
                <a:solidFill>
                  <a:schemeClr val="accent1"/>
                </a:solidFill>
                <a:latin typeface="+mj-lt"/>
              </a:defRPr>
            </a:lvl1pPr>
          </a:lstStyle>
          <a:p>
            <a:r>
              <a:rPr lang="en-US" dirty="0"/>
              <a:t>TITLE</a:t>
            </a:r>
          </a:p>
        </p:txBody>
      </p:sp>
      <p:sp>
        <p:nvSpPr>
          <p:cNvPr id="31" name="Picture Placeholder 30"/>
          <p:cNvSpPr>
            <a:spLocks noGrp="1"/>
          </p:cNvSpPr>
          <p:nvPr>
            <p:ph type="pic" sz="quarter" idx="16"/>
          </p:nvPr>
        </p:nvSpPr>
        <p:spPr>
          <a:xfrm>
            <a:off x="533400" y="1276350"/>
            <a:ext cx="8153400" cy="1905000"/>
          </a:xfrm>
        </p:spPr>
        <p:txBody>
          <a:bodyPr/>
          <a:lstStyle/>
          <a:p>
            <a:r>
              <a:rPr lang="en-US"/>
              <a:t>Click icon to add picture</a:t>
            </a:r>
            <a:endParaRPr lang="en-US" dirty="0"/>
          </a:p>
        </p:txBody>
      </p:sp>
      <p:sp>
        <p:nvSpPr>
          <p:cNvPr id="22" name="Text Placeholder 21"/>
          <p:cNvSpPr>
            <a:spLocks noGrp="1"/>
          </p:cNvSpPr>
          <p:nvPr>
            <p:ph type="body" sz="quarter" idx="17" hasCustomPrompt="1"/>
          </p:nvPr>
        </p:nvSpPr>
        <p:spPr>
          <a:xfrm>
            <a:off x="533400" y="3181350"/>
            <a:ext cx="8153400" cy="533400"/>
          </a:xfrm>
        </p:spPr>
        <p:txBody>
          <a:bodyPr>
            <a:normAutofit/>
          </a:bodyPr>
          <a:lstStyle>
            <a:lvl1pPr marL="0" indent="0" algn="ctr">
              <a:buNone/>
              <a:defRPr sz="2800" b="1">
                <a:solidFill>
                  <a:schemeClr val="accent3"/>
                </a:solidFill>
                <a:latin typeface="+mj-lt"/>
              </a:defRPr>
            </a:lvl1pPr>
          </a:lstStyle>
          <a:p>
            <a:pPr lvl="0"/>
            <a:r>
              <a:rPr lang="en-US" dirty="0"/>
              <a:t>CAPTION</a:t>
            </a:r>
          </a:p>
        </p:txBody>
      </p:sp>
      <p:sp>
        <p:nvSpPr>
          <p:cNvPr id="26" name="Text Placeholder 25"/>
          <p:cNvSpPr>
            <a:spLocks noGrp="1"/>
          </p:cNvSpPr>
          <p:nvPr>
            <p:ph type="body" sz="quarter" idx="18" hasCustomPrompt="1"/>
          </p:nvPr>
        </p:nvSpPr>
        <p:spPr>
          <a:xfrm>
            <a:off x="533400" y="3790950"/>
            <a:ext cx="8153400" cy="457200"/>
          </a:xfrm>
        </p:spPr>
        <p:txBody>
          <a:bodyPr>
            <a:noAutofit/>
          </a:bodyPr>
          <a:lstStyle>
            <a:lvl1pPr marL="0" indent="0" algn="ctr">
              <a:buNone/>
              <a:defRPr sz="2400" b="1">
                <a:solidFill>
                  <a:schemeClr val="accent1"/>
                </a:solidFill>
              </a:defRPr>
            </a:lvl1pPr>
          </a:lstStyle>
          <a:p>
            <a:pPr lvl="0"/>
            <a:r>
              <a:rPr lang="en-US" dirty="0"/>
              <a:t>SUBHEAD</a:t>
            </a:r>
          </a:p>
        </p:txBody>
      </p:sp>
    </p:spTree>
    <p:extLst>
      <p:ext uri="{BB962C8B-B14F-4D97-AF65-F5344CB8AC3E}">
        <p14:creationId xmlns:p14="http://schemas.microsoft.com/office/powerpoint/2010/main" val="2834732813"/>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047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4305301" y="4553921"/>
            <a:ext cx="5333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6EB52C7-A872-D743-B0AE-03F8F296A909}" type="slidenum">
              <a:rPr lang="en-US" smtClean="0"/>
              <a:pPr/>
              <a:t>‹#›</a:t>
            </a:fld>
            <a:endParaRPr lang="en-US" dirty="0"/>
          </a:p>
        </p:txBody>
      </p:sp>
    </p:spTree>
    <p:extLst>
      <p:ext uri="{BB962C8B-B14F-4D97-AF65-F5344CB8AC3E}">
        <p14:creationId xmlns:p14="http://schemas.microsoft.com/office/powerpoint/2010/main" val="2161630587"/>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3965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3965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4305301" y="4553921"/>
            <a:ext cx="5333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6EB52C7-A872-D743-B0AE-03F8F296A909}" type="slidenum">
              <a:rPr lang="en-US" smtClean="0"/>
              <a:pPr/>
              <a:t>‹#›</a:t>
            </a:fld>
            <a:endParaRPr lang="en-US" dirty="0"/>
          </a:p>
        </p:txBody>
      </p:sp>
    </p:spTree>
    <p:extLst>
      <p:ext uri="{BB962C8B-B14F-4D97-AF65-F5344CB8AC3E}">
        <p14:creationId xmlns:p14="http://schemas.microsoft.com/office/powerpoint/2010/main" val="659064000"/>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ation Terms of Use">
    <p:spTree>
      <p:nvGrpSpPr>
        <p:cNvPr id="1" name=""/>
        <p:cNvGrpSpPr/>
        <p:nvPr/>
      </p:nvGrpSpPr>
      <p:grpSpPr>
        <a:xfrm>
          <a:off x="0" y="0"/>
          <a:ext cx="0" cy="0"/>
          <a:chOff x="0" y="0"/>
          <a:chExt cx="0" cy="0"/>
        </a:xfrm>
      </p:grpSpPr>
      <p:sp>
        <p:nvSpPr>
          <p:cNvPr id="3" name="TextBox 2"/>
          <p:cNvSpPr txBox="1"/>
          <p:nvPr userDrawn="1"/>
        </p:nvSpPr>
        <p:spPr>
          <a:xfrm>
            <a:off x="1371600" y="819150"/>
            <a:ext cx="6400800" cy="2585323"/>
          </a:xfrm>
          <a:prstGeom prst="rect">
            <a:avLst/>
          </a:prstGeom>
          <a:noFill/>
        </p:spPr>
        <p:txBody>
          <a:bodyPr wrap="square" rtlCol="0">
            <a:spAutoFit/>
          </a:bodyPr>
          <a:lstStyle/>
          <a:p>
            <a:r>
              <a:rPr lang="en-US" sz="1800" b="1" kern="1200" dirty="0">
                <a:solidFill>
                  <a:schemeClr val="tx1"/>
                </a:solidFill>
                <a:effectLst/>
                <a:latin typeface="+mn-lt"/>
                <a:ea typeface="+mn-ea"/>
                <a:cs typeface="+mn-cs"/>
              </a:rPr>
              <a:t>Presentation</a:t>
            </a:r>
            <a:r>
              <a:rPr lang="en-US" sz="1800" b="1" kern="1200" baseline="0" dirty="0">
                <a:solidFill>
                  <a:schemeClr val="tx1"/>
                </a:solidFill>
                <a:effectLst/>
                <a:latin typeface="+mn-lt"/>
                <a:ea typeface="+mn-ea"/>
                <a:cs typeface="+mn-cs"/>
              </a:rPr>
              <a:t> Terms of Use</a:t>
            </a:r>
            <a:endParaRPr lang="en-US" sz="1800" b="1"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Foster Swift Collins &amp; Smith, PC presentations are intended for our clients and friends. This presentation highlights specific areas of the law. This communication is not legal advice. The information provided is current as of the date of the presentation. Those viewing the presentation should consult an attorney to determine how the information applies to any specific situation.</a:t>
            </a:r>
          </a:p>
          <a:p>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Copyright © 2023 Foster Swift Collins &amp; Smith, PC</a:t>
            </a:r>
            <a:endParaRPr lang="en-US" dirty="0"/>
          </a:p>
        </p:txBody>
      </p:sp>
      <p:sp>
        <p:nvSpPr>
          <p:cNvPr id="4" name="Slide Number Placeholder 5"/>
          <p:cNvSpPr>
            <a:spLocks noGrp="1"/>
          </p:cNvSpPr>
          <p:nvPr>
            <p:ph type="sldNum" sz="quarter" idx="4"/>
          </p:nvPr>
        </p:nvSpPr>
        <p:spPr>
          <a:xfrm>
            <a:off x="4305301" y="4553921"/>
            <a:ext cx="5333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6EB52C7-A872-D743-B0AE-03F8F296A909}" type="slidenum">
              <a:rPr lang="en-US" smtClean="0"/>
              <a:pPr/>
              <a:t>‹#›</a:t>
            </a:fld>
            <a:endParaRPr lang="en-US" dirty="0"/>
          </a:p>
        </p:txBody>
      </p:sp>
    </p:spTree>
    <p:extLst>
      <p:ext uri="{BB962C8B-B14F-4D97-AF65-F5344CB8AC3E}">
        <p14:creationId xmlns:p14="http://schemas.microsoft.com/office/powerpoint/2010/main" val="3154268388"/>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200151"/>
            <a:ext cx="8229600" cy="3047999"/>
          </a:xfrm>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4"/>
          </p:nvPr>
        </p:nvSpPr>
        <p:spPr>
          <a:xfrm>
            <a:off x="4305301" y="4553921"/>
            <a:ext cx="5333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6EB52C7-A872-D743-B0AE-03F8F296A909}" type="slidenum">
              <a:rPr lang="en-US" smtClean="0"/>
              <a:pPr/>
              <a:t>‹#›</a:t>
            </a:fld>
            <a:endParaRPr lang="en-US" dirty="0"/>
          </a:p>
        </p:txBody>
      </p:sp>
    </p:spTree>
    <p:extLst>
      <p:ext uri="{BB962C8B-B14F-4D97-AF65-F5344CB8AC3E}">
        <p14:creationId xmlns:p14="http://schemas.microsoft.com/office/powerpoint/2010/main" val="1666545310"/>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34890"/>
            <a:ext cx="7772400" cy="1237059"/>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1809750"/>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4"/>
          </p:nvPr>
        </p:nvSpPr>
        <p:spPr>
          <a:xfrm>
            <a:off x="4305301" y="4553921"/>
            <a:ext cx="5333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6EB52C7-A872-D743-B0AE-03F8F296A909}" type="slidenum">
              <a:rPr lang="en-US" smtClean="0"/>
              <a:pPr/>
              <a:t>‹#›</a:t>
            </a:fld>
            <a:endParaRPr lang="en-US" dirty="0"/>
          </a:p>
        </p:txBody>
      </p:sp>
    </p:spTree>
    <p:extLst>
      <p:ext uri="{BB962C8B-B14F-4D97-AF65-F5344CB8AC3E}">
        <p14:creationId xmlns:p14="http://schemas.microsoft.com/office/powerpoint/2010/main" val="375232371"/>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047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047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58970041-08E4-479C-9358-C1CC253CC9E7}" type="slidenum">
              <a:rPr lang="en-US" smtClean="0"/>
              <a:t>‹#›</a:t>
            </a:fld>
            <a:endParaRPr lang="en-US"/>
          </a:p>
        </p:txBody>
      </p:sp>
      <p:sp>
        <p:nvSpPr>
          <p:cNvPr id="6" name="Slide Number Placeholder 5"/>
          <p:cNvSpPr txBox="1">
            <a:spLocks/>
          </p:cNvSpPr>
          <p:nvPr userDrawn="1"/>
        </p:nvSpPr>
        <p:spPr>
          <a:xfrm>
            <a:off x="4305301" y="4553921"/>
            <a:ext cx="5333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EB52C7-A872-D743-B0AE-03F8F296A909}" type="slidenum">
              <a:rPr lang="en-US" smtClean="0"/>
              <a:pPr/>
              <a:t>‹#›</a:t>
            </a:fld>
            <a:endParaRPr lang="en-US" dirty="0"/>
          </a:p>
        </p:txBody>
      </p:sp>
    </p:spTree>
    <p:extLst>
      <p:ext uri="{BB962C8B-B14F-4D97-AF65-F5344CB8AC3E}">
        <p14:creationId xmlns:p14="http://schemas.microsoft.com/office/powerpoint/2010/main" val="3638196812"/>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7"/>
            <a:ext cx="4040188" cy="261699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7"/>
            <a:ext cx="4041775" cy="261699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3048000" y="4629150"/>
            <a:ext cx="2133600" cy="273844"/>
          </a:xfrm>
          <a:prstGeom prst="rect">
            <a:avLst/>
          </a:prstGeom>
        </p:spPr>
        <p:txBody>
          <a:bodyPr/>
          <a:lstStyle/>
          <a:p>
            <a:fld id="{58970041-08E4-479C-9358-C1CC253CC9E7}" type="slidenum">
              <a:rPr lang="en-US" smtClean="0"/>
              <a:t>‹#›</a:t>
            </a:fld>
            <a:endParaRPr lang="en-US"/>
          </a:p>
        </p:txBody>
      </p:sp>
    </p:spTree>
    <p:extLst>
      <p:ext uri="{BB962C8B-B14F-4D97-AF65-F5344CB8AC3E}">
        <p14:creationId xmlns:p14="http://schemas.microsoft.com/office/powerpoint/2010/main" val="2437732978"/>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p:cNvSpPr>
            <a:spLocks noGrp="1"/>
          </p:cNvSpPr>
          <p:nvPr>
            <p:ph type="sldNum" sz="quarter" idx="4"/>
          </p:nvPr>
        </p:nvSpPr>
        <p:spPr>
          <a:xfrm>
            <a:off x="4305301" y="4553921"/>
            <a:ext cx="5333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6EB52C7-A872-D743-B0AE-03F8F296A909}" type="slidenum">
              <a:rPr lang="en-US" smtClean="0"/>
              <a:pPr/>
              <a:t>‹#›</a:t>
            </a:fld>
            <a:endParaRPr lang="en-US" dirty="0"/>
          </a:p>
        </p:txBody>
      </p:sp>
    </p:spTree>
    <p:extLst>
      <p:ext uri="{BB962C8B-B14F-4D97-AF65-F5344CB8AC3E}">
        <p14:creationId xmlns:p14="http://schemas.microsoft.com/office/powerpoint/2010/main" val="2401476676"/>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8628591"/>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57250"/>
          </a:xfrm>
        </p:spPr>
        <p:txBody>
          <a:bodyPr anchor="ctr">
            <a:normAutofit/>
          </a:bodyPr>
          <a:lstStyle>
            <a:lvl1pPr algn="ctr">
              <a:defRPr sz="4400" b="1"/>
            </a:lvl1pPr>
          </a:lstStyle>
          <a:p>
            <a:r>
              <a:rPr lang="en-US"/>
              <a:t>Click to edit Master title style</a:t>
            </a:r>
            <a:endParaRPr lang="en-US" dirty="0"/>
          </a:p>
        </p:txBody>
      </p:sp>
      <p:sp>
        <p:nvSpPr>
          <p:cNvPr id="3" name="Content Placeholder 2"/>
          <p:cNvSpPr>
            <a:spLocks noGrp="1"/>
          </p:cNvSpPr>
          <p:nvPr>
            <p:ph idx="1"/>
          </p:nvPr>
        </p:nvSpPr>
        <p:spPr>
          <a:xfrm>
            <a:off x="3575050" y="1257301"/>
            <a:ext cx="5111750" cy="29146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257301"/>
            <a:ext cx="3008313" cy="29146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4305301" y="4553921"/>
            <a:ext cx="5333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6EB52C7-A872-D743-B0AE-03F8F296A909}" type="slidenum">
              <a:rPr lang="en-US" smtClean="0"/>
              <a:pPr/>
              <a:t>‹#›</a:t>
            </a:fld>
            <a:endParaRPr lang="en-US" dirty="0"/>
          </a:p>
        </p:txBody>
      </p:sp>
    </p:spTree>
    <p:extLst>
      <p:ext uri="{BB962C8B-B14F-4D97-AF65-F5344CB8AC3E}">
        <p14:creationId xmlns:p14="http://schemas.microsoft.com/office/powerpoint/2010/main" val="1032018486"/>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278130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38150"/>
            <a:ext cx="5486400" cy="22883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3206353"/>
            <a:ext cx="5486400" cy="4893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12528289"/>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print">
            <a:alphaModFix/>
            <a:extLst>
              <a:ext uri="{28A0092B-C50C-407E-A947-70E740481C1C}">
                <a14:useLocalDpi xmlns:a14="http://schemas.microsoft.com/office/drawing/2010/main" val="0"/>
              </a:ext>
            </a:extLst>
          </a:blip>
          <a:srcRect t="21239" b="8849"/>
          <a:stretch/>
        </p:blipFill>
        <p:spPr>
          <a:xfrm>
            <a:off x="2" y="4296966"/>
            <a:ext cx="9143999" cy="846534"/>
          </a:xfrm>
          <a:prstGeom prst="rect">
            <a:avLst/>
          </a:prstGeom>
        </p:spPr>
      </p:pic>
      <p:sp>
        <p:nvSpPr>
          <p:cNvPr id="9" name="Rectangle 8"/>
          <p:cNvSpPr/>
          <p:nvPr/>
        </p:nvSpPr>
        <p:spPr>
          <a:xfrm>
            <a:off x="1" y="4296966"/>
            <a:ext cx="9144000" cy="75010"/>
          </a:xfrm>
          <a:prstGeom prst="rect">
            <a:avLst/>
          </a:prstGeom>
          <a:solidFill>
            <a:srgbClr val="909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57200" y="4596642"/>
            <a:ext cx="2033895" cy="341241"/>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Slide Title</a:t>
            </a:r>
          </a:p>
        </p:txBody>
      </p:sp>
      <p:sp>
        <p:nvSpPr>
          <p:cNvPr id="3" name="Text Placeholder 2"/>
          <p:cNvSpPr>
            <a:spLocks noGrp="1"/>
          </p:cNvSpPr>
          <p:nvPr>
            <p:ph type="body" idx="1"/>
          </p:nvPr>
        </p:nvSpPr>
        <p:spPr>
          <a:xfrm>
            <a:off x="457200" y="1200151"/>
            <a:ext cx="8229600" cy="3047999"/>
          </a:xfrm>
          <a:prstGeom prst="rect">
            <a:avLst/>
          </a:prstGeom>
        </p:spPr>
        <p:txBody>
          <a:bodyPr vert="horz" lIns="0" tIns="45720" rIns="0" bIns="45720" rtlCol="0">
            <a:normAutofit/>
          </a:bodyPr>
          <a:lstStyle/>
          <a:p>
            <a:pPr lvl="0"/>
            <a:r>
              <a:rPr lang="en-US" dirty="0"/>
              <a:t>Click to add text</a:t>
            </a:r>
          </a:p>
        </p:txBody>
      </p:sp>
      <p:sp>
        <p:nvSpPr>
          <p:cNvPr id="12" name="Slide Number Placeholder 5"/>
          <p:cNvSpPr>
            <a:spLocks noGrp="1"/>
          </p:cNvSpPr>
          <p:nvPr>
            <p:ph type="sldNum" sz="quarter" idx="4"/>
          </p:nvPr>
        </p:nvSpPr>
        <p:spPr>
          <a:xfrm>
            <a:off x="4305301" y="4553921"/>
            <a:ext cx="5333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6EB52C7-A872-D743-B0AE-03F8F296A909}" type="slidenum">
              <a:rPr lang="en-US" smtClean="0"/>
              <a:pPr/>
              <a:t>‹#›</a:t>
            </a:fld>
            <a:endParaRPr lang="en-US" dirty="0"/>
          </a:p>
        </p:txBody>
      </p:sp>
      <p:sp>
        <p:nvSpPr>
          <p:cNvPr id="5" name="TextBox 4"/>
          <p:cNvSpPr txBox="1"/>
          <p:nvPr/>
        </p:nvSpPr>
        <p:spPr>
          <a:xfrm>
            <a:off x="4800600" y="4531637"/>
            <a:ext cx="4571999" cy="461665"/>
          </a:xfrm>
          <a:prstGeom prst="rect">
            <a:avLst/>
          </a:prstGeom>
          <a:noFill/>
        </p:spPr>
        <p:txBody>
          <a:bodyPr wrap="square" rtlCol="0">
            <a:spAutoFit/>
          </a:bodyPr>
          <a:lstStyle/>
          <a:p>
            <a:r>
              <a:rPr lang="en-US" sz="1200" baseline="0" dirty="0">
                <a:solidFill>
                  <a:schemeClr val="accent2"/>
                </a:solidFill>
              </a:rPr>
              <a:t>How to Comply with Michigan's Wage and Hour Laws | 10/18/2023</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spc="100" dirty="0">
                <a:solidFill>
                  <a:srgbClr val="909194"/>
                </a:solidFill>
                <a:latin typeface="+mn-lt"/>
                <a:ea typeface="Verdana" charset="0"/>
                <a:cs typeface="Verdana" charset="0"/>
              </a:rPr>
              <a:t>© 2023 Foster Swift Collins &amp; Smith, PC </a:t>
            </a:r>
          </a:p>
        </p:txBody>
      </p:sp>
    </p:spTree>
    <p:extLst>
      <p:ext uri="{BB962C8B-B14F-4D97-AF65-F5344CB8AC3E}">
        <p14:creationId xmlns:p14="http://schemas.microsoft.com/office/powerpoint/2010/main" val="2959385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txStyles>
    <p:titleStyle>
      <a:lvl1pPr algn="l" defTabSz="914400" rtl="0" eaLnBrk="1" latinLnBrk="0" hangingPunct="1">
        <a:spcBef>
          <a:spcPct val="0"/>
        </a:spcBef>
        <a:buNone/>
        <a:defRPr sz="4000" b="1" kern="1200">
          <a:solidFill>
            <a:schemeClr val="accent1"/>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3"/>
        </a:buClr>
        <a:buSzPct val="80000"/>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SzPct val="80000"/>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3"/>
        </a:buClr>
        <a:buSzPct val="80000"/>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ourts.michigan.gov/49001c/siteassets/case-documents/uploads/opinions/final/coa/20230126_c362271_62_362271.opn.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ichigan.gov/leo/bureaus-agencies/ber/wage-and-hour/ruling-on-minimum-wage-and-paid-medical-leav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legislature.mi.gov/(S(brxl02ue3e0teoqguniltb03))/mileg.aspx?page=GetObject&amp;objectname=mcl-Act-338-of-2018"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www.legislature.mi.gov/(S(a20eu3t55qucw5qrq4fulbz4))/mileg.aspx?page=GetObject&amp;objectname=mcl-Act-337-of-2018"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legislature.mi.gov/(S(giqvmxxdrj5m2obfmsrv1mio))/mileg.aspx?page=GetObject&amp;objectname=mcl-Act-337-of-201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michigan.gov/documents/lara/Paid_Medical_Leave_Act_Poster_644565_7.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legislature.mi.gov/documents/2017-2018/publicact/htm/2018-PA-0369.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457200" y="209550"/>
            <a:ext cx="8229600" cy="613171"/>
          </a:xfrm>
        </p:spPr>
        <p:txBody>
          <a:bodyPr>
            <a:normAutofit fontScale="90000"/>
          </a:bodyPr>
          <a:lstStyle/>
          <a:p>
            <a:r>
              <a:rPr lang="en-US" dirty="0"/>
              <a:t>How to Comply with Michigan's Wage and Hour Laws</a:t>
            </a:r>
          </a:p>
        </p:txBody>
      </p:sp>
      <p:sp>
        <p:nvSpPr>
          <p:cNvPr id="20" name="Text Placeholder 19"/>
          <p:cNvSpPr>
            <a:spLocks noGrp="1"/>
          </p:cNvSpPr>
          <p:nvPr>
            <p:ph type="body" sz="quarter" idx="17"/>
          </p:nvPr>
        </p:nvSpPr>
        <p:spPr>
          <a:xfrm>
            <a:off x="533400" y="3257550"/>
            <a:ext cx="8153400" cy="533400"/>
          </a:xfrm>
        </p:spPr>
        <p:txBody>
          <a:bodyPr>
            <a:normAutofit fontScale="85000" lnSpcReduction="10000"/>
          </a:bodyPr>
          <a:lstStyle/>
          <a:p>
            <a:r>
              <a:rPr lang="en-US" dirty="0"/>
              <a:t>Michigan Library Association (MLA) Annual Conference</a:t>
            </a:r>
          </a:p>
        </p:txBody>
      </p:sp>
      <p:sp>
        <p:nvSpPr>
          <p:cNvPr id="21" name="Text Placeholder 20"/>
          <p:cNvSpPr>
            <a:spLocks noGrp="1"/>
          </p:cNvSpPr>
          <p:nvPr>
            <p:ph type="body" sz="quarter" idx="18"/>
          </p:nvPr>
        </p:nvSpPr>
        <p:spPr/>
        <p:txBody>
          <a:bodyPr/>
          <a:lstStyle/>
          <a:p>
            <a:r>
              <a:rPr lang="en-US" dirty="0"/>
              <a:t>October 18, 2023</a:t>
            </a:r>
          </a:p>
        </p:txBody>
      </p:sp>
      <p:sp>
        <p:nvSpPr>
          <p:cNvPr id="2" name="Content Placeholder 2">
            <a:extLst>
              <a:ext uri="{FF2B5EF4-FFF2-40B4-BE49-F238E27FC236}">
                <a16:creationId xmlns:a16="http://schemas.microsoft.com/office/drawing/2014/main" id="{3096DB4B-D674-F7F6-2296-C8BE39362370}"/>
              </a:ext>
            </a:extLst>
          </p:cNvPr>
          <p:cNvSpPr txBox="1">
            <a:spLocks/>
          </p:cNvSpPr>
          <p:nvPr/>
        </p:nvSpPr>
        <p:spPr>
          <a:xfrm>
            <a:off x="457200" y="1352550"/>
            <a:ext cx="8229600" cy="1676399"/>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3"/>
              </a:buClr>
              <a:buSzPct val="80000"/>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SzPct val="80000"/>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3"/>
              </a:buClr>
              <a:buSzPct val="80000"/>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dirty="0">
                <a:solidFill>
                  <a:schemeClr val="accent1"/>
                </a:solidFill>
              </a:rPr>
              <a:t>Michael R. Blum</a:t>
            </a:r>
          </a:p>
          <a:p>
            <a:pPr marL="0" indent="0" algn="ctr">
              <a:buNone/>
            </a:pPr>
            <a:r>
              <a:rPr lang="en-US" sz="2400" b="1" dirty="0">
                <a:solidFill>
                  <a:schemeClr val="accent1"/>
                </a:solidFill>
              </a:rPr>
              <a:t>Foster Swift Collins &amp; Smith, PC</a:t>
            </a:r>
          </a:p>
          <a:p>
            <a:pPr marL="0" indent="0" algn="ctr">
              <a:buNone/>
            </a:pPr>
            <a:r>
              <a:rPr lang="en-US" sz="2400" b="1" dirty="0">
                <a:solidFill>
                  <a:schemeClr val="accent1"/>
                </a:solidFill>
              </a:rPr>
              <a:t>(248) 785-4722</a:t>
            </a:r>
          </a:p>
          <a:p>
            <a:pPr marL="0" indent="0" algn="ctr">
              <a:buNone/>
            </a:pPr>
            <a:r>
              <a:rPr lang="en-US" sz="2400" b="1" dirty="0">
                <a:solidFill>
                  <a:schemeClr val="accent1"/>
                </a:solidFill>
              </a:rPr>
              <a:t>mblum@fosterswift.com</a:t>
            </a:r>
          </a:p>
        </p:txBody>
      </p:sp>
    </p:spTree>
    <p:extLst>
      <p:ext uri="{BB962C8B-B14F-4D97-AF65-F5344CB8AC3E}">
        <p14:creationId xmlns:p14="http://schemas.microsoft.com/office/powerpoint/2010/main" val="2741629587"/>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76ED2-46CF-A16B-7FA2-2CD5270105F2}"/>
              </a:ext>
            </a:extLst>
          </p:cNvPr>
          <p:cNvSpPr>
            <a:spLocks noGrp="1"/>
          </p:cNvSpPr>
          <p:nvPr>
            <p:ph type="title"/>
          </p:nvPr>
        </p:nvSpPr>
        <p:spPr/>
        <p:txBody>
          <a:bodyPr/>
          <a:lstStyle/>
          <a:p>
            <a:pPr algn="ctr"/>
            <a:r>
              <a:rPr lang="en-US" dirty="0"/>
              <a:t>Legal Challenges</a:t>
            </a:r>
          </a:p>
        </p:txBody>
      </p:sp>
      <p:pic>
        <p:nvPicPr>
          <p:cNvPr id="1026" name="Picture 2" descr="Charlie Brown, Lucy…and that football | The People's Therapist">
            <a:extLst>
              <a:ext uri="{FF2B5EF4-FFF2-40B4-BE49-F238E27FC236}">
                <a16:creationId xmlns:a16="http://schemas.microsoft.com/office/drawing/2014/main" id="{A0EBF0E3-1114-BB97-3697-FADE70904CD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0" y="1086795"/>
            <a:ext cx="2895599" cy="3110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006744"/>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5CD8F-2419-5B06-D4C0-8EC8CEA511C9}"/>
              </a:ext>
            </a:extLst>
          </p:cNvPr>
          <p:cNvSpPr>
            <a:spLocks noGrp="1"/>
          </p:cNvSpPr>
          <p:nvPr>
            <p:ph type="title"/>
          </p:nvPr>
        </p:nvSpPr>
        <p:spPr/>
        <p:txBody>
          <a:bodyPr>
            <a:normAutofit fontScale="90000"/>
          </a:bodyPr>
          <a:lstStyle/>
          <a:p>
            <a:r>
              <a:rPr lang="en-US" dirty="0"/>
              <a:t>Legal Challenge – Court of Claims</a:t>
            </a:r>
          </a:p>
        </p:txBody>
      </p:sp>
      <p:sp>
        <p:nvSpPr>
          <p:cNvPr id="3" name="Content Placeholder 2">
            <a:extLst>
              <a:ext uri="{FF2B5EF4-FFF2-40B4-BE49-F238E27FC236}">
                <a16:creationId xmlns:a16="http://schemas.microsoft.com/office/drawing/2014/main" id="{A0E02B6E-2FB6-7787-233A-51F4BE2D8C1B}"/>
              </a:ext>
            </a:extLst>
          </p:cNvPr>
          <p:cNvSpPr>
            <a:spLocks noGrp="1"/>
          </p:cNvSpPr>
          <p:nvPr>
            <p:ph idx="1"/>
          </p:nvPr>
        </p:nvSpPr>
        <p:spPr>
          <a:xfrm>
            <a:off x="457200" y="1885950"/>
            <a:ext cx="8229600" cy="2743200"/>
          </a:xfrm>
        </p:spPr>
        <p:txBody>
          <a:bodyPr>
            <a:normAutofit fontScale="62500" lnSpcReduction="20000"/>
          </a:bodyPr>
          <a:lstStyle/>
          <a:p>
            <a:r>
              <a:rPr lang="en-US" sz="3200" dirty="0"/>
              <a:t>In May 2021, Mothering Justice, an advocacy group, and other plaintiffs filed a lawsuit in the Michigan Court of Claims to invalidate the PMLA and amended </a:t>
            </a:r>
            <a:r>
              <a:rPr lang="en-US" sz="3200" dirty="0" err="1"/>
              <a:t>IWOWA</a:t>
            </a:r>
            <a:r>
              <a:rPr lang="en-US" sz="3200" dirty="0"/>
              <a:t>.</a:t>
            </a:r>
          </a:p>
          <a:p>
            <a:r>
              <a:rPr lang="en-US" sz="3200" dirty="0"/>
              <a:t>On July 19, 2022, the Court of Claims ruled in favor of Mothering Justice, holding that the Michigan legislature could not constitutionally adopt and amend a ballot initiative in the same legislative session.</a:t>
            </a:r>
          </a:p>
          <a:p>
            <a:pPr marL="0" indent="0">
              <a:buNone/>
            </a:pPr>
            <a:r>
              <a:rPr lang="en-US" sz="2000" i="1" dirty="0"/>
              <a:t>	</a:t>
            </a:r>
            <a:r>
              <a:rPr lang="en-US" sz="2400" i="1" dirty="0"/>
              <a:t>Mothering Justice, et. al vs. Dana </a:t>
            </a:r>
            <a:r>
              <a:rPr lang="en-US" sz="2400" i="1" dirty="0" err="1"/>
              <a:t>Nessel</a:t>
            </a:r>
            <a:r>
              <a:rPr lang="en-US" sz="2400" i="1" dirty="0"/>
              <a:t>, 2022mWL 17548484 (</a:t>
            </a:r>
            <a:r>
              <a:rPr lang="en-US" sz="2400" i="1" dirty="0" err="1"/>
              <a:t>Mich.Ct.Cl</a:t>
            </a:r>
            <a:r>
              <a:rPr lang="en-US" sz="2400" i="1" dirty="0"/>
              <a:t>., July 19, 2022)</a:t>
            </a:r>
          </a:p>
          <a:p>
            <a:r>
              <a:rPr lang="en-US" dirty="0"/>
              <a:t>But the Court of Claims stayed enforcement of its ruling until February 19, 2023.</a:t>
            </a:r>
          </a:p>
          <a:p>
            <a:endParaRPr lang="en-US" dirty="0"/>
          </a:p>
        </p:txBody>
      </p:sp>
      <p:pic>
        <p:nvPicPr>
          <p:cNvPr id="4" name="Picture 3">
            <a:extLst>
              <a:ext uri="{FF2B5EF4-FFF2-40B4-BE49-F238E27FC236}">
                <a16:creationId xmlns:a16="http://schemas.microsoft.com/office/drawing/2014/main" id="{F53D26A2-D5DA-AFC5-EB6E-834421369A6F}"/>
              </a:ext>
            </a:extLst>
          </p:cNvPr>
          <p:cNvPicPr>
            <a:picLocks noChangeAspect="1"/>
          </p:cNvPicPr>
          <p:nvPr/>
        </p:nvPicPr>
        <p:blipFill>
          <a:blip r:embed="rId3"/>
          <a:stretch>
            <a:fillRect/>
          </a:stretch>
        </p:blipFill>
        <p:spPr>
          <a:xfrm>
            <a:off x="3810000" y="887754"/>
            <a:ext cx="1600200" cy="998196"/>
          </a:xfrm>
          <a:prstGeom prst="rect">
            <a:avLst/>
          </a:prstGeom>
        </p:spPr>
      </p:pic>
    </p:spTree>
    <p:extLst>
      <p:ext uri="{BB962C8B-B14F-4D97-AF65-F5344CB8AC3E}">
        <p14:creationId xmlns:p14="http://schemas.microsoft.com/office/powerpoint/2010/main" val="1108893283"/>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D04E7-5B60-72C3-8C1A-9CA51F5AC15E}"/>
              </a:ext>
            </a:extLst>
          </p:cNvPr>
          <p:cNvSpPr>
            <a:spLocks noGrp="1"/>
          </p:cNvSpPr>
          <p:nvPr>
            <p:ph type="title"/>
          </p:nvPr>
        </p:nvSpPr>
        <p:spPr/>
        <p:txBody>
          <a:bodyPr>
            <a:normAutofit fontScale="90000"/>
          </a:bodyPr>
          <a:lstStyle/>
          <a:p>
            <a:r>
              <a:rPr lang="en-US" dirty="0"/>
              <a:t>Legal Challenge – Court of Appeals</a:t>
            </a:r>
          </a:p>
        </p:txBody>
      </p:sp>
      <p:sp>
        <p:nvSpPr>
          <p:cNvPr id="3" name="Content Placeholder 2">
            <a:extLst>
              <a:ext uri="{FF2B5EF4-FFF2-40B4-BE49-F238E27FC236}">
                <a16:creationId xmlns:a16="http://schemas.microsoft.com/office/drawing/2014/main" id="{62D283A0-2BA4-489E-5ADE-F3416D6ADDBA}"/>
              </a:ext>
            </a:extLst>
          </p:cNvPr>
          <p:cNvSpPr>
            <a:spLocks noGrp="1"/>
          </p:cNvSpPr>
          <p:nvPr>
            <p:ph idx="1"/>
          </p:nvPr>
        </p:nvSpPr>
        <p:spPr>
          <a:xfrm>
            <a:off x="457200" y="1200150"/>
            <a:ext cx="8229600" cy="3047999"/>
          </a:xfrm>
        </p:spPr>
        <p:txBody>
          <a:bodyPr>
            <a:normAutofit fontScale="77500" lnSpcReduction="20000"/>
          </a:bodyPr>
          <a:lstStyle/>
          <a:p>
            <a:r>
              <a:rPr lang="en-US" dirty="0"/>
              <a:t>The State of Michigan appealed the Court of Claims ruling to the Michigan Court of Appeals.</a:t>
            </a:r>
          </a:p>
          <a:p>
            <a:r>
              <a:rPr lang="en-US" dirty="0"/>
              <a:t>On January 26, 2023, the Michigan Court of Appeals overturned the Court of Claims ruling, finding that the legislature could constitutionally amend laws adopted beyond the initial 40-session day period for legislative action, even if the amendment was in the same legislative session.</a:t>
            </a:r>
          </a:p>
          <a:p>
            <a:pPr marL="0" indent="0">
              <a:buNone/>
            </a:pPr>
            <a:r>
              <a:rPr lang="en-US" sz="2000" u="sng" dirty="0">
                <a:solidFill>
                  <a:srgbClr val="0563C1"/>
                </a:solidFill>
                <a:effectLst/>
                <a:latin typeface="Calibri" panose="020F0502020204030204" pitchFamily="34" charset="0"/>
                <a:ea typeface="Calibri" panose="020F0502020204030204" pitchFamily="34" charset="0"/>
                <a:hlinkClick r:id="rId3"/>
              </a:rPr>
              <a:t>COA 362271 MOTHERING JUSTICE V ATTORNEY GENERAL Opinion - Authored - Published 01/25/2023 (michigan.gov)</a:t>
            </a:r>
            <a:endParaRPr lang="en-US" dirty="0"/>
          </a:p>
          <a:p>
            <a:endParaRPr lang="en-US" dirty="0"/>
          </a:p>
        </p:txBody>
      </p:sp>
    </p:spTree>
    <p:extLst>
      <p:ext uri="{BB962C8B-B14F-4D97-AF65-F5344CB8AC3E}">
        <p14:creationId xmlns:p14="http://schemas.microsoft.com/office/powerpoint/2010/main" val="4271629803"/>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420EC-0B07-068B-274A-3AC4D16612D0}"/>
              </a:ext>
            </a:extLst>
          </p:cNvPr>
          <p:cNvSpPr>
            <a:spLocks noGrp="1"/>
          </p:cNvSpPr>
          <p:nvPr>
            <p:ph type="title"/>
          </p:nvPr>
        </p:nvSpPr>
        <p:spPr/>
        <p:txBody>
          <a:bodyPr>
            <a:normAutofit fontScale="90000"/>
          </a:bodyPr>
          <a:lstStyle/>
          <a:p>
            <a:r>
              <a:rPr lang="en-US" dirty="0"/>
              <a:t>Legal Challenge – Supreme Court</a:t>
            </a:r>
          </a:p>
        </p:txBody>
      </p:sp>
      <p:sp>
        <p:nvSpPr>
          <p:cNvPr id="3" name="Content Placeholder 2">
            <a:extLst>
              <a:ext uri="{FF2B5EF4-FFF2-40B4-BE49-F238E27FC236}">
                <a16:creationId xmlns:a16="http://schemas.microsoft.com/office/drawing/2014/main" id="{09C552F6-AB74-2FED-B468-70CC0F9ABD15}"/>
              </a:ext>
            </a:extLst>
          </p:cNvPr>
          <p:cNvSpPr>
            <a:spLocks noGrp="1"/>
          </p:cNvSpPr>
          <p:nvPr>
            <p:ph idx="1"/>
          </p:nvPr>
        </p:nvSpPr>
        <p:spPr>
          <a:xfrm>
            <a:off x="457200" y="1200151"/>
            <a:ext cx="8305800" cy="3047999"/>
          </a:xfrm>
        </p:spPr>
        <p:txBody>
          <a:bodyPr>
            <a:normAutofit fontScale="85000" lnSpcReduction="10000"/>
          </a:bodyPr>
          <a:lstStyle/>
          <a:p>
            <a:r>
              <a:rPr lang="en-US" sz="2800" dirty="0"/>
              <a:t>On February 10, 2023, Mothering Justice filed an Application for Appeal to the Supreme Court.</a:t>
            </a:r>
          </a:p>
          <a:p>
            <a:r>
              <a:rPr lang="en-US" sz="2800" dirty="0"/>
              <a:t>Michigan LEO statement:</a:t>
            </a:r>
          </a:p>
          <a:p>
            <a:pPr lvl="1" fontAlgn="base"/>
            <a:r>
              <a:rPr lang="en-US" sz="1900" b="1" dirty="0"/>
              <a:t>On January 26, 2023, the Michigan Court of Appeals reversed the Court of Claims’ July decision and ruled the amended versions of these statutes are valid and enforceable.  This Court of Appeals decision means there is no change to the current minimum wage and paid medical leave laws, and the Wage &amp; Hour Division will continue enforcing these standards as it has since their enactment. </a:t>
            </a:r>
          </a:p>
          <a:p>
            <a:pPr marL="457200" lvl="1" indent="0" fontAlgn="base">
              <a:buNone/>
            </a:pPr>
            <a:r>
              <a:rPr lang="en-US" sz="1400" b="1" dirty="0">
                <a:solidFill>
                  <a:srgbClr val="353535"/>
                </a:solidFill>
                <a:hlinkClick r:id="rId3"/>
              </a:rPr>
              <a:t>https://www.michigan.gov/leo/bureaus-agencies/ber/wage-and-hour/ruling-on-minimum-wage-and-paid-medical-leave</a:t>
            </a:r>
            <a:endParaRPr lang="en-US" sz="1400" b="1" dirty="0">
              <a:solidFill>
                <a:srgbClr val="353535"/>
              </a:solidFill>
            </a:endParaRPr>
          </a:p>
          <a:p>
            <a:pPr fontAlgn="base"/>
            <a:r>
              <a:rPr lang="en-US" sz="2800" dirty="0">
                <a:solidFill>
                  <a:srgbClr val="353535"/>
                </a:solidFill>
              </a:rPr>
              <a:t>Supreme Court granted application to appeal on June 24, 2023.</a:t>
            </a:r>
            <a:endParaRPr lang="en-US" dirty="0"/>
          </a:p>
          <a:p>
            <a:pPr marL="457200" lvl="1" indent="0" fontAlgn="base">
              <a:buNone/>
            </a:pPr>
            <a:endParaRPr lang="en-US" sz="1800" b="1" dirty="0">
              <a:solidFill>
                <a:srgbClr val="353535"/>
              </a:solidFill>
            </a:endParaRPr>
          </a:p>
          <a:p>
            <a:endParaRPr lang="en-US" dirty="0"/>
          </a:p>
        </p:txBody>
      </p:sp>
    </p:spTree>
    <p:extLst>
      <p:ext uri="{BB962C8B-B14F-4D97-AF65-F5344CB8AC3E}">
        <p14:creationId xmlns:p14="http://schemas.microsoft.com/office/powerpoint/2010/main" val="2744947704"/>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01D02-EBC9-F631-57EC-066ECC08B73F}"/>
              </a:ext>
            </a:extLst>
          </p:cNvPr>
          <p:cNvSpPr>
            <a:spLocks noGrp="1"/>
          </p:cNvSpPr>
          <p:nvPr>
            <p:ph type="title"/>
          </p:nvPr>
        </p:nvSpPr>
        <p:spPr>
          <a:xfrm>
            <a:off x="228600" y="205979"/>
            <a:ext cx="9220200" cy="857250"/>
          </a:xfrm>
        </p:spPr>
        <p:txBody>
          <a:bodyPr>
            <a:normAutofit fontScale="90000"/>
          </a:bodyPr>
          <a:lstStyle/>
          <a:p>
            <a:r>
              <a:rPr lang="en-US"/>
              <a:t>Difference Between the ESTA and PMLA</a:t>
            </a:r>
            <a:endParaRPr lang="en-US" dirty="0"/>
          </a:p>
        </p:txBody>
      </p:sp>
      <p:pic>
        <p:nvPicPr>
          <p:cNvPr id="5" name="Content Placeholder 4">
            <a:extLst>
              <a:ext uri="{FF2B5EF4-FFF2-40B4-BE49-F238E27FC236}">
                <a16:creationId xmlns:a16="http://schemas.microsoft.com/office/drawing/2014/main" id="{6111E772-C21F-D605-B289-EE9571A461D4}"/>
              </a:ext>
            </a:extLst>
          </p:cNvPr>
          <p:cNvPicPr>
            <a:picLocks noGrp="1" noChangeAspect="1"/>
          </p:cNvPicPr>
          <p:nvPr>
            <p:ph idx="1"/>
          </p:nvPr>
        </p:nvPicPr>
        <p:blipFill>
          <a:blip r:embed="rId3"/>
          <a:stretch>
            <a:fillRect/>
          </a:stretch>
        </p:blipFill>
        <p:spPr>
          <a:xfrm>
            <a:off x="904522" y="914480"/>
            <a:ext cx="7334955" cy="3314540"/>
          </a:xfrm>
        </p:spPr>
      </p:pic>
    </p:spTree>
    <p:extLst>
      <p:ext uri="{BB962C8B-B14F-4D97-AF65-F5344CB8AC3E}">
        <p14:creationId xmlns:p14="http://schemas.microsoft.com/office/powerpoint/2010/main" val="1193869455"/>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5881D-53C8-942A-4191-3F2AD33F10B8}"/>
              </a:ext>
            </a:extLst>
          </p:cNvPr>
          <p:cNvSpPr>
            <a:spLocks noGrp="1"/>
          </p:cNvSpPr>
          <p:nvPr>
            <p:ph type="title"/>
          </p:nvPr>
        </p:nvSpPr>
        <p:spPr/>
        <p:txBody>
          <a:bodyPr/>
          <a:lstStyle/>
          <a:p>
            <a:r>
              <a:rPr lang="en-US" dirty="0">
                <a:latin typeface="+mn-lt"/>
              </a:rPr>
              <a:t>What Libraries Should do Now</a:t>
            </a:r>
            <a:endParaRPr lang="en-US" dirty="0"/>
          </a:p>
        </p:txBody>
      </p:sp>
      <p:sp>
        <p:nvSpPr>
          <p:cNvPr id="3" name="Content Placeholder 2">
            <a:extLst>
              <a:ext uri="{FF2B5EF4-FFF2-40B4-BE49-F238E27FC236}">
                <a16:creationId xmlns:a16="http://schemas.microsoft.com/office/drawing/2014/main" id="{BF0845BB-DF88-3052-B978-68A697ACA3AD}"/>
              </a:ext>
            </a:extLst>
          </p:cNvPr>
          <p:cNvSpPr>
            <a:spLocks noGrp="1"/>
          </p:cNvSpPr>
          <p:nvPr>
            <p:ph idx="1"/>
          </p:nvPr>
        </p:nvSpPr>
        <p:spPr>
          <a:xfrm>
            <a:off x="457200" y="2295890"/>
            <a:ext cx="8229600" cy="2104660"/>
          </a:xfrm>
        </p:spPr>
        <p:txBody>
          <a:bodyPr>
            <a:normAutofit fontScale="70000" lnSpcReduction="20000"/>
          </a:bodyPr>
          <a:lstStyle/>
          <a:p>
            <a:r>
              <a:rPr lang="en-US" dirty="0"/>
              <a:t>Determine whether the Library is a covered employer under the Paid Medical Leave Act, PA 338 of 2018, effective March 29, 2019.</a:t>
            </a:r>
          </a:p>
          <a:p>
            <a:pPr marL="0" indent="0">
              <a:buNone/>
            </a:pPr>
            <a:r>
              <a:rPr lang="en-US" sz="2400" dirty="0">
                <a:hlinkClick r:id="rId3"/>
              </a:rPr>
              <a:t>Michigan Legislature - Act 338 of 2018</a:t>
            </a:r>
            <a:endParaRPr lang="en-US" sz="2400" dirty="0"/>
          </a:p>
          <a:p>
            <a:r>
              <a:rPr lang="en-US" dirty="0"/>
              <a:t>Ensure the Library is in compliance with the Improved Workforce Opportunity Wage Act, PA 337 of 2018, as amended and effective March 29, 2019.</a:t>
            </a:r>
          </a:p>
          <a:p>
            <a:pPr marL="0" indent="0">
              <a:buNone/>
            </a:pPr>
            <a:r>
              <a:rPr lang="en-US" sz="2400" dirty="0">
                <a:hlinkClick r:id="rId4"/>
              </a:rPr>
              <a:t>Michigan Legislature - Act 337 of 2018</a:t>
            </a:r>
            <a:endParaRPr lang="en-US" dirty="0"/>
          </a:p>
          <a:p>
            <a:endParaRPr lang="en-US" dirty="0"/>
          </a:p>
        </p:txBody>
      </p:sp>
      <p:pic>
        <p:nvPicPr>
          <p:cNvPr id="4" name="Picture 3" descr="A picture containing text, sign, sky, street&#10;&#10;Description automatically generated">
            <a:extLst>
              <a:ext uri="{FF2B5EF4-FFF2-40B4-BE49-F238E27FC236}">
                <a16:creationId xmlns:a16="http://schemas.microsoft.com/office/drawing/2014/main" id="{EFFD81BF-DB2E-6A2B-7017-9A53B397FF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8500" y="895350"/>
            <a:ext cx="2667000" cy="1248140"/>
          </a:xfrm>
          <a:prstGeom prst="rect">
            <a:avLst/>
          </a:prstGeom>
        </p:spPr>
      </p:pic>
    </p:spTree>
    <p:extLst>
      <p:ext uri="{BB962C8B-B14F-4D97-AF65-F5344CB8AC3E}">
        <p14:creationId xmlns:p14="http://schemas.microsoft.com/office/powerpoint/2010/main" val="1264464784"/>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62555-43C2-84EE-719C-6AADCC4B6BEE}"/>
              </a:ext>
            </a:extLst>
          </p:cNvPr>
          <p:cNvSpPr>
            <a:spLocks noGrp="1"/>
          </p:cNvSpPr>
          <p:nvPr>
            <p:ph type="title"/>
          </p:nvPr>
        </p:nvSpPr>
        <p:spPr/>
        <p:txBody>
          <a:bodyPr/>
          <a:lstStyle/>
          <a:p>
            <a:r>
              <a:rPr lang="en-US" dirty="0"/>
              <a:t>PMLA – Covered Employers</a:t>
            </a:r>
          </a:p>
        </p:txBody>
      </p:sp>
      <p:sp>
        <p:nvSpPr>
          <p:cNvPr id="3" name="Content Placeholder 2">
            <a:extLst>
              <a:ext uri="{FF2B5EF4-FFF2-40B4-BE49-F238E27FC236}">
                <a16:creationId xmlns:a16="http://schemas.microsoft.com/office/drawing/2014/main" id="{428CF9DE-9952-9829-3D36-BEDBA704632B}"/>
              </a:ext>
            </a:extLst>
          </p:cNvPr>
          <p:cNvSpPr>
            <a:spLocks noGrp="1"/>
          </p:cNvSpPr>
          <p:nvPr>
            <p:ph idx="1"/>
          </p:nvPr>
        </p:nvSpPr>
        <p:spPr/>
        <p:txBody>
          <a:bodyPr>
            <a:normAutofit fontScale="77500" lnSpcReduction="20000"/>
          </a:bodyPr>
          <a:lstStyle/>
          <a:p>
            <a:r>
              <a:rPr lang="en-US" sz="3200" b="0" i="0" dirty="0">
                <a:solidFill>
                  <a:srgbClr val="000000"/>
                </a:solidFill>
                <a:effectLst/>
                <a:latin typeface="Calibri" panose="020F0502020204030204" pitchFamily="34" charset="0"/>
                <a:cs typeface="Calibri" panose="020F0502020204030204" pitchFamily="34" charset="0"/>
              </a:rPr>
              <a:t>Employer" means any person, firm, business, educational institution, nonprofit agency, corporation, limited liability company, government entity, or other entity that employs 50 or more individuals. </a:t>
            </a:r>
          </a:p>
          <a:p>
            <a:r>
              <a:rPr lang="en-US" sz="3200" dirty="0">
                <a:solidFill>
                  <a:srgbClr val="3B3D3C"/>
                </a:solidFill>
                <a:effectLst/>
                <a:latin typeface="Calibri" panose="020F0502020204030204" pitchFamily="34" charset="0"/>
                <a:ea typeface="Times New Roman" panose="02020603050405020304" pitchFamily="18" charset="0"/>
                <a:cs typeface="Calibri" panose="020F0502020204030204" pitchFamily="34" charset="0"/>
              </a:rPr>
              <a:t>Term “employ” is not defined, but should be interpreted broadly, not narrowly.  </a:t>
            </a:r>
          </a:p>
          <a:p>
            <a:pPr lvl="1"/>
            <a:r>
              <a:rPr lang="en-US" sz="2800" dirty="0">
                <a:solidFill>
                  <a:srgbClr val="3B3D3C"/>
                </a:solidFill>
                <a:effectLst/>
                <a:latin typeface="Calibri" panose="020F0502020204030204" pitchFamily="34" charset="0"/>
                <a:ea typeface="Times New Roman" panose="02020603050405020304" pitchFamily="18" charset="0"/>
                <a:cs typeface="Calibri" panose="020F0502020204030204" pitchFamily="34" charset="0"/>
              </a:rPr>
              <a:t>Count individuals employed on a part-time basis.  </a:t>
            </a:r>
          </a:p>
          <a:p>
            <a:pPr lvl="1"/>
            <a:r>
              <a:rPr lang="en-US" sz="2800" dirty="0">
                <a:solidFill>
                  <a:srgbClr val="3B3D3C"/>
                </a:solidFill>
                <a:effectLst/>
                <a:latin typeface="Calibri" panose="020F0502020204030204" pitchFamily="34" charset="0"/>
                <a:ea typeface="Times New Roman" panose="02020603050405020304" pitchFamily="18" charset="0"/>
                <a:cs typeface="Calibri" panose="020F0502020204030204" pitchFamily="34" charset="0"/>
              </a:rPr>
              <a:t>But do not count individuals who are properly classified as independent contractors.  </a:t>
            </a:r>
            <a:endParaRPr lang="en-US" sz="2800" dirty="0">
              <a:latin typeface="Calibri" panose="020F0502020204030204" pitchFamily="34" charset="0"/>
              <a:cs typeface="Calibri" panose="020F0502020204030204" pitchFamily="34" charset="0"/>
            </a:endParaRPr>
          </a:p>
          <a:p>
            <a:pPr lvl="1"/>
            <a:endParaRPr lang="en-US" b="0" i="0" dirty="0">
              <a:solidFill>
                <a:srgbClr val="000000"/>
              </a:solidFill>
              <a:effectLst/>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404331301"/>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4922-3E34-00DD-70B6-7A2150B68313}"/>
              </a:ext>
            </a:extLst>
          </p:cNvPr>
          <p:cNvSpPr>
            <a:spLocks noGrp="1"/>
          </p:cNvSpPr>
          <p:nvPr>
            <p:ph type="title"/>
          </p:nvPr>
        </p:nvSpPr>
        <p:spPr/>
        <p:txBody>
          <a:bodyPr/>
          <a:lstStyle/>
          <a:p>
            <a:r>
              <a:rPr lang="en-US" dirty="0"/>
              <a:t>PMLA – Eligible Employees</a:t>
            </a:r>
          </a:p>
        </p:txBody>
      </p:sp>
      <p:sp>
        <p:nvSpPr>
          <p:cNvPr id="3" name="Content Placeholder 2">
            <a:extLst>
              <a:ext uri="{FF2B5EF4-FFF2-40B4-BE49-F238E27FC236}">
                <a16:creationId xmlns:a16="http://schemas.microsoft.com/office/drawing/2014/main" id="{61C88F45-0DA9-417C-4EA2-2355AB09BBC3}"/>
              </a:ext>
            </a:extLst>
          </p:cNvPr>
          <p:cNvSpPr>
            <a:spLocks noGrp="1"/>
          </p:cNvSpPr>
          <p:nvPr>
            <p:ph idx="1"/>
          </p:nvPr>
        </p:nvSpPr>
        <p:spPr>
          <a:xfrm>
            <a:off x="457200" y="1200151"/>
            <a:ext cx="8229600" cy="3428999"/>
          </a:xfrm>
        </p:spPr>
        <p:txBody>
          <a:bodyPr>
            <a:normAutofit fontScale="62500" lnSpcReduction="20000"/>
          </a:bodyPr>
          <a:lstStyle/>
          <a:p>
            <a:pPr algn="l"/>
            <a:r>
              <a:rPr lang="en-US" b="0" i="0" dirty="0">
                <a:solidFill>
                  <a:srgbClr val="000000"/>
                </a:solidFill>
                <a:effectLst/>
                <a:latin typeface="verdana" panose="020B0604030504040204" pitchFamily="34" charset="0"/>
              </a:rPr>
              <a:t>Eligible employee" means an individual engaged in service to an employer in the business of the employer and from whom an employer is required to withhold for federal income tax purposes. </a:t>
            </a:r>
          </a:p>
          <a:p>
            <a:pPr algn="l"/>
            <a:r>
              <a:rPr lang="en-US" b="0" i="0" dirty="0">
                <a:solidFill>
                  <a:srgbClr val="000000"/>
                </a:solidFill>
                <a:effectLst/>
                <a:latin typeface="verdana" panose="020B0604030504040204" pitchFamily="34" charset="0"/>
              </a:rPr>
              <a:t>Eligible employee does not include, among others, any of the following:</a:t>
            </a:r>
          </a:p>
          <a:p>
            <a:pPr lvl="1"/>
            <a:r>
              <a:rPr lang="en-US" b="0" i="0" dirty="0">
                <a:solidFill>
                  <a:srgbClr val="000000"/>
                </a:solidFill>
                <a:effectLst/>
                <a:latin typeface="verdana" panose="020B0604030504040204" pitchFamily="34" charset="0"/>
              </a:rPr>
              <a:t>An individual who is exempt from overtime requirements under Fair Labor Standards Act.</a:t>
            </a:r>
          </a:p>
          <a:p>
            <a:pPr lvl="1"/>
            <a:r>
              <a:rPr lang="en-US" b="0" i="0" dirty="0">
                <a:solidFill>
                  <a:srgbClr val="000000"/>
                </a:solidFill>
                <a:effectLst/>
                <a:latin typeface="verdana" panose="020B0604030504040204" pitchFamily="34" charset="0"/>
              </a:rPr>
              <a:t>An individual employed by an employer for 25 weeks or fewer in a calendar year for a job scheduled for 25 weeks or fewer.</a:t>
            </a:r>
          </a:p>
          <a:p>
            <a:pPr lvl="1"/>
            <a:r>
              <a:rPr lang="en-US" b="0" i="0" dirty="0">
                <a:solidFill>
                  <a:srgbClr val="000000"/>
                </a:solidFill>
                <a:effectLst/>
                <a:latin typeface="verdana" panose="020B0604030504040204" pitchFamily="34" charset="0"/>
              </a:rPr>
              <a:t>An individual who worked, on average, fewer than 25 hours per week during the immediately preceding calendar year.</a:t>
            </a:r>
          </a:p>
          <a:p>
            <a:endParaRPr lang="en-US" dirty="0"/>
          </a:p>
        </p:txBody>
      </p:sp>
    </p:spTree>
    <p:extLst>
      <p:ext uri="{BB962C8B-B14F-4D97-AF65-F5344CB8AC3E}">
        <p14:creationId xmlns:p14="http://schemas.microsoft.com/office/powerpoint/2010/main" val="3219886727"/>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C0BF3-DA57-F343-55B6-B8911D7EBC03}"/>
              </a:ext>
            </a:extLst>
          </p:cNvPr>
          <p:cNvSpPr>
            <a:spLocks noGrp="1"/>
          </p:cNvSpPr>
          <p:nvPr>
            <p:ph type="title"/>
          </p:nvPr>
        </p:nvSpPr>
        <p:spPr/>
        <p:txBody>
          <a:bodyPr/>
          <a:lstStyle/>
          <a:p>
            <a:r>
              <a:rPr lang="en-US" dirty="0"/>
              <a:t>PMLA - Accrual Requirements</a:t>
            </a:r>
          </a:p>
        </p:txBody>
      </p:sp>
      <p:sp>
        <p:nvSpPr>
          <p:cNvPr id="3" name="Content Placeholder 2">
            <a:extLst>
              <a:ext uri="{FF2B5EF4-FFF2-40B4-BE49-F238E27FC236}">
                <a16:creationId xmlns:a16="http://schemas.microsoft.com/office/drawing/2014/main" id="{EECF6F5C-CE36-F03A-3B64-96AFCA045D4C}"/>
              </a:ext>
            </a:extLst>
          </p:cNvPr>
          <p:cNvSpPr>
            <a:spLocks noGrp="1"/>
          </p:cNvSpPr>
          <p:nvPr>
            <p:ph idx="1"/>
          </p:nvPr>
        </p:nvSpPr>
        <p:spPr/>
        <p:txBody>
          <a:bodyPr>
            <a:normAutofit fontScale="70000" lnSpcReduction="20000"/>
          </a:bodyPr>
          <a:lstStyle/>
          <a:p>
            <a:r>
              <a:rPr lang="en-US" sz="3200" dirty="0"/>
              <a:t>Employees who work on average 25 or more hours per week must accrue 1 hours of paid leave for every 35 hours worked up to a maximum of 40 hours annually.</a:t>
            </a:r>
          </a:p>
          <a:p>
            <a:r>
              <a:rPr lang="en-US" sz="3200" dirty="0"/>
              <a:t>Alternatively, the employer can front-load employees with at least 40 hours of paid leave for PMLA-covered reasons.</a:t>
            </a:r>
          </a:p>
          <a:p>
            <a:r>
              <a:rPr lang="en-US" sz="3200" dirty="0">
                <a:solidFill>
                  <a:srgbClr val="3B3D3C"/>
                </a:solidFill>
                <a:effectLst/>
                <a:latin typeface="Calibri" panose="020F0502020204030204" pitchFamily="34" charset="0"/>
                <a:ea typeface="Times New Roman" panose="02020603050405020304" pitchFamily="18" charset="0"/>
                <a:cs typeface="Calibri" panose="020F0502020204030204" pitchFamily="34" charset="0"/>
              </a:rPr>
              <a:t>Under the front load method, an employer does not have to let an employee carry over any unused paid leave to the next benefit year.</a:t>
            </a:r>
          </a:p>
          <a:p>
            <a:r>
              <a:rPr lang="en-US" sz="3200" dirty="0">
                <a:solidFill>
                  <a:srgbClr val="3B3D3C"/>
                </a:solidFill>
                <a:effectLst/>
                <a:latin typeface="Calibri" panose="020F0502020204030204" pitchFamily="34" charset="0"/>
                <a:ea typeface="Times New Roman" panose="02020603050405020304" pitchFamily="18" charset="0"/>
                <a:cs typeface="Calibri" panose="020F0502020204030204" pitchFamily="34" charset="0"/>
              </a:rPr>
              <a:t>Employers who provide eligible employees with at least 40 hours of paid leave each benefit year will be presumed to be in compliance with the Act.</a:t>
            </a:r>
            <a:endParaRPr lang="en-US" sz="32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194124474"/>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DFE32-A855-0B8B-182C-8D79F2355747}"/>
              </a:ext>
            </a:extLst>
          </p:cNvPr>
          <p:cNvSpPr>
            <a:spLocks noGrp="1"/>
          </p:cNvSpPr>
          <p:nvPr>
            <p:ph type="title"/>
          </p:nvPr>
        </p:nvSpPr>
        <p:spPr/>
        <p:txBody>
          <a:bodyPr>
            <a:normAutofit fontScale="90000"/>
          </a:bodyPr>
          <a:lstStyle/>
          <a:p>
            <a:r>
              <a:rPr lang="en-US" dirty="0"/>
              <a:t>PMLA – Reasons for Taking Leave</a:t>
            </a:r>
          </a:p>
        </p:txBody>
      </p:sp>
      <p:sp>
        <p:nvSpPr>
          <p:cNvPr id="3" name="Content Placeholder 2">
            <a:extLst>
              <a:ext uri="{FF2B5EF4-FFF2-40B4-BE49-F238E27FC236}">
                <a16:creationId xmlns:a16="http://schemas.microsoft.com/office/drawing/2014/main" id="{E0DBAB0F-45F8-62B6-A171-93943E5D47C1}"/>
              </a:ext>
            </a:extLst>
          </p:cNvPr>
          <p:cNvSpPr>
            <a:spLocks noGrp="1"/>
          </p:cNvSpPr>
          <p:nvPr>
            <p:ph idx="1"/>
          </p:nvPr>
        </p:nvSpPr>
        <p:spPr>
          <a:xfrm>
            <a:off x="457200" y="1047751"/>
            <a:ext cx="8229600" cy="3505199"/>
          </a:xfrm>
        </p:spPr>
        <p:txBody>
          <a:bodyPr>
            <a:normAutofit fontScale="32500" lnSpcReduction="20000"/>
          </a:bodyPr>
          <a:lstStyle/>
          <a:p>
            <a:pPr marL="457200" lvl="1" indent="0">
              <a:buNone/>
            </a:pPr>
            <a:r>
              <a:rPr lang="en-US" sz="4400" dirty="0"/>
              <a:t>An employer shall allow an eligible employee to use paid medical leave accrued for any of the following:</a:t>
            </a:r>
            <a:endParaRPr lang="en-US" sz="4400" dirty="0">
              <a:cs typeface="Calibri" panose="020F0502020204030204" pitchFamily="34" charset="0"/>
            </a:endParaRPr>
          </a:p>
          <a:p>
            <a:pPr lvl="1" fontAlgn="base"/>
            <a:r>
              <a:rPr lang="en-US" sz="4000" dirty="0"/>
              <a:t>The eligible employee's mental or physical illness, injury or health condition; medical diagnosis, care or treatment of the eligible employee's mental or physical illness, injury or health condition; or preventative medical care for the eligible employee.</a:t>
            </a:r>
          </a:p>
          <a:p>
            <a:pPr lvl="1" fontAlgn="base"/>
            <a:r>
              <a:rPr lang="en-US" sz="4000" dirty="0"/>
              <a:t>The eligible employee's family member's mental or physical illness, injury or health condition; medical diagnosis, care or treatment of the eligible employee's family member's mental or physical illness, injury or health condition; or preventative medical care for a family member of the eligible employee.</a:t>
            </a:r>
          </a:p>
          <a:p>
            <a:pPr lvl="1" fontAlgn="base"/>
            <a:r>
              <a:rPr lang="en-US" sz="4000" dirty="0"/>
              <a:t>If the eligible employee or the eligible employee's family member is a victim of domestic violence or sexual assault, the medical care or psychological or other counseling for physical or psychological injury or disability; to obtain services from a victim services organization; to relocate due to domestic violence or sexual assault; to obtain legal services; or to participate in any civil or criminal proceedings related to or resulting from the domestic violence or sexual assault.</a:t>
            </a:r>
          </a:p>
          <a:p>
            <a:pPr lvl="1" fontAlgn="base"/>
            <a:r>
              <a:rPr lang="en-US" sz="4000" dirty="0"/>
              <a:t>For closure of the eligible employee's primary workplace by order of a public official due to a public health emergency; for an eligible employee's need to care for a child whose school or place of care has been closed by order of a public official due to a public health emergency; or if it has been determined by the health authorities having jurisdiction or by a health care provider that the eligible employee's or eligible employee's family member's presence in the community would jeopardize the health of others because of the eligible employee's or family member's exposure to a communicable disease, whether or not the eligible employee or family member has actually contracted the communicable disease.</a:t>
            </a:r>
          </a:p>
          <a:p>
            <a:endParaRPr lang="en-US" dirty="0"/>
          </a:p>
        </p:txBody>
      </p:sp>
    </p:spTree>
    <p:extLst>
      <p:ext uri="{BB962C8B-B14F-4D97-AF65-F5344CB8AC3E}">
        <p14:creationId xmlns:p14="http://schemas.microsoft.com/office/powerpoint/2010/main" val="3936341242"/>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6E04F-1457-331F-7796-385852FDD368}"/>
              </a:ext>
            </a:extLst>
          </p:cNvPr>
          <p:cNvSpPr>
            <a:spLocks noGrp="1"/>
          </p:cNvSpPr>
          <p:nvPr>
            <p:ph type="title"/>
          </p:nvPr>
        </p:nvSpPr>
        <p:spPr/>
        <p:txBody>
          <a:bodyPr/>
          <a:lstStyle/>
          <a:p>
            <a:pPr algn="ctr"/>
            <a:r>
              <a:rPr lang="en-US" dirty="0"/>
              <a:t>Current Michigan Wage Law</a:t>
            </a:r>
          </a:p>
        </p:txBody>
      </p:sp>
      <p:sp>
        <p:nvSpPr>
          <p:cNvPr id="3" name="Content Placeholder 2">
            <a:extLst>
              <a:ext uri="{FF2B5EF4-FFF2-40B4-BE49-F238E27FC236}">
                <a16:creationId xmlns:a16="http://schemas.microsoft.com/office/drawing/2014/main" id="{726FF4B1-4883-CD10-4381-34A0EED2A9BD}"/>
              </a:ext>
            </a:extLst>
          </p:cNvPr>
          <p:cNvSpPr>
            <a:spLocks noGrp="1"/>
          </p:cNvSpPr>
          <p:nvPr>
            <p:ph idx="1"/>
          </p:nvPr>
        </p:nvSpPr>
        <p:spPr/>
        <p:txBody>
          <a:bodyPr>
            <a:normAutofit lnSpcReduction="10000"/>
          </a:bodyPr>
          <a:lstStyle/>
          <a:p>
            <a:r>
              <a:rPr lang="en-US" sz="2400" dirty="0"/>
              <a:t>Improved Workforce Opportunity Act of 2018</a:t>
            </a:r>
          </a:p>
          <a:p>
            <a:pPr marL="285750" lvl="1" indent="0">
              <a:buNone/>
            </a:pPr>
            <a:r>
              <a:rPr lang="en-US" sz="1100" dirty="0">
                <a:hlinkClick r:id="rId3"/>
              </a:rPr>
              <a:t>http://www.legislature.mi.gov/(S(giqvmxxdrj5m2obfmsrv1mio))/mileg.aspx?page=GetObject&amp;objectname=mcl-Act-337-of-2018</a:t>
            </a:r>
            <a:endParaRPr lang="en-US" sz="1100" dirty="0"/>
          </a:p>
          <a:p>
            <a:pPr marL="0" indent="0">
              <a:buNone/>
            </a:pPr>
            <a:endParaRPr lang="en-US" sz="1400" dirty="0"/>
          </a:p>
          <a:p>
            <a:pPr lvl="1"/>
            <a:r>
              <a:rPr lang="en-US" sz="2400" dirty="0"/>
              <a:t>Sets minimum wage and overtime requirements</a:t>
            </a:r>
          </a:p>
          <a:p>
            <a:pPr lvl="1"/>
            <a:r>
              <a:rPr lang="en-US" sz="2400" dirty="0"/>
              <a:t>Effective January 1, 2024, minimum wage is:</a:t>
            </a:r>
          </a:p>
          <a:p>
            <a:pPr lvl="2"/>
            <a:r>
              <a:rPr lang="en-US" dirty="0"/>
              <a:t>$10.10 </a:t>
            </a:r>
          </a:p>
          <a:p>
            <a:pPr lvl="2"/>
            <a:r>
              <a:rPr lang="en-US" dirty="0"/>
              <a:t>85% rate for minors aged 16 and 17 is $8.78</a:t>
            </a:r>
          </a:p>
          <a:p>
            <a:pPr lvl="2"/>
            <a:r>
              <a:rPr lang="en-US" dirty="0"/>
              <a:t>Tipped employee hourly rate of pay is $3.93</a:t>
            </a:r>
          </a:p>
          <a:p>
            <a:pPr lvl="2"/>
            <a:endParaRPr lang="en-US" dirty="0"/>
          </a:p>
          <a:p>
            <a:pPr marL="285750" lvl="1" indent="0">
              <a:buNone/>
            </a:pPr>
            <a:endParaRPr lang="en-US" sz="1200" dirty="0"/>
          </a:p>
        </p:txBody>
      </p:sp>
    </p:spTree>
    <p:extLst>
      <p:ext uri="{BB962C8B-B14F-4D97-AF65-F5344CB8AC3E}">
        <p14:creationId xmlns:p14="http://schemas.microsoft.com/office/powerpoint/2010/main" val="614966978"/>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05E0B-AFEB-9796-C169-289A81846C9F}"/>
              </a:ext>
            </a:extLst>
          </p:cNvPr>
          <p:cNvSpPr>
            <a:spLocks noGrp="1"/>
          </p:cNvSpPr>
          <p:nvPr>
            <p:ph type="title"/>
          </p:nvPr>
        </p:nvSpPr>
        <p:spPr>
          <a:xfrm>
            <a:off x="381000" y="205979"/>
            <a:ext cx="9677400" cy="857250"/>
          </a:xfrm>
        </p:spPr>
        <p:txBody>
          <a:bodyPr>
            <a:normAutofit/>
          </a:bodyPr>
          <a:lstStyle/>
          <a:p>
            <a:r>
              <a:rPr lang="en-US" sz="3300" dirty="0"/>
              <a:t>PMLA - Notice and Retention Requirements</a:t>
            </a:r>
          </a:p>
        </p:txBody>
      </p:sp>
      <p:sp>
        <p:nvSpPr>
          <p:cNvPr id="3" name="Content Placeholder 2">
            <a:extLst>
              <a:ext uri="{FF2B5EF4-FFF2-40B4-BE49-F238E27FC236}">
                <a16:creationId xmlns:a16="http://schemas.microsoft.com/office/drawing/2014/main" id="{AFCC2233-3AF4-E532-8B82-398A67C6A2EC}"/>
              </a:ext>
            </a:extLst>
          </p:cNvPr>
          <p:cNvSpPr>
            <a:spLocks noGrp="1"/>
          </p:cNvSpPr>
          <p:nvPr>
            <p:ph idx="1"/>
          </p:nvPr>
        </p:nvSpPr>
        <p:spPr>
          <a:xfrm>
            <a:off x="457200" y="1200151"/>
            <a:ext cx="8229600" cy="3506931"/>
          </a:xfrm>
        </p:spPr>
        <p:txBody>
          <a:bodyPr>
            <a:normAutofit fontScale="55000" lnSpcReduction="20000"/>
          </a:bodyPr>
          <a:lstStyle/>
          <a:p>
            <a:r>
              <a:rPr lang="en-US" sz="3500" dirty="0">
                <a:solidFill>
                  <a:srgbClr val="3B3D3C"/>
                </a:solidFill>
                <a:effectLst/>
                <a:latin typeface="Verdana" panose="020B0604030504040204" pitchFamily="34" charset="0"/>
                <a:ea typeface="Times New Roman" panose="02020603050405020304" pitchFamily="18" charset="0"/>
                <a:cs typeface="Times New Roman" panose="02020603050405020304" pitchFamily="18" charset="0"/>
              </a:rPr>
              <a:t>Covered employers must display a poster containing specific information about the PMLA in a conspicuous place accessible to eligible employees.  </a:t>
            </a:r>
          </a:p>
          <a:p>
            <a:r>
              <a:rPr lang="en-US" sz="3500" dirty="0">
                <a:solidFill>
                  <a:srgbClr val="3B3D3C"/>
                </a:solidFill>
                <a:effectLst/>
                <a:latin typeface="Verdana" panose="020B0604030504040204" pitchFamily="34" charset="0"/>
                <a:ea typeface="Times New Roman" panose="02020603050405020304" pitchFamily="18" charset="0"/>
                <a:cs typeface="Times New Roman" panose="02020603050405020304" pitchFamily="18" charset="0"/>
              </a:rPr>
              <a:t>The Michigan Department of Licensing and Regulatory Affairs has made a free poster available to meet this requirement at</a:t>
            </a:r>
          </a:p>
          <a:p>
            <a:pPr marL="0" indent="0">
              <a:buNone/>
            </a:pPr>
            <a:r>
              <a:rPr lang="en-US" dirty="0">
                <a:solidFill>
                  <a:srgbClr val="3B3D3C"/>
                </a:solidFill>
                <a:effectLst/>
                <a:latin typeface="Verdana" panose="020B0604030504040204" pitchFamily="34" charset="0"/>
                <a:ea typeface="Times New Roman" panose="02020603050405020304" pitchFamily="18" charset="0"/>
                <a:cs typeface="Times New Roman" panose="02020603050405020304" pitchFamily="18" charset="0"/>
              </a:rPr>
              <a:t> </a:t>
            </a:r>
            <a:r>
              <a:rPr lang="en-US" sz="29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https://www.michigan.gov/documents/lara/Paid_Medical_Leave_Act_Poster_644565_7.pdf</a:t>
            </a:r>
            <a:r>
              <a:rPr lang="en-US" sz="2900" dirty="0">
                <a:solidFill>
                  <a:srgbClr val="3B3D3C"/>
                </a:solidFill>
                <a:effectLst/>
                <a:latin typeface="Calibri" panose="020F0502020204030204" pitchFamily="34" charset="0"/>
                <a:ea typeface="Times New Roman" panose="02020603050405020304" pitchFamily="18" charset="0"/>
                <a:cs typeface="Calibri" panose="020F0502020204030204" pitchFamily="34" charset="0"/>
              </a:rPr>
              <a:t>.</a:t>
            </a:r>
            <a:r>
              <a:rPr lang="en-US" sz="2800" dirty="0">
                <a:solidFill>
                  <a:srgbClr val="3B3D3C"/>
                </a:solidFill>
                <a:effectLst/>
                <a:latin typeface="Calibri" panose="020F0502020204030204" pitchFamily="34" charset="0"/>
                <a:ea typeface="Times New Roman" panose="02020603050405020304" pitchFamily="18" charset="0"/>
                <a:cs typeface="Calibri" panose="020F0502020204030204" pitchFamily="34" charset="0"/>
              </a:rPr>
              <a:t> </a:t>
            </a:r>
          </a:p>
          <a:p>
            <a:r>
              <a:rPr lang="en-US" sz="3500" dirty="0">
                <a:solidFill>
                  <a:srgbClr val="3B3D3C"/>
                </a:solidFill>
                <a:effectLst/>
                <a:latin typeface="Verdana" panose="020B0604030504040204" pitchFamily="34" charset="0"/>
                <a:ea typeface="Times New Roman" panose="02020603050405020304" pitchFamily="18" charset="0"/>
                <a:cs typeface="Times New Roman" panose="02020603050405020304" pitchFamily="18" charset="0"/>
              </a:rPr>
              <a:t>Covered employers </a:t>
            </a:r>
            <a:r>
              <a:rPr lang="en-US" sz="3500" dirty="0">
                <a:solidFill>
                  <a:srgbClr val="3B3D3C"/>
                </a:solidFill>
                <a:latin typeface="Verdana" panose="020B0604030504040204" pitchFamily="34" charset="0"/>
                <a:ea typeface="Times New Roman" panose="02020603050405020304" pitchFamily="18" charset="0"/>
                <a:cs typeface="Times New Roman" panose="02020603050405020304" pitchFamily="18" charset="0"/>
              </a:rPr>
              <a:t>must retain records for at least one year documenting the hours worked and paid medical leave taken by eligible employees, and make those records available to the Michigan Department of Licensing and Regulatory Affairs upon its request.</a:t>
            </a:r>
            <a:endParaRPr lang="en-US" sz="3500" dirty="0">
              <a:solidFill>
                <a:srgbClr val="3B3D3C"/>
              </a:solidFill>
              <a:effectLst/>
              <a:latin typeface="Verdana" panose="020B060403050404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70125152"/>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EC876-E5C2-5494-5285-9178CDFD13E1}"/>
              </a:ext>
            </a:extLst>
          </p:cNvPr>
          <p:cNvSpPr>
            <a:spLocks noGrp="1"/>
          </p:cNvSpPr>
          <p:nvPr>
            <p:ph type="title"/>
          </p:nvPr>
        </p:nvSpPr>
        <p:spPr/>
        <p:txBody>
          <a:bodyPr>
            <a:normAutofit fontScale="90000"/>
          </a:bodyPr>
          <a:lstStyle/>
          <a:p>
            <a:r>
              <a:rPr lang="en-US" dirty="0"/>
              <a:t>Improved Workforce Opportunity Wage Act (</a:t>
            </a:r>
            <a:r>
              <a:rPr lang="en-US" dirty="0" err="1"/>
              <a:t>IWOWA</a:t>
            </a:r>
            <a:r>
              <a:rPr lang="en-US" dirty="0"/>
              <a:t>)</a:t>
            </a:r>
          </a:p>
        </p:txBody>
      </p:sp>
      <p:sp>
        <p:nvSpPr>
          <p:cNvPr id="3" name="Content Placeholder 2">
            <a:extLst>
              <a:ext uri="{FF2B5EF4-FFF2-40B4-BE49-F238E27FC236}">
                <a16:creationId xmlns:a16="http://schemas.microsoft.com/office/drawing/2014/main" id="{0E63F6D7-F1F0-8DE6-CA71-B08FE8D506B8}"/>
              </a:ext>
            </a:extLst>
          </p:cNvPr>
          <p:cNvSpPr>
            <a:spLocks noGrp="1"/>
          </p:cNvSpPr>
          <p:nvPr>
            <p:ph idx="1"/>
          </p:nvPr>
        </p:nvSpPr>
        <p:spPr>
          <a:xfrm>
            <a:off x="457200" y="2190750"/>
            <a:ext cx="8229600" cy="2057400"/>
          </a:xfrm>
        </p:spPr>
        <p:txBody>
          <a:bodyPr>
            <a:normAutofit fontScale="77500" lnSpcReduction="20000"/>
          </a:bodyPr>
          <a:lstStyle/>
          <a:p>
            <a:pPr marL="342900" indent="-342900">
              <a:buFont typeface="Arial" panose="020B0604020202020204" pitchFamily="34" charset="0"/>
              <a:buChar char="•"/>
            </a:pPr>
            <a:r>
              <a:rPr lang="en-US" sz="3200" b="0" i="0" dirty="0">
                <a:solidFill>
                  <a:srgbClr val="000000"/>
                </a:solidFill>
                <a:effectLst/>
                <a:latin typeface="Calibri" panose="020F0502020204030204" pitchFamily="34" charset="0"/>
                <a:cs typeface="Calibri" panose="020F0502020204030204" pitchFamily="34" charset="0"/>
              </a:rPr>
              <a:t>"Employer" means a person, firm, or corporation, including this state and its political subdivisions, agencies, and instrumentalities.</a:t>
            </a:r>
          </a:p>
          <a:p>
            <a:pPr marL="342900" indent="-342900">
              <a:buFont typeface="Arial" panose="020B0604020202020204" pitchFamily="34" charset="0"/>
              <a:buChar char="•"/>
            </a:pPr>
            <a:r>
              <a:rPr lang="en-US" sz="3200" b="0" i="0" dirty="0">
                <a:solidFill>
                  <a:srgbClr val="000000"/>
                </a:solidFill>
                <a:effectLst/>
                <a:latin typeface="Calibri" panose="020F0502020204030204" pitchFamily="34" charset="0"/>
                <a:cs typeface="Calibri" panose="020F0502020204030204" pitchFamily="34" charset="0"/>
              </a:rPr>
              <a:t>"Employee" means an individual employed by an employer on the premises of the employer or at a fixed site designated by the employer. </a:t>
            </a:r>
            <a:endParaRPr lang="en-US" sz="3200" dirty="0">
              <a:latin typeface="Calibri" panose="020F0502020204030204" pitchFamily="34" charset="0"/>
              <a:cs typeface="Calibri" panose="020F0502020204030204" pitchFamily="34" charset="0"/>
            </a:endParaRPr>
          </a:p>
          <a:p>
            <a:endParaRPr lang="en-US" dirty="0"/>
          </a:p>
        </p:txBody>
      </p:sp>
      <p:pic>
        <p:nvPicPr>
          <p:cNvPr id="4" name="Picture 2" descr="Difference Between Employee and Employer">
            <a:extLst>
              <a:ext uri="{FF2B5EF4-FFF2-40B4-BE49-F238E27FC236}">
                <a16:creationId xmlns:a16="http://schemas.microsoft.com/office/drawing/2014/main" id="{D1291039-2A54-B7E9-E257-5FC843E262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650" y="1216387"/>
            <a:ext cx="1790700" cy="1007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758086"/>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5B3C7-1137-F525-F8F6-CD3E2C35A216}"/>
              </a:ext>
            </a:extLst>
          </p:cNvPr>
          <p:cNvSpPr>
            <a:spLocks noGrp="1"/>
          </p:cNvSpPr>
          <p:nvPr>
            <p:ph type="title"/>
          </p:nvPr>
        </p:nvSpPr>
        <p:spPr/>
        <p:txBody>
          <a:bodyPr/>
          <a:lstStyle/>
          <a:p>
            <a:r>
              <a:rPr lang="en-US" dirty="0"/>
              <a:t>Training Wage</a:t>
            </a:r>
          </a:p>
        </p:txBody>
      </p:sp>
      <p:sp>
        <p:nvSpPr>
          <p:cNvPr id="3" name="Content Placeholder 2">
            <a:extLst>
              <a:ext uri="{FF2B5EF4-FFF2-40B4-BE49-F238E27FC236}">
                <a16:creationId xmlns:a16="http://schemas.microsoft.com/office/drawing/2014/main" id="{4CC01AFB-A181-8EFE-7869-020D90B6A7D2}"/>
              </a:ext>
            </a:extLst>
          </p:cNvPr>
          <p:cNvSpPr>
            <a:spLocks noGrp="1"/>
          </p:cNvSpPr>
          <p:nvPr>
            <p:ph idx="1"/>
          </p:nvPr>
        </p:nvSpPr>
        <p:spPr>
          <a:xfrm>
            <a:off x="457200" y="1962150"/>
            <a:ext cx="8229600" cy="2438400"/>
          </a:xfrm>
        </p:spPr>
        <p:txBody>
          <a:bodyPr>
            <a:normAutofit fontScale="70000" lnSpcReduction="20000"/>
          </a:bodyPr>
          <a:lstStyle/>
          <a:p>
            <a:r>
              <a:rPr lang="en-US" sz="3200" b="0" i="0" dirty="0">
                <a:solidFill>
                  <a:srgbClr val="000000"/>
                </a:solidFill>
                <a:effectLst/>
                <a:latin typeface="Calibri" panose="020F0502020204030204" pitchFamily="34" charset="0"/>
                <a:cs typeface="Calibri" panose="020F0502020204030204" pitchFamily="34" charset="0"/>
              </a:rPr>
              <a:t>An employer may pay a new employee who is less than 20 years of age a training hourly wage of $4.25 for the first 90 days of that employee's employment. The hourly wage authorized under this subsection is in lieu of the minimum hourly wage otherwise prescribed by the </a:t>
            </a:r>
            <a:r>
              <a:rPr lang="en-US" sz="3200" b="0" i="0" dirty="0" err="1">
                <a:solidFill>
                  <a:srgbClr val="000000"/>
                </a:solidFill>
                <a:effectLst/>
                <a:latin typeface="Calibri" panose="020F0502020204030204" pitchFamily="34" charset="0"/>
                <a:cs typeface="Calibri" panose="020F0502020204030204" pitchFamily="34" charset="0"/>
              </a:rPr>
              <a:t>IWOWA</a:t>
            </a:r>
            <a:r>
              <a:rPr lang="en-US" sz="3200" b="0" i="0" dirty="0">
                <a:solidFill>
                  <a:srgbClr val="000000"/>
                </a:solidFill>
                <a:effectLst/>
                <a:latin typeface="Calibri" panose="020F0502020204030204" pitchFamily="34" charset="0"/>
                <a:cs typeface="Calibri" panose="020F0502020204030204" pitchFamily="34" charset="0"/>
              </a:rPr>
              <a:t>.</a:t>
            </a:r>
          </a:p>
          <a:p>
            <a:r>
              <a:rPr lang="en-US" sz="3200" dirty="0">
                <a:solidFill>
                  <a:srgbClr val="000000"/>
                </a:solidFill>
                <a:cs typeface="Calibri" panose="020F0502020204030204" pitchFamily="34" charset="0"/>
              </a:rPr>
              <a:t>Except as permitted as a training wage, </a:t>
            </a:r>
            <a:r>
              <a:rPr lang="en-US" sz="3200" dirty="0">
                <a:solidFill>
                  <a:srgbClr val="000000"/>
                </a:solidFill>
              </a:rPr>
              <a:t>the minimum hourly wage for an employee who is less than 18 years of age is 85% of the general minimum hourly wage. </a:t>
            </a:r>
            <a:endParaRPr lang="en-US" sz="3200" dirty="0">
              <a:cs typeface="Calibri" panose="020F0502020204030204" pitchFamily="34" charset="0"/>
            </a:endParaRPr>
          </a:p>
          <a:p>
            <a:endParaRPr lang="en-US" sz="3200" b="0" i="0" dirty="0">
              <a:solidFill>
                <a:srgbClr val="000000"/>
              </a:solidFill>
              <a:effectLst/>
              <a:latin typeface="Calibri" panose="020F0502020204030204" pitchFamily="34" charset="0"/>
              <a:cs typeface="Calibri" panose="020F0502020204030204" pitchFamily="34" charset="0"/>
            </a:endParaRPr>
          </a:p>
          <a:p>
            <a:endParaRPr lang="en-US" dirty="0"/>
          </a:p>
        </p:txBody>
      </p:sp>
      <p:pic>
        <p:nvPicPr>
          <p:cNvPr id="4" name="Picture 2" descr="Trainees Wanted Stock Photos - Free &amp; Royalty-Free Stock ...">
            <a:extLst>
              <a:ext uri="{FF2B5EF4-FFF2-40B4-BE49-F238E27FC236}">
                <a16:creationId xmlns:a16="http://schemas.microsoft.com/office/drawing/2014/main" id="{F1FB5CE0-2A9E-94D6-3DF9-735A7F3987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4102" y="897867"/>
            <a:ext cx="1435795" cy="1064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545624"/>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985DC-C931-9154-F79F-23A3C038BF65}"/>
              </a:ext>
            </a:extLst>
          </p:cNvPr>
          <p:cNvSpPr>
            <a:spLocks noGrp="1"/>
          </p:cNvSpPr>
          <p:nvPr>
            <p:ph type="title"/>
          </p:nvPr>
        </p:nvSpPr>
        <p:spPr/>
        <p:txBody>
          <a:bodyPr/>
          <a:lstStyle/>
          <a:p>
            <a:r>
              <a:rPr lang="en-US" dirty="0"/>
              <a:t>Minimum Wage</a:t>
            </a:r>
          </a:p>
        </p:txBody>
      </p:sp>
      <p:sp>
        <p:nvSpPr>
          <p:cNvPr id="3" name="Content Placeholder 2">
            <a:extLst>
              <a:ext uri="{FF2B5EF4-FFF2-40B4-BE49-F238E27FC236}">
                <a16:creationId xmlns:a16="http://schemas.microsoft.com/office/drawing/2014/main" id="{0214B457-2C03-59A3-4F37-862A1D1E354C}"/>
              </a:ext>
            </a:extLst>
          </p:cNvPr>
          <p:cNvSpPr>
            <a:spLocks noGrp="1"/>
          </p:cNvSpPr>
          <p:nvPr>
            <p:ph idx="1"/>
          </p:nvPr>
        </p:nvSpPr>
        <p:spPr/>
        <p:txBody>
          <a:bodyPr>
            <a:normAutofit fontScale="70000" lnSpcReduction="20000"/>
          </a:bodyPr>
          <a:lstStyle/>
          <a:p>
            <a:r>
              <a:rPr lang="en-US" sz="3200" dirty="0">
                <a:cs typeface="Calibri" panose="020F0502020204030204" pitchFamily="34" charset="0"/>
              </a:rPr>
              <a:t>The established minimum wage from 2019 through 2030 is conditional upon the unemployment rate being less than 8.5% for the calendar year preceding the calendar year of the prescribed increase. </a:t>
            </a:r>
          </a:p>
          <a:p>
            <a:r>
              <a:rPr lang="en-US" sz="3200" dirty="0">
                <a:cs typeface="Calibri" panose="020F0502020204030204" pitchFamily="34" charset="0"/>
              </a:rPr>
              <a:t>If the unemployment is 8.5% or greater in a particular calendar year, the established minimum wage rate for the following year will not take effect.</a:t>
            </a:r>
          </a:p>
          <a:p>
            <a:r>
              <a:rPr lang="en-US" sz="3200" dirty="0">
                <a:cs typeface="Calibri" panose="020F0502020204030204" pitchFamily="34" charset="0"/>
              </a:rPr>
              <a:t>If the established minimum wage rate for a particular year does not take effect, if will become effective the first calendar year following a calendar year for which the unemployment rate is less than 8.5%.</a:t>
            </a:r>
          </a:p>
          <a:p>
            <a:endParaRPr lang="en-US" dirty="0"/>
          </a:p>
        </p:txBody>
      </p:sp>
    </p:spTree>
    <p:extLst>
      <p:ext uri="{BB962C8B-B14F-4D97-AF65-F5344CB8AC3E}">
        <p14:creationId xmlns:p14="http://schemas.microsoft.com/office/powerpoint/2010/main" val="3495903661"/>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0910F-10AF-A6BC-AE10-95D42743C093}"/>
              </a:ext>
            </a:extLst>
          </p:cNvPr>
          <p:cNvSpPr>
            <a:spLocks noGrp="1"/>
          </p:cNvSpPr>
          <p:nvPr>
            <p:ph type="title"/>
          </p:nvPr>
        </p:nvSpPr>
        <p:spPr/>
        <p:txBody>
          <a:bodyPr/>
          <a:lstStyle/>
          <a:p>
            <a:r>
              <a:rPr lang="en-US" dirty="0"/>
              <a:t>Minimum Wage</a:t>
            </a:r>
          </a:p>
        </p:txBody>
      </p:sp>
      <p:sp>
        <p:nvSpPr>
          <p:cNvPr id="3" name="Content Placeholder 2">
            <a:extLst>
              <a:ext uri="{FF2B5EF4-FFF2-40B4-BE49-F238E27FC236}">
                <a16:creationId xmlns:a16="http://schemas.microsoft.com/office/drawing/2014/main" id="{1C887DAD-4013-5996-0BEA-36BE3E3976FF}"/>
              </a:ext>
            </a:extLst>
          </p:cNvPr>
          <p:cNvSpPr>
            <a:spLocks noGrp="1"/>
          </p:cNvSpPr>
          <p:nvPr>
            <p:ph idx="1"/>
          </p:nvPr>
        </p:nvSpPr>
        <p:spPr/>
        <p:txBody>
          <a:bodyPr>
            <a:normAutofit lnSpcReduction="10000"/>
          </a:bodyPr>
          <a:lstStyle/>
          <a:p>
            <a:pPr marL="0" indent="0">
              <a:buNone/>
            </a:pPr>
            <a:r>
              <a:rPr lang="en-US" sz="2000" dirty="0">
                <a:latin typeface="Calibri" panose="020F0502020204030204" pitchFamily="34" charset="0"/>
                <a:cs typeface="Calibri" panose="020F0502020204030204" pitchFamily="34" charset="0"/>
              </a:rPr>
              <a:t>How has the high unemployment in Michigan impacted the established minimum wages established in the </a:t>
            </a:r>
            <a:r>
              <a:rPr lang="en-US" sz="2000" dirty="0" err="1">
                <a:latin typeface="Calibri" panose="020F0502020204030204" pitchFamily="34" charset="0"/>
                <a:cs typeface="Calibri" panose="020F0502020204030204" pitchFamily="34" charset="0"/>
              </a:rPr>
              <a:t>IWOWA</a:t>
            </a:r>
            <a:r>
              <a:rPr lang="en-US" sz="2000" dirty="0">
                <a:latin typeface="Calibri" panose="020F0502020204030204" pitchFamily="34" charset="0"/>
                <a:cs typeface="Calibri" panose="020F0502020204030204" pitchFamily="34" charset="0"/>
              </a:rPr>
              <a:t>?</a:t>
            </a:r>
          </a:p>
          <a:p>
            <a:pPr marL="0" indent="0">
              <a:buNone/>
            </a:pPr>
            <a:endParaRPr lang="en-US" sz="2000" dirty="0">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a:p>
            <a:pPr marL="0" indent="0">
              <a:buNone/>
            </a:pPr>
            <a:r>
              <a:rPr lang="en-US" sz="2000" dirty="0">
                <a:latin typeface="Calibri" panose="020F0502020204030204" pitchFamily="34" charset="0"/>
                <a:cs typeface="Calibri" panose="020F0502020204030204" pitchFamily="34" charset="0"/>
              </a:rPr>
              <a:t>If ESTA had taken effect on February 19, 2023, the minimum wage would be $13.03/hour.</a:t>
            </a:r>
          </a:p>
          <a:p>
            <a:endParaRPr lang="en-US" dirty="0"/>
          </a:p>
        </p:txBody>
      </p:sp>
      <p:pic>
        <p:nvPicPr>
          <p:cNvPr id="5" name="Picture 4">
            <a:extLst>
              <a:ext uri="{FF2B5EF4-FFF2-40B4-BE49-F238E27FC236}">
                <a16:creationId xmlns:a16="http://schemas.microsoft.com/office/drawing/2014/main" id="{3F24DDAC-65CB-DED4-69E8-73492BDCA4E5}"/>
              </a:ext>
            </a:extLst>
          </p:cNvPr>
          <p:cNvPicPr>
            <a:picLocks noChangeAspect="1"/>
          </p:cNvPicPr>
          <p:nvPr/>
        </p:nvPicPr>
        <p:blipFill>
          <a:blip r:embed="rId3"/>
          <a:stretch>
            <a:fillRect/>
          </a:stretch>
        </p:blipFill>
        <p:spPr>
          <a:xfrm>
            <a:off x="457200" y="1798382"/>
            <a:ext cx="6980274" cy="1687768"/>
          </a:xfrm>
          <a:prstGeom prst="rect">
            <a:avLst/>
          </a:prstGeom>
        </p:spPr>
      </p:pic>
    </p:spTree>
    <p:extLst>
      <p:ext uri="{BB962C8B-B14F-4D97-AF65-F5344CB8AC3E}">
        <p14:creationId xmlns:p14="http://schemas.microsoft.com/office/powerpoint/2010/main" val="3431661544"/>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9FFF9-6F8F-600F-56F9-C24A069AC464}"/>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A8FFC62-ED74-A523-BCD6-37CA2253F9DC}"/>
              </a:ext>
            </a:extLst>
          </p:cNvPr>
          <p:cNvPicPr>
            <a:picLocks noGrp="1" noChangeAspect="1"/>
          </p:cNvPicPr>
          <p:nvPr>
            <p:ph idx="1"/>
          </p:nvPr>
        </p:nvPicPr>
        <p:blipFill>
          <a:blip r:embed="rId3"/>
          <a:stretch>
            <a:fillRect/>
          </a:stretch>
        </p:blipFill>
        <p:spPr>
          <a:xfrm>
            <a:off x="1465793" y="205979"/>
            <a:ext cx="6212413" cy="3886200"/>
          </a:xfrm>
          <a:prstGeom prst="rect">
            <a:avLst/>
          </a:prstGeom>
        </p:spPr>
      </p:pic>
    </p:spTree>
    <p:extLst>
      <p:ext uri="{BB962C8B-B14F-4D97-AF65-F5344CB8AC3E}">
        <p14:creationId xmlns:p14="http://schemas.microsoft.com/office/powerpoint/2010/main" val="913596874"/>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8142663"/>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E804F-CDB0-0BE6-EAF2-6A688A64F7EF}"/>
              </a:ext>
            </a:extLst>
          </p:cNvPr>
          <p:cNvSpPr>
            <a:spLocks noGrp="1"/>
          </p:cNvSpPr>
          <p:nvPr>
            <p:ph type="title"/>
          </p:nvPr>
        </p:nvSpPr>
        <p:spPr/>
        <p:txBody>
          <a:bodyPr/>
          <a:lstStyle/>
          <a:p>
            <a:pPr algn="ctr"/>
            <a:r>
              <a:rPr lang="en-US" dirty="0"/>
              <a:t>Current Sick Leave Law</a:t>
            </a:r>
          </a:p>
        </p:txBody>
      </p:sp>
      <p:sp>
        <p:nvSpPr>
          <p:cNvPr id="3" name="Content Placeholder 2">
            <a:extLst>
              <a:ext uri="{FF2B5EF4-FFF2-40B4-BE49-F238E27FC236}">
                <a16:creationId xmlns:a16="http://schemas.microsoft.com/office/drawing/2014/main" id="{51AA8743-0169-01B9-655A-1F4F0580F04F}"/>
              </a:ext>
            </a:extLst>
          </p:cNvPr>
          <p:cNvSpPr>
            <a:spLocks noGrp="1"/>
          </p:cNvSpPr>
          <p:nvPr>
            <p:ph idx="1"/>
          </p:nvPr>
        </p:nvSpPr>
        <p:spPr/>
        <p:txBody>
          <a:bodyPr>
            <a:normAutofit lnSpcReduction="10000"/>
          </a:bodyPr>
          <a:lstStyle/>
          <a:p>
            <a:r>
              <a:rPr lang="en-US" sz="2400" dirty="0"/>
              <a:t>Paid Medical Leave Act (PMLA)</a:t>
            </a:r>
          </a:p>
          <a:p>
            <a:pPr marL="285750" lvl="1" indent="0">
              <a:buNone/>
            </a:pPr>
            <a:r>
              <a:rPr lang="en-US" sz="1400" dirty="0">
                <a:hlinkClick r:id="rId3"/>
              </a:rPr>
              <a:t>https://www.legislature.mi.gov/documents/2017-2018/publicact/htm/2018-PA-0369.htm</a:t>
            </a:r>
            <a:endParaRPr lang="en-US" sz="1400" dirty="0"/>
          </a:p>
          <a:p>
            <a:pPr lvl="1"/>
            <a:r>
              <a:rPr lang="en-US" sz="2000" dirty="0"/>
              <a:t>Covers employers that employ 50 or more individuals.</a:t>
            </a:r>
          </a:p>
          <a:p>
            <a:pPr lvl="1"/>
            <a:r>
              <a:rPr lang="en-US" sz="2000" dirty="0"/>
              <a:t>Employees must accrue at least one hour of paid leave for every 30 hours of work, up to 40 hours annually.</a:t>
            </a:r>
          </a:p>
          <a:p>
            <a:pPr lvl="2"/>
            <a:r>
              <a:rPr lang="en-US" sz="1600" dirty="0"/>
              <a:t>Employees may roll over up to 40 hours of accrued, unused paid leave.</a:t>
            </a:r>
          </a:p>
          <a:p>
            <a:pPr lvl="2"/>
            <a:r>
              <a:rPr lang="en-US" sz="1600" dirty="0"/>
              <a:t>But if the employer front-loads at least 40 hours of paid leave, rollover is not required.</a:t>
            </a:r>
          </a:p>
          <a:p>
            <a:pPr lvl="1"/>
            <a:r>
              <a:rPr lang="en-US" sz="2000" dirty="0"/>
              <a:t>Excludes for eligibility for paid sick time individuals exempt from overtime requirements under the FLSA.</a:t>
            </a:r>
          </a:p>
        </p:txBody>
      </p:sp>
    </p:spTree>
    <p:extLst>
      <p:ext uri="{BB962C8B-B14F-4D97-AF65-F5344CB8AC3E}">
        <p14:creationId xmlns:p14="http://schemas.microsoft.com/office/powerpoint/2010/main" val="1094624013"/>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November 2018 Ballot Initiatives</a:t>
            </a:r>
          </a:p>
        </p:txBody>
      </p:sp>
      <p:sp>
        <p:nvSpPr>
          <p:cNvPr id="3" name="Content Placeholder 2"/>
          <p:cNvSpPr>
            <a:spLocks noGrp="1"/>
          </p:cNvSpPr>
          <p:nvPr>
            <p:ph idx="1"/>
          </p:nvPr>
        </p:nvSpPr>
        <p:spPr>
          <a:xfrm>
            <a:off x="457200" y="2190750"/>
            <a:ext cx="8229600" cy="2057400"/>
          </a:xfrm>
        </p:spPr>
        <p:txBody>
          <a:bodyPr>
            <a:normAutofit fontScale="70000" lnSpcReduction="20000"/>
          </a:bodyPr>
          <a:lstStyle/>
          <a:p>
            <a:r>
              <a:rPr lang="en-US" dirty="0"/>
              <a:t>Improved Workforce Opportunity Wage Act (</a:t>
            </a:r>
            <a:r>
              <a:rPr lang="en-US" dirty="0" err="1"/>
              <a:t>IWOWA</a:t>
            </a:r>
            <a:r>
              <a:rPr lang="en-US" dirty="0"/>
              <a:t>)</a:t>
            </a:r>
          </a:p>
          <a:p>
            <a:r>
              <a:rPr lang="en-US" dirty="0"/>
              <a:t>Earned Sick Time Act (ESTA)</a:t>
            </a:r>
          </a:p>
          <a:p>
            <a:pPr lvl="1"/>
            <a:r>
              <a:rPr lang="en-US" dirty="0"/>
              <a:t>Both initiatives received enough signatures on to go on the November 2018 ballot.</a:t>
            </a:r>
          </a:p>
          <a:p>
            <a:pPr lvl="1"/>
            <a:r>
              <a:rPr lang="en-US" dirty="0"/>
              <a:t>If passed by the voters, they would have become law and could have only been amended or repealed by the voters or by three-fourths of the legislature.</a:t>
            </a:r>
          </a:p>
          <a:p>
            <a:endParaRPr lang="en-US" dirty="0"/>
          </a:p>
        </p:txBody>
      </p:sp>
      <p:pic>
        <p:nvPicPr>
          <p:cNvPr id="6" name="Picture 6" descr="Secure MI Vote begins collecting signatures to overhaul state elections">
            <a:extLst>
              <a:ext uri="{FF2B5EF4-FFF2-40B4-BE49-F238E27FC236}">
                <a16:creationId xmlns:a16="http://schemas.microsoft.com/office/drawing/2014/main" id="{67DCFC60-7EDD-C0B4-AE15-66523CC9D6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5112" y="895350"/>
            <a:ext cx="2293775" cy="1284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637091"/>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8703F-7913-F315-6820-60CBDED0433B}"/>
              </a:ext>
            </a:extLst>
          </p:cNvPr>
          <p:cNvSpPr>
            <a:spLocks noGrp="1"/>
          </p:cNvSpPr>
          <p:nvPr>
            <p:ph type="title"/>
          </p:nvPr>
        </p:nvSpPr>
        <p:spPr>
          <a:xfrm>
            <a:off x="457200" y="205979"/>
            <a:ext cx="8229600" cy="857250"/>
          </a:xfrm>
        </p:spPr>
        <p:txBody>
          <a:bodyPr anchor="ctr">
            <a:normAutofit/>
          </a:bodyPr>
          <a:lstStyle/>
          <a:p>
            <a:r>
              <a:rPr lang="en-US" dirty="0" err="1"/>
              <a:t>IWOWA</a:t>
            </a:r>
            <a:r>
              <a:rPr lang="en-US" dirty="0"/>
              <a:t> Ballot Initiative</a:t>
            </a:r>
          </a:p>
        </p:txBody>
      </p:sp>
      <p:sp>
        <p:nvSpPr>
          <p:cNvPr id="3" name="Content Placeholder 2">
            <a:extLst>
              <a:ext uri="{FF2B5EF4-FFF2-40B4-BE49-F238E27FC236}">
                <a16:creationId xmlns:a16="http://schemas.microsoft.com/office/drawing/2014/main" id="{47609D43-1507-4CC1-CDFD-9ADB667667FF}"/>
              </a:ext>
            </a:extLst>
          </p:cNvPr>
          <p:cNvSpPr>
            <a:spLocks noGrp="1"/>
          </p:cNvSpPr>
          <p:nvPr>
            <p:ph sz="half" idx="1"/>
          </p:nvPr>
        </p:nvSpPr>
        <p:spPr>
          <a:xfrm>
            <a:off x="457200" y="1200151"/>
            <a:ext cx="8229600" cy="2743199"/>
          </a:xfrm>
        </p:spPr>
        <p:txBody>
          <a:bodyPr>
            <a:normAutofit/>
          </a:bodyPr>
          <a:lstStyle/>
          <a:p>
            <a:pPr>
              <a:lnSpc>
                <a:spcPct val="90000"/>
              </a:lnSpc>
            </a:pPr>
            <a:r>
              <a:rPr lang="en-US" sz="2700" dirty="0"/>
              <a:t>Raised the minimum wage to $12.00 per hour by 2022.</a:t>
            </a:r>
          </a:p>
          <a:p>
            <a:pPr>
              <a:lnSpc>
                <a:spcPct val="90000"/>
              </a:lnSpc>
            </a:pPr>
            <a:r>
              <a:rPr lang="en-US" sz="2700" dirty="0"/>
              <a:t>Provided for yearly increases thereafter based on inflation.</a:t>
            </a:r>
          </a:p>
          <a:p>
            <a:pPr>
              <a:lnSpc>
                <a:spcPct val="90000"/>
              </a:lnSpc>
            </a:pPr>
            <a:r>
              <a:rPr lang="en-US" sz="2700" dirty="0"/>
              <a:t>Eliminated the tip credit by 2024.</a:t>
            </a:r>
          </a:p>
          <a:p>
            <a:pPr>
              <a:lnSpc>
                <a:spcPct val="90000"/>
              </a:lnSpc>
            </a:pPr>
            <a:endParaRPr lang="en-US" sz="2400" dirty="0"/>
          </a:p>
        </p:txBody>
      </p:sp>
      <p:pic>
        <p:nvPicPr>
          <p:cNvPr id="4" name="Picture 3">
            <a:extLst>
              <a:ext uri="{FF2B5EF4-FFF2-40B4-BE49-F238E27FC236}">
                <a16:creationId xmlns:a16="http://schemas.microsoft.com/office/drawing/2014/main" id="{5FF622CA-3F42-DBD6-B054-F2FDD7BA240B}"/>
              </a:ext>
            </a:extLst>
          </p:cNvPr>
          <p:cNvPicPr>
            <a:picLocks noChangeAspect="1"/>
          </p:cNvPicPr>
          <p:nvPr/>
        </p:nvPicPr>
        <p:blipFill>
          <a:blip r:embed="rId3"/>
          <a:stretch>
            <a:fillRect/>
          </a:stretch>
        </p:blipFill>
        <p:spPr>
          <a:xfrm>
            <a:off x="3769480" y="2936030"/>
            <a:ext cx="1605039" cy="1312120"/>
          </a:xfrm>
          <a:prstGeom prst="rect">
            <a:avLst/>
          </a:prstGeom>
          <a:noFill/>
        </p:spPr>
      </p:pic>
    </p:spTree>
    <p:extLst>
      <p:ext uri="{BB962C8B-B14F-4D97-AF65-F5344CB8AC3E}">
        <p14:creationId xmlns:p14="http://schemas.microsoft.com/office/powerpoint/2010/main" val="1874388633"/>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03DF0-F600-96B3-97FA-DBB7C01DA896}"/>
              </a:ext>
            </a:extLst>
          </p:cNvPr>
          <p:cNvSpPr>
            <a:spLocks noGrp="1"/>
          </p:cNvSpPr>
          <p:nvPr>
            <p:ph type="title"/>
          </p:nvPr>
        </p:nvSpPr>
        <p:spPr/>
        <p:txBody>
          <a:bodyPr>
            <a:normAutofit fontScale="90000"/>
          </a:bodyPr>
          <a:lstStyle/>
          <a:p>
            <a:r>
              <a:rPr lang="en-US" dirty="0"/>
              <a:t>Earned Sick Time Act (ESTA) Ballot Initiative</a:t>
            </a:r>
          </a:p>
        </p:txBody>
      </p:sp>
      <p:sp>
        <p:nvSpPr>
          <p:cNvPr id="3" name="Content Placeholder 2">
            <a:extLst>
              <a:ext uri="{FF2B5EF4-FFF2-40B4-BE49-F238E27FC236}">
                <a16:creationId xmlns:a16="http://schemas.microsoft.com/office/drawing/2014/main" id="{8AC45131-095C-8522-23A8-6FB46CCC86FD}"/>
              </a:ext>
            </a:extLst>
          </p:cNvPr>
          <p:cNvSpPr>
            <a:spLocks noGrp="1"/>
          </p:cNvSpPr>
          <p:nvPr>
            <p:ph sz="half" idx="1"/>
          </p:nvPr>
        </p:nvSpPr>
        <p:spPr>
          <a:xfrm>
            <a:off x="457200" y="1962150"/>
            <a:ext cx="8229600" cy="2286000"/>
          </a:xfrm>
        </p:spPr>
        <p:txBody>
          <a:bodyPr>
            <a:normAutofit fontScale="85000" lnSpcReduction="20000"/>
          </a:bodyPr>
          <a:lstStyle/>
          <a:p>
            <a:r>
              <a:rPr lang="en-US" dirty="0"/>
              <a:t>Provided Michigan employees with 72 hours of annual leave for specified reasons for absence.</a:t>
            </a:r>
          </a:p>
          <a:p>
            <a:r>
              <a:rPr lang="en-US" dirty="0"/>
              <a:t>For employers with 10 or more employees, the 72 hours of leave time must be paid.</a:t>
            </a:r>
          </a:p>
          <a:p>
            <a:r>
              <a:rPr lang="en-US" dirty="0"/>
              <a:t>For small employers with less than 10 employees, only the first 40 hours had to be paid, so the remaining 32 hours could be unpaid.</a:t>
            </a:r>
          </a:p>
          <a:p>
            <a:endParaRPr lang="en-US" dirty="0"/>
          </a:p>
        </p:txBody>
      </p:sp>
      <p:pic>
        <p:nvPicPr>
          <p:cNvPr id="5" name="Picture 4">
            <a:extLst>
              <a:ext uri="{FF2B5EF4-FFF2-40B4-BE49-F238E27FC236}">
                <a16:creationId xmlns:a16="http://schemas.microsoft.com/office/drawing/2014/main" id="{C91FE087-4D38-2470-8B5C-67590717DCF4}"/>
              </a:ext>
            </a:extLst>
          </p:cNvPr>
          <p:cNvPicPr>
            <a:picLocks noChangeAspect="1"/>
          </p:cNvPicPr>
          <p:nvPr/>
        </p:nvPicPr>
        <p:blipFill>
          <a:blip r:embed="rId3"/>
          <a:stretch>
            <a:fillRect/>
          </a:stretch>
        </p:blipFill>
        <p:spPr>
          <a:xfrm>
            <a:off x="3848100" y="601699"/>
            <a:ext cx="1447800" cy="1447800"/>
          </a:xfrm>
          <a:prstGeom prst="rect">
            <a:avLst/>
          </a:prstGeom>
        </p:spPr>
      </p:pic>
    </p:spTree>
    <p:extLst>
      <p:ext uri="{BB962C8B-B14F-4D97-AF65-F5344CB8AC3E}">
        <p14:creationId xmlns:p14="http://schemas.microsoft.com/office/powerpoint/2010/main" val="447826672"/>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35B4F6-F325-D127-F00A-B0A2491CAB94}"/>
              </a:ext>
            </a:extLst>
          </p:cNvPr>
          <p:cNvSpPr>
            <a:spLocks noGrp="1"/>
          </p:cNvSpPr>
          <p:nvPr>
            <p:ph type="title"/>
          </p:nvPr>
        </p:nvSpPr>
        <p:spPr>
          <a:xfrm>
            <a:off x="457200" y="205979"/>
            <a:ext cx="8229600" cy="857250"/>
          </a:xfrm>
        </p:spPr>
        <p:txBody>
          <a:bodyPr/>
          <a:lstStyle/>
          <a:p>
            <a:r>
              <a:rPr lang="en-US" dirty="0"/>
              <a:t>Adopt and Amend</a:t>
            </a:r>
          </a:p>
        </p:txBody>
      </p:sp>
      <p:sp>
        <p:nvSpPr>
          <p:cNvPr id="11" name="Content Placeholder 2">
            <a:extLst>
              <a:ext uri="{FF2B5EF4-FFF2-40B4-BE49-F238E27FC236}">
                <a16:creationId xmlns:a16="http://schemas.microsoft.com/office/drawing/2014/main" id="{7090BD41-ACD6-FCD8-6D8F-8BA5A893C582}"/>
              </a:ext>
            </a:extLst>
          </p:cNvPr>
          <p:cNvSpPr>
            <a:spLocks noGrp="1"/>
          </p:cNvSpPr>
          <p:nvPr>
            <p:ph idx="1"/>
          </p:nvPr>
        </p:nvSpPr>
        <p:spPr>
          <a:xfrm>
            <a:off x="457200" y="1200151"/>
            <a:ext cx="8229600" cy="1752599"/>
          </a:xfrm>
        </p:spPr>
        <p:txBody>
          <a:bodyPr>
            <a:normAutofit fontScale="77500" lnSpcReduction="20000"/>
          </a:bodyPr>
          <a:lstStyle/>
          <a:p>
            <a:r>
              <a:rPr lang="en-US" dirty="0"/>
              <a:t>Prior to the election, the Michigan legislature adopted both ballot initiatives.</a:t>
            </a:r>
          </a:p>
          <a:p>
            <a:r>
              <a:rPr lang="en-US" dirty="0"/>
              <a:t>In the same legislative session, the Michigan legislature then   amended both the </a:t>
            </a:r>
            <a:r>
              <a:rPr lang="en-US" dirty="0" err="1"/>
              <a:t>IWOWA</a:t>
            </a:r>
            <a:r>
              <a:rPr lang="en-US" dirty="0"/>
              <a:t> and the ESTA before they became effective.</a:t>
            </a:r>
          </a:p>
          <a:p>
            <a:endParaRPr lang="en-US" dirty="0"/>
          </a:p>
        </p:txBody>
      </p:sp>
      <p:pic>
        <p:nvPicPr>
          <p:cNvPr id="5" name="Picture 2" descr="Bait Switch Stock Illustrations – 40 Bait Switch Stock ...">
            <a:extLst>
              <a:ext uri="{FF2B5EF4-FFF2-40B4-BE49-F238E27FC236}">
                <a16:creationId xmlns:a16="http://schemas.microsoft.com/office/drawing/2014/main" id="{1EEAF0CE-BFF9-F2C4-59A4-1032AF58E0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2716453"/>
            <a:ext cx="1552268" cy="15540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604AC9F-0D46-9B78-AA94-4E33F91E8EE6}"/>
              </a:ext>
            </a:extLst>
          </p:cNvPr>
          <p:cNvPicPr>
            <a:picLocks noChangeAspect="1"/>
          </p:cNvPicPr>
          <p:nvPr/>
        </p:nvPicPr>
        <p:blipFill>
          <a:blip r:embed="rId4"/>
          <a:stretch>
            <a:fillRect/>
          </a:stretch>
        </p:blipFill>
        <p:spPr>
          <a:xfrm>
            <a:off x="4905068" y="2711258"/>
            <a:ext cx="1552124" cy="1552124"/>
          </a:xfrm>
          <a:prstGeom prst="rect">
            <a:avLst/>
          </a:prstGeom>
        </p:spPr>
      </p:pic>
    </p:spTree>
    <p:extLst>
      <p:ext uri="{BB962C8B-B14F-4D97-AF65-F5344CB8AC3E}">
        <p14:creationId xmlns:p14="http://schemas.microsoft.com/office/powerpoint/2010/main" val="265847338"/>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D2D06-E11F-1A55-8932-2D47BF4777B9}"/>
              </a:ext>
            </a:extLst>
          </p:cNvPr>
          <p:cNvSpPr>
            <a:spLocks noGrp="1"/>
          </p:cNvSpPr>
          <p:nvPr>
            <p:ph type="title"/>
          </p:nvPr>
        </p:nvSpPr>
        <p:spPr/>
        <p:txBody>
          <a:bodyPr/>
          <a:lstStyle/>
          <a:p>
            <a:r>
              <a:rPr lang="en-US" dirty="0" err="1"/>
              <a:t>IWOWA</a:t>
            </a:r>
            <a:r>
              <a:rPr lang="en-US" dirty="0"/>
              <a:t>, as Amended</a:t>
            </a:r>
          </a:p>
        </p:txBody>
      </p:sp>
      <p:sp>
        <p:nvSpPr>
          <p:cNvPr id="3" name="Content Placeholder 2">
            <a:extLst>
              <a:ext uri="{FF2B5EF4-FFF2-40B4-BE49-F238E27FC236}">
                <a16:creationId xmlns:a16="http://schemas.microsoft.com/office/drawing/2014/main" id="{A3CDD49D-08BF-9F8C-E229-4D5562501342}"/>
              </a:ext>
            </a:extLst>
          </p:cNvPr>
          <p:cNvSpPr>
            <a:spLocks noGrp="1"/>
          </p:cNvSpPr>
          <p:nvPr>
            <p:ph idx="1"/>
          </p:nvPr>
        </p:nvSpPr>
        <p:spPr/>
        <p:txBody>
          <a:bodyPr>
            <a:normAutofit fontScale="92500"/>
          </a:bodyPr>
          <a:lstStyle/>
          <a:p>
            <a:r>
              <a:rPr lang="en-US" dirty="0"/>
              <a:t>Stretched out the increases in the minimum wage to reach $12.00 per hour by 2030 rather than 2022.</a:t>
            </a:r>
          </a:p>
          <a:p>
            <a:r>
              <a:rPr lang="en-US" dirty="0"/>
              <a:t>Removed the provision for yearly increases based on inflation.</a:t>
            </a:r>
          </a:p>
          <a:p>
            <a:r>
              <a:rPr lang="en-US" dirty="0"/>
              <a:t>Removed the provision eliminating the tip credit.</a:t>
            </a:r>
          </a:p>
          <a:p>
            <a:endParaRPr lang="en-US" dirty="0"/>
          </a:p>
        </p:txBody>
      </p:sp>
    </p:spTree>
    <p:extLst>
      <p:ext uri="{BB962C8B-B14F-4D97-AF65-F5344CB8AC3E}">
        <p14:creationId xmlns:p14="http://schemas.microsoft.com/office/powerpoint/2010/main" val="2719859819"/>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9752E-1FBE-2122-E5C8-1352693B1257}"/>
              </a:ext>
            </a:extLst>
          </p:cNvPr>
          <p:cNvSpPr>
            <a:spLocks noGrp="1"/>
          </p:cNvSpPr>
          <p:nvPr>
            <p:ph type="title"/>
          </p:nvPr>
        </p:nvSpPr>
        <p:spPr/>
        <p:txBody>
          <a:bodyPr/>
          <a:lstStyle/>
          <a:p>
            <a:r>
              <a:rPr lang="en-US" dirty="0"/>
              <a:t>ESTA, as Amended</a:t>
            </a:r>
          </a:p>
        </p:txBody>
      </p:sp>
      <p:sp>
        <p:nvSpPr>
          <p:cNvPr id="3" name="Content Placeholder 2">
            <a:extLst>
              <a:ext uri="{FF2B5EF4-FFF2-40B4-BE49-F238E27FC236}">
                <a16:creationId xmlns:a16="http://schemas.microsoft.com/office/drawing/2014/main" id="{1F9F9F3B-297E-2915-95A0-5E71EB445C47}"/>
              </a:ext>
            </a:extLst>
          </p:cNvPr>
          <p:cNvSpPr>
            <a:spLocks noGrp="1"/>
          </p:cNvSpPr>
          <p:nvPr>
            <p:ph idx="1"/>
          </p:nvPr>
        </p:nvSpPr>
        <p:spPr/>
        <p:txBody>
          <a:bodyPr>
            <a:normAutofit fontScale="85000" lnSpcReduction="10000"/>
          </a:bodyPr>
          <a:lstStyle/>
          <a:p>
            <a:r>
              <a:rPr lang="en-US" dirty="0"/>
              <a:t>Renamed the Paid Medical Leave Act (PMLA).</a:t>
            </a:r>
          </a:p>
          <a:p>
            <a:r>
              <a:rPr lang="en-US" dirty="0"/>
              <a:t>Applied only to employers with 50 or more employees.</a:t>
            </a:r>
          </a:p>
          <a:p>
            <a:r>
              <a:rPr lang="en-US" dirty="0"/>
              <a:t>Allowed for employers to frontload the leave to avoid carry-over.</a:t>
            </a:r>
          </a:p>
          <a:p>
            <a:r>
              <a:rPr lang="en-US" dirty="0"/>
              <a:t>Removed anti-retaliation provisions.</a:t>
            </a:r>
          </a:p>
          <a:p>
            <a:r>
              <a:rPr lang="en-US" dirty="0"/>
              <a:t>Removed the right to bring a private civil suit for violations.</a:t>
            </a:r>
          </a:p>
          <a:p>
            <a:endParaRPr lang="en-US" dirty="0"/>
          </a:p>
        </p:txBody>
      </p:sp>
    </p:spTree>
    <p:extLst>
      <p:ext uri="{BB962C8B-B14F-4D97-AF65-F5344CB8AC3E}">
        <p14:creationId xmlns:p14="http://schemas.microsoft.com/office/powerpoint/2010/main" val="505829375"/>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theme/theme1.xml><?xml version="1.0" encoding="utf-8"?>
<a:theme xmlns:a="http://schemas.openxmlformats.org/drawingml/2006/main" name="2019 Foster Swift Powerpoint Template">
  <a:themeElements>
    <a:clrScheme name="FSCS Presentation">
      <a:dk1>
        <a:sysClr val="windowText" lastClr="000000"/>
      </a:dk1>
      <a:lt1>
        <a:srgbClr val="FFFFFF"/>
      </a:lt1>
      <a:dk2>
        <a:srgbClr val="000000"/>
      </a:dk2>
      <a:lt2>
        <a:srgbClr val="FFFFFF"/>
      </a:lt2>
      <a:accent1>
        <a:srgbClr val="003366"/>
      </a:accent1>
      <a:accent2>
        <a:srgbClr val="7E8083"/>
      </a:accent2>
      <a:accent3>
        <a:srgbClr val="85C559"/>
      </a:accent3>
      <a:accent4>
        <a:srgbClr val="B9E5FB"/>
      </a:accent4>
      <a:accent5>
        <a:srgbClr val="3272A7"/>
      </a:accent5>
      <a:accent6>
        <a:srgbClr val="F89728"/>
      </a:accent6>
      <a:hlink>
        <a:srgbClr val="0000FF"/>
      </a:hlink>
      <a:folHlink>
        <a:srgbClr val="800080"/>
      </a:folHlink>
    </a:clrScheme>
    <a:fontScheme name="Foster Swift Font Theme">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irm PowerPoint Template.potx" id="{E581D8C5-2843-446F-A90F-3875ED20DA6B}" vid="{87E0643E-1FCC-4B55-A9F4-8EE69B303F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Firm PowerPoint Template</Template>
  <TotalTime>243</TotalTime>
  <Words>3299</Words>
  <Application>Microsoft Office PowerPoint</Application>
  <PresentationFormat>On-screen Show (16:9)</PresentationFormat>
  <Paragraphs>262</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Verdana</vt:lpstr>
      <vt:lpstr>Verdana</vt:lpstr>
      <vt:lpstr>Wingdings</vt:lpstr>
      <vt:lpstr>2019 Foster Swift Powerpoint Template</vt:lpstr>
      <vt:lpstr>How to Comply with Michigan's Wage and Hour Laws</vt:lpstr>
      <vt:lpstr>Current Michigan Wage Law</vt:lpstr>
      <vt:lpstr>Current Sick Leave Law</vt:lpstr>
      <vt:lpstr>November 2018 Ballot Initiatives</vt:lpstr>
      <vt:lpstr>IWOWA Ballot Initiative</vt:lpstr>
      <vt:lpstr>Earned Sick Time Act (ESTA) Ballot Initiative</vt:lpstr>
      <vt:lpstr>Adopt and Amend</vt:lpstr>
      <vt:lpstr>IWOWA, as Amended</vt:lpstr>
      <vt:lpstr>ESTA, as Amended</vt:lpstr>
      <vt:lpstr>Legal Challenges</vt:lpstr>
      <vt:lpstr>Legal Challenge – Court of Claims</vt:lpstr>
      <vt:lpstr>Legal Challenge – Court of Appeals</vt:lpstr>
      <vt:lpstr>Legal Challenge – Supreme Court</vt:lpstr>
      <vt:lpstr>Difference Between the ESTA and PMLA</vt:lpstr>
      <vt:lpstr>What Libraries Should do Now</vt:lpstr>
      <vt:lpstr>PMLA – Covered Employers</vt:lpstr>
      <vt:lpstr>PMLA – Eligible Employees</vt:lpstr>
      <vt:lpstr>PMLA - Accrual Requirements</vt:lpstr>
      <vt:lpstr>PMLA – Reasons for Taking Leave</vt:lpstr>
      <vt:lpstr>PMLA - Notice and Retention Requirements</vt:lpstr>
      <vt:lpstr>Improved Workforce Opportunity Wage Act (IWOWA)</vt:lpstr>
      <vt:lpstr>Training Wage</vt:lpstr>
      <vt:lpstr>Minimum Wage</vt:lpstr>
      <vt:lpstr>Minimum Wage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Comply with Michigan's Wage and Hour Laws</dc:title>
  <dc:creator>Leuvoy, Jacob</dc:creator>
  <cp:lastModifiedBy>Blum, Michael</cp:lastModifiedBy>
  <cp:revision>3</cp:revision>
  <dcterms:created xsi:type="dcterms:W3CDTF">2023-09-18T12:51:38Z</dcterms:created>
  <dcterms:modified xsi:type="dcterms:W3CDTF">2023-09-29T18:11:27Z</dcterms:modified>
</cp:coreProperties>
</file>