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63"/>
  </p:notesMasterIdLst>
  <p:sldIdLst>
    <p:sldId id="256"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2" charset="1" panose="020B0606030504020204"/>
      <p:regular r:id="rId10"/>
    </p:embeddedFont>
    <p:embeddedFont>
      <p:font typeface="Open Sans 2 Bold" charset="1" panose="020B0806030504020204"/>
      <p:regular r:id="rId11"/>
    </p:embeddedFont>
    <p:embeddedFont>
      <p:font typeface="Open Sans 2 Italics" charset="1" panose="020B0606030504020204"/>
      <p:regular r:id="rId12"/>
    </p:embeddedFont>
    <p:embeddedFont>
      <p:font typeface="Open Sans 2 Bold Italics" charset="1" panose="020B0806030504020204"/>
      <p:regular r:id="rId13"/>
    </p:embeddedFont>
    <p:embeddedFont>
      <p:font typeface="Open Sans 2 Light" charset="1" panose="020B0306030504020204"/>
      <p:regular r:id="rId14"/>
    </p:embeddedFont>
    <p:embeddedFont>
      <p:font typeface="Open Sans 2 Light Italics" charset="1" panose="020B0306030504020204"/>
      <p:regular r:id="rId15"/>
    </p:embeddedFont>
    <p:embeddedFont>
      <p:font typeface="Open Sans 2 Ultra-Bold" charset="1" panose="00000000000000000000"/>
      <p:regular r:id="rId16"/>
    </p:embeddedFont>
    <p:embeddedFont>
      <p:font typeface="Open Sans 2 Ultra-Bold Italics" charset="1" panose="00000000000000000000"/>
      <p:regular r:id="rId17"/>
    </p:embeddedFont>
    <p:embeddedFont>
      <p:font typeface="Open Sans 1" charset="1" panose="00000000000000000000"/>
      <p:regular r:id="rId18"/>
    </p:embeddedFont>
    <p:embeddedFont>
      <p:font typeface="Open Sans 1 Bold" charset="1" panose="00000000000000000000"/>
      <p:regular r:id="rId19"/>
    </p:embeddedFont>
    <p:embeddedFont>
      <p:font typeface="Open Sans 1 Italics" charset="1" panose="00000000000000000000"/>
      <p:regular r:id="rId20"/>
    </p:embeddedFont>
    <p:embeddedFont>
      <p:font typeface="Open Sans 1 Bold Italics" charset="1" panose="00000000000000000000"/>
      <p:regular r:id="rId21"/>
    </p:embeddedFont>
    <p:embeddedFont>
      <p:font typeface="Open Sans 1 Light" charset="1" panose="00000000000000000000"/>
      <p:regular r:id="rId22"/>
    </p:embeddedFont>
    <p:embeddedFont>
      <p:font typeface="Open Sans 1 Light Italics" charset="1" panose="00000000000000000000"/>
      <p:regular r:id="rId23"/>
    </p:embeddedFont>
    <p:embeddedFont>
      <p:font typeface="Open Sans 1 Medium" charset="1" panose="00000000000000000000"/>
      <p:regular r:id="rId24"/>
    </p:embeddedFont>
    <p:embeddedFont>
      <p:font typeface="Open Sans 1 Medium Italics" charset="1" panose="00000000000000000000"/>
      <p:regular r:id="rId25"/>
    </p:embeddedFont>
    <p:embeddedFont>
      <p:font typeface="Open Sans 1 Semi-Bold" charset="1" panose="00000000000000000000"/>
      <p:regular r:id="rId26"/>
    </p:embeddedFont>
    <p:embeddedFont>
      <p:font typeface="Open Sans 1 Semi-Bold Italics" charset="1" panose="00000000000000000000"/>
      <p:regular r:id="rId27"/>
    </p:embeddedFont>
    <p:embeddedFont>
      <p:font typeface="Open Sans 1 Ultra-Bold" charset="1" panose="00000000000000000000"/>
      <p:regular r:id="rId28"/>
    </p:embeddedFont>
    <p:embeddedFont>
      <p:font typeface="Open Sans 1 Ultra-Bold Italics" charset="1" panose="0000000000000000000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slides/slide1.xml" Type="http://schemas.openxmlformats.org/officeDocument/2006/relationships/slide"/><Relationship Id="rId31" Target="slides/slide2.xml" Type="http://schemas.openxmlformats.org/officeDocument/2006/relationships/slide"/><Relationship Id="rId32" Target="slides/slide3.xml" Type="http://schemas.openxmlformats.org/officeDocument/2006/relationships/slide"/><Relationship Id="rId33" Target="slides/slide4.xml" Type="http://schemas.openxmlformats.org/officeDocument/2006/relationships/slide"/><Relationship Id="rId34" Target="slides/slide5.xml" Type="http://schemas.openxmlformats.org/officeDocument/2006/relationships/slide"/><Relationship Id="rId35" Target="slides/slide6.xml" Type="http://schemas.openxmlformats.org/officeDocument/2006/relationships/slide"/><Relationship Id="rId36" Target="slides/slide7.xml" Type="http://schemas.openxmlformats.org/officeDocument/2006/relationships/slide"/><Relationship Id="rId37" Target="slides/slide8.xml" Type="http://schemas.openxmlformats.org/officeDocument/2006/relationships/slide"/><Relationship Id="rId38" Target="slides/slide9.xml" Type="http://schemas.openxmlformats.org/officeDocument/2006/relationships/slide"/><Relationship Id="rId39" Target="slides/slide10.xml" Type="http://schemas.openxmlformats.org/officeDocument/2006/relationships/slide"/><Relationship Id="rId4" Target="theme/theme1.xml" Type="http://schemas.openxmlformats.org/officeDocument/2006/relationships/theme"/><Relationship Id="rId40" Target="slides/slide11.xml" Type="http://schemas.openxmlformats.org/officeDocument/2006/relationships/slide"/><Relationship Id="rId41" Target="slides/slide12.xml" Type="http://schemas.openxmlformats.org/officeDocument/2006/relationships/slide"/><Relationship Id="rId42" Target="slides/slide13.xml" Type="http://schemas.openxmlformats.org/officeDocument/2006/relationships/slide"/><Relationship Id="rId43" Target="slides/slide14.xml" Type="http://schemas.openxmlformats.org/officeDocument/2006/relationships/slide"/><Relationship Id="rId44" Target="slides/slide15.xml" Type="http://schemas.openxmlformats.org/officeDocument/2006/relationships/slide"/><Relationship Id="rId45" Target="slides/slide16.xml" Type="http://schemas.openxmlformats.org/officeDocument/2006/relationships/slide"/><Relationship Id="rId46" Target="slides/slide17.xml" Type="http://schemas.openxmlformats.org/officeDocument/2006/relationships/slide"/><Relationship Id="rId47" Target="slides/slide18.xml" Type="http://schemas.openxmlformats.org/officeDocument/2006/relationships/slide"/><Relationship Id="rId48" Target="slides/slide19.xml" Type="http://schemas.openxmlformats.org/officeDocument/2006/relationships/slide"/><Relationship Id="rId49" Target="slides/slide20.xml" Type="http://schemas.openxmlformats.org/officeDocument/2006/relationships/slide"/><Relationship Id="rId5" Target="tableStyles.xml" Type="http://schemas.openxmlformats.org/officeDocument/2006/relationships/tableStyles"/><Relationship Id="rId50" Target="slides/slide21.xml" Type="http://schemas.openxmlformats.org/officeDocument/2006/relationships/slide"/><Relationship Id="rId51" Target="slides/slide22.xml" Type="http://schemas.openxmlformats.org/officeDocument/2006/relationships/slide"/><Relationship Id="rId52" Target="slides/slide23.xml" Type="http://schemas.openxmlformats.org/officeDocument/2006/relationships/slide"/><Relationship Id="rId53" Target="slides/slide24.xml" Type="http://schemas.openxmlformats.org/officeDocument/2006/relationships/slide"/><Relationship Id="rId54" Target="slides/slide25.xml" Type="http://schemas.openxmlformats.org/officeDocument/2006/relationships/slide"/><Relationship Id="rId55" Target="slides/slide26.xml" Type="http://schemas.openxmlformats.org/officeDocument/2006/relationships/slide"/><Relationship Id="rId56" Target="slides/slide27.xml" Type="http://schemas.openxmlformats.org/officeDocument/2006/relationships/slide"/><Relationship Id="rId57" Target="slides/slide28.xml" Type="http://schemas.openxmlformats.org/officeDocument/2006/relationships/slide"/><Relationship Id="rId58" Target="slides/slide29.xml" Type="http://schemas.openxmlformats.org/officeDocument/2006/relationships/slide"/><Relationship Id="rId59" Target="slides/slide30.xml" Type="http://schemas.openxmlformats.org/officeDocument/2006/relationships/slide"/><Relationship Id="rId6" Target="fonts/font6.fntdata" Type="http://schemas.openxmlformats.org/officeDocument/2006/relationships/font"/><Relationship Id="rId60" Target="slides/slide31.xml" Type="http://schemas.openxmlformats.org/officeDocument/2006/relationships/slide"/><Relationship Id="rId61" Target="slides/slide32.xml" Type="http://schemas.openxmlformats.org/officeDocument/2006/relationships/slide"/><Relationship Id="rId62" Target="slides/slide33.xml" Type="http://schemas.openxmlformats.org/officeDocument/2006/relationships/slide"/><Relationship Id="rId63" Target="notesMasters/notesMaster1.xml" Type="http://schemas.openxmlformats.org/officeDocument/2006/relationships/notesMaster"/><Relationship Id="rId64" Target="theme/theme2.xml" Type="http://schemas.openxmlformats.org/officeDocument/2006/relationships/theme"/><Relationship Id="rId65" Target="notesSlides/notesSlide1.xml" Type="http://schemas.openxmlformats.org/officeDocument/2006/relationships/notesSlide"/><Relationship Id="rId66" Target="notesSlides/notesSlide2.xml" Type="http://schemas.openxmlformats.org/officeDocument/2006/relationships/notesSlide"/><Relationship Id="rId67" Target="notesSlides/notesSlide3.xml" Type="http://schemas.openxmlformats.org/officeDocument/2006/relationships/notesSlide"/><Relationship Id="rId68" Target="notesSlides/notesSlide4.xml" Type="http://schemas.openxmlformats.org/officeDocument/2006/relationships/notesSlide"/><Relationship Id="rId69" Target="notesSlides/notesSlide5.xml" Type="http://schemas.openxmlformats.org/officeDocument/2006/relationships/notesSlide"/><Relationship Id="rId7" Target="fonts/font7.fntdata" Type="http://schemas.openxmlformats.org/officeDocument/2006/relationships/font"/><Relationship Id="rId70" Target="notesSlides/notesSlide6.xml" Type="http://schemas.openxmlformats.org/officeDocument/2006/relationships/notesSlide"/><Relationship Id="rId71" Target="notesSlides/notesSlide7.xml" Type="http://schemas.openxmlformats.org/officeDocument/2006/relationships/notesSlide"/><Relationship Id="rId72" Target="notesSlides/notesSlide8.xml" Type="http://schemas.openxmlformats.org/officeDocument/2006/relationships/notesSlide"/><Relationship Id="rId73" Target="notesSlides/notesSlide9.xml" Type="http://schemas.openxmlformats.org/officeDocument/2006/relationships/notesSlide"/><Relationship Id="rId74" Target="notesSlides/notesSlide10.xml" Type="http://schemas.openxmlformats.org/officeDocument/2006/relationships/notesSlide"/><Relationship Id="rId75" Target="notesSlides/notesSlide11.xml" Type="http://schemas.openxmlformats.org/officeDocument/2006/relationships/notesSlide"/><Relationship Id="rId76" Target="notesSlides/notesSlide12.xml" Type="http://schemas.openxmlformats.org/officeDocument/2006/relationships/notesSlide"/><Relationship Id="rId77" Target="notesSlides/notesSlide13.xml" Type="http://schemas.openxmlformats.org/officeDocument/2006/relationships/notesSlide"/><Relationship Id="rId78" Target="notesSlides/notesSlide14.xml" Type="http://schemas.openxmlformats.org/officeDocument/2006/relationships/notesSlide"/><Relationship Id="rId79" Target="notesSlides/notesSlide15.xml" Type="http://schemas.openxmlformats.org/officeDocument/2006/relationships/notesSlide"/><Relationship Id="rId8" Target="fonts/font8.fntdata" Type="http://schemas.openxmlformats.org/officeDocument/2006/relationships/font"/><Relationship Id="rId80" Target="notesSlides/notesSlide16.xml" Type="http://schemas.openxmlformats.org/officeDocument/2006/relationships/notesSlide"/><Relationship Id="rId81" Target="notesSlides/notesSlide17.xml" Type="http://schemas.openxmlformats.org/officeDocument/2006/relationships/notesSlide"/><Relationship Id="rId82" Target="notesSlides/notesSlide18.xml" Type="http://schemas.openxmlformats.org/officeDocument/2006/relationships/notesSlide"/><Relationship Id="rId83" Target="notesSlides/notesSlide19.xml" Type="http://schemas.openxmlformats.org/officeDocument/2006/relationships/notesSlide"/><Relationship Id="rId84" Target="notesSlides/notesSlide20.xml" Type="http://schemas.openxmlformats.org/officeDocument/2006/relationships/notesSlide"/><Relationship Id="rId85" Target="notesSlides/notesSlide21.xml" Type="http://schemas.openxmlformats.org/officeDocument/2006/relationships/notesSlide"/><Relationship Id="rId86" Target="notesSlides/notesSlide22.xml" Type="http://schemas.openxmlformats.org/officeDocument/2006/relationships/notesSlide"/><Relationship Id="rId87" Target="notesSlides/notesSlide23.xml" Type="http://schemas.openxmlformats.org/officeDocument/2006/relationships/notesSlide"/><Relationship Id="rId88" Target="notesSlides/notesSlide24.xml" Type="http://schemas.openxmlformats.org/officeDocument/2006/relationships/notesSlide"/><Relationship Id="rId89" Target="notesSlides/notesSlide25.xml" Type="http://schemas.openxmlformats.org/officeDocument/2006/relationships/notesSlide"/><Relationship Id="rId9" Target="fonts/font9.fntdata" Type="http://schemas.openxmlformats.org/officeDocument/2006/relationships/font"/><Relationship Id="rId90" Target="notesSlides/notesSlide26.xml" Type="http://schemas.openxmlformats.org/officeDocument/2006/relationships/notesSlide"/><Relationship Id="rId91" Target="notesSlides/notesSlide27.xml" Type="http://schemas.openxmlformats.org/officeDocument/2006/relationships/notesSlide"/><Relationship Id="rId92" Target="notesSlides/notesSlide28.xml" Type="http://schemas.openxmlformats.org/officeDocument/2006/relationships/notesSlide"/><Relationship Id="rId93" Target="notesSlides/notesSlide29.xml" Type="http://schemas.openxmlformats.org/officeDocument/2006/relationships/notesSlide"/><Relationship Id="rId94" Target="notesSlides/notesSlide30.xml" Type="http://schemas.openxmlformats.org/officeDocument/2006/relationships/notesSlide"/><Relationship Id="rId95" Target="notesSlides/notesSlide31.xml" Type="http://schemas.openxmlformats.org/officeDocument/2006/relationships/notesSlide"/><Relationship Id="rId96" Target="notesSlides/notesSlide32.xml" Type="http://schemas.openxmlformats.org/officeDocument/2006/relationships/note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32</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1.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1.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18.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9.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0.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20.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20.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23.jpeg" Type="http://schemas.openxmlformats.org/officeDocument/2006/relationships/image"/><Relationship Id="rId6" Target="../media/image20.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2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21.png" Type="http://schemas.openxmlformats.org/officeDocument/2006/relationships/image"/><Relationship Id="rId4" Target="../media/image22.svg" Type="http://schemas.openxmlformats.org/officeDocument/2006/relationships/image"/><Relationship Id="rId5" Target="../media/image20.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5.png" Type="http://schemas.openxmlformats.org/officeDocument/2006/relationships/image"/><Relationship Id="rId5" Target="../media/image1.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24.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25.png" Type="http://schemas.openxmlformats.org/officeDocument/2006/relationships/image"/><Relationship Id="rId4" Target="../media/image26.svg" Type="http://schemas.openxmlformats.org/officeDocument/2006/relationships/image"/><Relationship Id="rId5" Target="../media/image24.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27.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25.png" Type="http://schemas.openxmlformats.org/officeDocument/2006/relationships/image"/><Relationship Id="rId4" Target="../media/image26.svg" Type="http://schemas.openxmlformats.org/officeDocument/2006/relationships/image"/><Relationship Id="rId5" Target="../media/image27.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25.png" Type="http://schemas.openxmlformats.org/officeDocument/2006/relationships/image"/><Relationship Id="rId4" Target="../media/image26.svg" Type="http://schemas.openxmlformats.org/officeDocument/2006/relationships/image"/><Relationship Id="rId5" Target="../media/image27.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25.png" Type="http://schemas.openxmlformats.org/officeDocument/2006/relationships/image"/><Relationship Id="rId4" Target="../media/image26.svg" Type="http://schemas.openxmlformats.org/officeDocument/2006/relationships/image"/><Relationship Id="rId5" Target="../media/image27.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25.png" Type="http://schemas.openxmlformats.org/officeDocument/2006/relationships/image"/><Relationship Id="rId4" Target="../media/image26.svg" Type="http://schemas.openxmlformats.org/officeDocument/2006/relationships/image"/><Relationship Id="rId5" Target="../media/image28.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9.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30.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jpeg" Type="http://schemas.openxmlformats.org/officeDocument/2006/relationships/image"/><Relationship Id="rId4" Target="../media/image7.png" Type="http://schemas.openxmlformats.org/officeDocument/2006/relationships/image"/><Relationship Id="rId5" Target="../media/image1.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31.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32.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33.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10.pn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37.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8.jpe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1.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1.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4.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5.pn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2.png" Type="http://schemas.openxmlformats.org/officeDocument/2006/relationships/image"/><Relationship Id="rId4" Target="../media/image13.sv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368690" y="653706"/>
            <a:ext cx="293783" cy="2485858"/>
          </a:xfrm>
          <a:custGeom>
            <a:avLst/>
            <a:gdLst/>
            <a:ahLst/>
            <a:cxnLst/>
            <a:rect r="r" b="b" t="t" l="l"/>
            <a:pathLst>
              <a:path h="2485858" w="293783">
                <a:moveTo>
                  <a:pt x="0" y="0"/>
                </a:moveTo>
                <a:lnTo>
                  <a:pt x="293783" y="0"/>
                </a:lnTo>
                <a:lnTo>
                  <a:pt x="293783" y="2485858"/>
                </a:lnTo>
                <a:lnTo>
                  <a:pt x="0" y="2485858"/>
                </a:lnTo>
                <a:lnTo>
                  <a:pt x="0" y="0"/>
                </a:lnTo>
                <a:close/>
              </a:path>
            </a:pathLst>
          </a:custGeom>
          <a:blipFill>
            <a:blip r:embed="rId3"/>
            <a:stretch>
              <a:fillRect l="0" t="0" r="-837" b="0"/>
            </a:stretch>
          </a:blipFill>
        </p:spPr>
      </p:sp>
      <p:sp>
        <p:nvSpPr>
          <p:cNvPr name="Freeform 3" id="3"/>
          <p:cNvSpPr/>
          <p:nvPr/>
        </p:nvSpPr>
        <p:spPr>
          <a:xfrm flipH="false" flipV="false" rot="0">
            <a:off x="0" y="1799360"/>
            <a:ext cx="13398029" cy="8487640"/>
          </a:xfrm>
          <a:custGeom>
            <a:avLst/>
            <a:gdLst/>
            <a:ahLst/>
            <a:cxnLst/>
            <a:rect r="r" b="b" t="t" l="l"/>
            <a:pathLst>
              <a:path h="8487640" w="13398029">
                <a:moveTo>
                  <a:pt x="0" y="0"/>
                </a:moveTo>
                <a:lnTo>
                  <a:pt x="13398029" y="0"/>
                </a:lnTo>
                <a:lnTo>
                  <a:pt x="13398029" y="8487640"/>
                </a:lnTo>
                <a:lnTo>
                  <a:pt x="0" y="8487640"/>
                </a:lnTo>
                <a:lnTo>
                  <a:pt x="0" y="0"/>
                </a:lnTo>
                <a:close/>
              </a:path>
            </a:pathLst>
          </a:custGeom>
          <a:blipFill>
            <a:blip r:embed="rId4"/>
            <a:stretch>
              <a:fillRect l="0" t="0" r="0" b="0"/>
            </a:stretch>
          </a:blipFill>
        </p:spPr>
      </p:sp>
      <p:sp>
        <p:nvSpPr>
          <p:cNvPr name="Freeform 4" id="4"/>
          <p:cNvSpPr/>
          <p:nvPr/>
        </p:nvSpPr>
        <p:spPr>
          <a:xfrm flipH="false" flipV="false" rot="0">
            <a:off x="734917" y="7194718"/>
            <a:ext cx="293783" cy="2485858"/>
          </a:xfrm>
          <a:custGeom>
            <a:avLst/>
            <a:gdLst/>
            <a:ahLst/>
            <a:cxnLst/>
            <a:rect r="r" b="b" t="t" l="l"/>
            <a:pathLst>
              <a:path h="2485858" w="293783">
                <a:moveTo>
                  <a:pt x="0" y="0"/>
                </a:moveTo>
                <a:lnTo>
                  <a:pt x="293783" y="0"/>
                </a:lnTo>
                <a:lnTo>
                  <a:pt x="293783" y="2485858"/>
                </a:lnTo>
                <a:lnTo>
                  <a:pt x="0" y="2485858"/>
                </a:lnTo>
                <a:lnTo>
                  <a:pt x="0" y="0"/>
                </a:lnTo>
                <a:close/>
              </a:path>
            </a:pathLst>
          </a:custGeom>
          <a:blipFill>
            <a:blip r:embed="rId3"/>
            <a:stretch>
              <a:fillRect l="0" t="0" r="-837" b="0"/>
            </a:stretch>
          </a:blipFill>
        </p:spPr>
      </p:sp>
      <p:sp>
        <p:nvSpPr>
          <p:cNvPr name="Freeform 5" id="5"/>
          <p:cNvSpPr/>
          <p:nvPr/>
        </p:nvSpPr>
        <p:spPr>
          <a:xfrm flipH="false" flipV="false" rot="0">
            <a:off x="4286261" y="0"/>
            <a:ext cx="12650771" cy="5721454"/>
          </a:xfrm>
          <a:custGeom>
            <a:avLst/>
            <a:gdLst/>
            <a:ahLst/>
            <a:cxnLst/>
            <a:rect r="r" b="b" t="t" l="l"/>
            <a:pathLst>
              <a:path h="5721454" w="12650771">
                <a:moveTo>
                  <a:pt x="0" y="0"/>
                </a:moveTo>
                <a:lnTo>
                  <a:pt x="12650771" y="0"/>
                </a:lnTo>
                <a:lnTo>
                  <a:pt x="12650771" y="5721454"/>
                </a:lnTo>
                <a:lnTo>
                  <a:pt x="0" y="5721454"/>
                </a:lnTo>
                <a:lnTo>
                  <a:pt x="0" y="0"/>
                </a:lnTo>
                <a:close/>
              </a:path>
            </a:pathLst>
          </a:custGeom>
          <a:blipFill>
            <a:blip r:embed="rId5"/>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04349" y="0"/>
            <a:ext cx="8883651" cy="10287000"/>
          </a:xfrm>
          <a:custGeom>
            <a:avLst/>
            <a:gdLst/>
            <a:ahLst/>
            <a:cxnLst/>
            <a:rect r="r" b="b" t="t" l="l"/>
            <a:pathLst>
              <a:path h="10287000" w="8883651">
                <a:moveTo>
                  <a:pt x="0" y="0"/>
                </a:moveTo>
                <a:lnTo>
                  <a:pt x="8883651" y="0"/>
                </a:lnTo>
                <a:lnTo>
                  <a:pt x="888365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60349" y="142875"/>
            <a:ext cx="8883651" cy="885825"/>
          </a:xfrm>
          <a:prstGeom prst="rect">
            <a:avLst/>
          </a:prstGeom>
        </p:spPr>
        <p:txBody>
          <a:bodyPr anchor="t" rtlCol="false" tIns="0" lIns="0" bIns="0" rIns="0">
            <a:spAutoFit/>
          </a:bodyPr>
          <a:lstStyle/>
          <a:p>
            <a:pPr algn="ctr">
              <a:lnSpc>
                <a:spcPts val="7047"/>
              </a:lnSpc>
            </a:pPr>
            <a:r>
              <a:rPr lang="en-US" sz="5873">
                <a:solidFill>
                  <a:srgbClr val="018335"/>
                </a:solidFill>
                <a:latin typeface="Open Sans 2 Bold"/>
              </a:rPr>
              <a:t>GREAT MICHIGAN READ</a:t>
            </a:r>
          </a:p>
        </p:txBody>
      </p:sp>
      <p:sp>
        <p:nvSpPr>
          <p:cNvPr name="Freeform 4" id="4"/>
          <p:cNvSpPr/>
          <p:nvPr/>
        </p:nvSpPr>
        <p:spPr>
          <a:xfrm flipH="false" flipV="false" rot="0">
            <a:off x="10417174" y="1723620"/>
            <a:ext cx="6858000" cy="6839761"/>
          </a:xfrm>
          <a:custGeom>
            <a:avLst/>
            <a:gdLst/>
            <a:ahLst/>
            <a:cxnLst/>
            <a:rect r="r" b="b" t="t" l="l"/>
            <a:pathLst>
              <a:path h="6839761" w="6858000">
                <a:moveTo>
                  <a:pt x="0" y="0"/>
                </a:moveTo>
                <a:lnTo>
                  <a:pt x="6858000" y="0"/>
                </a:lnTo>
                <a:lnTo>
                  <a:pt x="6858000" y="6839761"/>
                </a:lnTo>
                <a:lnTo>
                  <a:pt x="0" y="6839761"/>
                </a:lnTo>
                <a:lnTo>
                  <a:pt x="0" y="0"/>
                </a:lnTo>
                <a:close/>
              </a:path>
            </a:pathLst>
          </a:custGeom>
          <a:blipFill>
            <a:blip r:embed="rId5"/>
            <a:stretch>
              <a:fillRect l="0" t="0" r="0" b="0"/>
            </a:stretch>
          </a:blipFill>
        </p:spPr>
      </p:sp>
      <p:sp>
        <p:nvSpPr>
          <p:cNvPr name="TextBox 5" id="5"/>
          <p:cNvSpPr txBox="true"/>
          <p:nvPr/>
        </p:nvSpPr>
        <p:spPr>
          <a:xfrm rot="0">
            <a:off x="637325" y="1512934"/>
            <a:ext cx="8129700" cy="6213382"/>
          </a:xfrm>
          <a:prstGeom prst="rect">
            <a:avLst/>
          </a:prstGeom>
        </p:spPr>
        <p:txBody>
          <a:bodyPr anchor="t" rtlCol="false" tIns="0" lIns="0" bIns="0" rIns="0">
            <a:spAutoFit/>
          </a:bodyPr>
          <a:lstStyle/>
          <a:p>
            <a:pPr algn="l">
              <a:lnSpc>
                <a:spcPts val="5202"/>
              </a:lnSpc>
            </a:pPr>
            <a:r>
              <a:rPr lang="en-US" sz="4699">
                <a:solidFill>
                  <a:srgbClr val="00224B"/>
                </a:solidFill>
                <a:latin typeface="Open Sans 1 Bold"/>
              </a:rPr>
              <a:t>Action Grants</a:t>
            </a:r>
          </a:p>
          <a:p>
            <a:pPr algn="l">
              <a:lnSpc>
                <a:spcPts val="5204"/>
              </a:lnSpc>
            </a:pPr>
          </a:p>
          <a:p>
            <a:pPr algn="l">
              <a:lnSpc>
                <a:spcPts val="4318"/>
              </a:lnSpc>
            </a:pPr>
            <a:r>
              <a:rPr lang="en-US" sz="3899">
                <a:solidFill>
                  <a:srgbClr val="00224B"/>
                </a:solidFill>
                <a:latin typeface="Open Sans 1"/>
              </a:rPr>
              <a:t>Up to $750 to support programming that goes along with the book. </a:t>
            </a:r>
          </a:p>
          <a:p>
            <a:pPr algn="l" marL="470534" indent="-235267" lvl="1">
              <a:lnSpc>
                <a:spcPts val="4318"/>
              </a:lnSpc>
              <a:buFont typeface="Arial"/>
              <a:buChar char="•"/>
            </a:pPr>
            <a:r>
              <a:rPr lang="en-US" sz="3899">
                <a:solidFill>
                  <a:srgbClr val="00224B"/>
                </a:solidFill>
                <a:latin typeface="Open Sans 1"/>
              </a:rPr>
              <a:t>Must be a non-profit organization</a:t>
            </a:r>
          </a:p>
          <a:p>
            <a:pPr algn="l" marL="470534" indent="-235267" lvl="1">
              <a:lnSpc>
                <a:spcPts val="4318"/>
              </a:lnSpc>
              <a:buFont typeface="Arial"/>
              <a:buChar char="•"/>
            </a:pPr>
            <a:r>
              <a:rPr lang="en-US" sz="3899">
                <a:solidFill>
                  <a:srgbClr val="00224B"/>
                </a:solidFill>
                <a:latin typeface="Open Sans 1"/>
              </a:rPr>
              <a:t>Non-matching</a:t>
            </a:r>
          </a:p>
          <a:p>
            <a:pPr algn="l" marL="470534" indent="-235267" lvl="1">
              <a:lnSpc>
                <a:spcPts val="4318"/>
              </a:lnSpc>
              <a:buFont typeface="Arial"/>
              <a:buChar char="•"/>
            </a:pPr>
            <a:r>
              <a:rPr lang="en-US" sz="3899">
                <a:solidFill>
                  <a:srgbClr val="00224B"/>
                </a:solidFill>
                <a:latin typeface="Open Sans 1"/>
              </a:rPr>
              <a:t>First come-first served</a:t>
            </a:r>
          </a:p>
          <a:p>
            <a:pPr algn="l" marL="470039" indent="-235019" lvl="1">
              <a:lnSpc>
                <a:spcPts val="4318"/>
              </a:lnSpc>
              <a:buFont typeface="Arial"/>
              <a:buChar char="•"/>
            </a:pPr>
            <a:r>
              <a:rPr lang="en-US" sz="3899">
                <a:solidFill>
                  <a:srgbClr val="00224B"/>
                </a:solidFill>
                <a:latin typeface="Open Sans 1"/>
              </a:rPr>
              <a:t>Majority of funds should be used for actual program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04349" y="0"/>
            <a:ext cx="8883651" cy="10287000"/>
          </a:xfrm>
          <a:custGeom>
            <a:avLst/>
            <a:gdLst/>
            <a:ahLst/>
            <a:cxnLst/>
            <a:rect r="r" b="b" t="t" l="l"/>
            <a:pathLst>
              <a:path h="10287000" w="8883651">
                <a:moveTo>
                  <a:pt x="0" y="0"/>
                </a:moveTo>
                <a:lnTo>
                  <a:pt x="8883651" y="0"/>
                </a:lnTo>
                <a:lnTo>
                  <a:pt x="888365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60349" y="142875"/>
            <a:ext cx="8883651" cy="885825"/>
          </a:xfrm>
          <a:prstGeom prst="rect">
            <a:avLst/>
          </a:prstGeom>
        </p:spPr>
        <p:txBody>
          <a:bodyPr anchor="t" rtlCol="false" tIns="0" lIns="0" bIns="0" rIns="0">
            <a:spAutoFit/>
          </a:bodyPr>
          <a:lstStyle/>
          <a:p>
            <a:pPr algn="ctr">
              <a:lnSpc>
                <a:spcPts val="7047"/>
              </a:lnSpc>
            </a:pPr>
            <a:r>
              <a:rPr lang="en-US" sz="5873">
                <a:solidFill>
                  <a:srgbClr val="018335"/>
                </a:solidFill>
                <a:latin typeface="Open Sans 2 Bold"/>
              </a:rPr>
              <a:t>GREAT MICHIGAN READ</a:t>
            </a:r>
          </a:p>
        </p:txBody>
      </p:sp>
      <p:sp>
        <p:nvSpPr>
          <p:cNvPr name="Freeform 4" id="4"/>
          <p:cNvSpPr/>
          <p:nvPr/>
        </p:nvSpPr>
        <p:spPr>
          <a:xfrm flipH="false" flipV="false" rot="0">
            <a:off x="10417174" y="1723619"/>
            <a:ext cx="6858000" cy="6839761"/>
          </a:xfrm>
          <a:custGeom>
            <a:avLst/>
            <a:gdLst/>
            <a:ahLst/>
            <a:cxnLst/>
            <a:rect r="r" b="b" t="t" l="l"/>
            <a:pathLst>
              <a:path h="6839761" w="6858000">
                <a:moveTo>
                  <a:pt x="0" y="0"/>
                </a:moveTo>
                <a:lnTo>
                  <a:pt x="6858000" y="0"/>
                </a:lnTo>
                <a:lnTo>
                  <a:pt x="6858000" y="6839761"/>
                </a:lnTo>
                <a:lnTo>
                  <a:pt x="0" y="6839761"/>
                </a:lnTo>
                <a:lnTo>
                  <a:pt x="0" y="0"/>
                </a:lnTo>
                <a:close/>
              </a:path>
            </a:pathLst>
          </a:custGeom>
          <a:blipFill>
            <a:blip r:embed="rId5"/>
            <a:stretch>
              <a:fillRect l="0" t="0" r="0" b="0"/>
            </a:stretch>
          </a:blipFill>
        </p:spPr>
      </p:sp>
      <p:sp>
        <p:nvSpPr>
          <p:cNvPr name="TextBox 5" id="5"/>
          <p:cNvSpPr txBox="true"/>
          <p:nvPr/>
        </p:nvSpPr>
        <p:spPr>
          <a:xfrm rot="0">
            <a:off x="637325" y="1512934"/>
            <a:ext cx="8129700" cy="5675274"/>
          </a:xfrm>
          <a:prstGeom prst="rect">
            <a:avLst/>
          </a:prstGeom>
        </p:spPr>
        <p:txBody>
          <a:bodyPr anchor="t" rtlCol="false" tIns="0" lIns="0" bIns="0" rIns="0">
            <a:spAutoFit/>
          </a:bodyPr>
          <a:lstStyle/>
          <a:p>
            <a:pPr>
              <a:lnSpc>
                <a:spcPts val="5202"/>
              </a:lnSpc>
            </a:pPr>
            <a:r>
              <a:rPr lang="en-US" sz="4699">
                <a:solidFill>
                  <a:srgbClr val="00224B"/>
                </a:solidFill>
                <a:latin typeface="Open Sans 1 Bold"/>
              </a:rPr>
              <a:t>Author Tour</a:t>
            </a:r>
          </a:p>
          <a:p>
            <a:pPr algn="l">
              <a:lnSpc>
                <a:spcPts val="4428"/>
              </a:lnSpc>
            </a:pPr>
            <a:r>
              <a:rPr lang="en-US" sz="4000">
                <a:solidFill>
                  <a:srgbClr val="00224B"/>
                </a:solidFill>
                <a:latin typeface="Open Sans 1 Italics"/>
              </a:rPr>
              <a:t>Angeline Boulley will do two author tours, with a total of 10 stops.</a:t>
            </a:r>
          </a:p>
          <a:p>
            <a:pPr algn="l">
              <a:lnSpc>
                <a:spcPts val="5202"/>
              </a:lnSpc>
            </a:pPr>
          </a:p>
          <a:p>
            <a:pPr algn="l">
              <a:lnSpc>
                <a:spcPts val="4317"/>
              </a:lnSpc>
            </a:pPr>
            <a:r>
              <a:rPr lang="en-US" sz="3900">
                <a:solidFill>
                  <a:srgbClr val="00224B"/>
                </a:solidFill>
                <a:latin typeface="Open Sans 1 Bold"/>
              </a:rPr>
              <a:t>Spring dates: </a:t>
            </a:r>
          </a:p>
          <a:p>
            <a:pPr algn="l">
              <a:lnSpc>
                <a:spcPts val="4317"/>
              </a:lnSpc>
            </a:pPr>
          </a:p>
          <a:p>
            <a:pPr algn="l">
              <a:lnSpc>
                <a:spcPts val="3431"/>
              </a:lnSpc>
            </a:pPr>
            <a:r>
              <a:rPr lang="en-US" sz="3100">
                <a:solidFill>
                  <a:srgbClr val="00224B"/>
                </a:solidFill>
                <a:latin typeface="Open Sans 1"/>
              </a:rPr>
              <a:t>April</a:t>
            </a:r>
            <a:r>
              <a:rPr lang="en-US" sz="3100">
                <a:solidFill>
                  <a:srgbClr val="00224B"/>
                </a:solidFill>
                <a:latin typeface="Open Sans 1"/>
              </a:rPr>
              <a:t> 25—Ironwood </a:t>
            </a:r>
          </a:p>
          <a:p>
            <a:pPr algn="l">
              <a:lnSpc>
                <a:spcPts val="3431"/>
              </a:lnSpc>
            </a:pPr>
          </a:p>
          <a:p>
            <a:pPr algn="l">
              <a:lnSpc>
                <a:spcPts val="3431"/>
              </a:lnSpc>
            </a:pPr>
            <a:r>
              <a:rPr lang="en-US" sz="3100">
                <a:solidFill>
                  <a:srgbClr val="00224B"/>
                </a:solidFill>
                <a:latin typeface="Open Sans 1"/>
              </a:rPr>
              <a:t>Date TBD—St. Ignace area</a:t>
            </a:r>
          </a:p>
          <a:p>
            <a:pPr algn="l">
              <a:lnSpc>
                <a:spcPts val="3431"/>
              </a:lnSpc>
            </a:pPr>
          </a:p>
          <a:p>
            <a:pPr algn="l">
              <a:lnSpc>
                <a:spcPts val="3432"/>
              </a:lnSpc>
            </a:pPr>
            <a:r>
              <a:rPr lang="en-US" sz="3100">
                <a:solidFill>
                  <a:srgbClr val="00224B"/>
                </a:solidFill>
                <a:latin typeface="Open Sans 1"/>
              </a:rPr>
              <a:t>Date TBD—Keweenaw Peninsula</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446942" y="2570564"/>
            <a:ext cx="7394115" cy="5145871"/>
          </a:xfrm>
          <a:custGeom>
            <a:avLst/>
            <a:gdLst/>
            <a:ahLst/>
            <a:cxnLst/>
            <a:rect r="r" b="b" t="t" l="l"/>
            <a:pathLst>
              <a:path h="5145871" w="7394115">
                <a:moveTo>
                  <a:pt x="0" y="0"/>
                </a:moveTo>
                <a:lnTo>
                  <a:pt x="7394115" y="0"/>
                </a:lnTo>
                <a:lnTo>
                  <a:pt x="7394115" y="5145871"/>
                </a:lnTo>
                <a:lnTo>
                  <a:pt x="0" y="5145871"/>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04349" y="0"/>
            <a:ext cx="8883651" cy="10287000"/>
          </a:xfrm>
          <a:custGeom>
            <a:avLst/>
            <a:gdLst/>
            <a:ahLst/>
            <a:cxnLst/>
            <a:rect r="r" b="b" t="t" l="l"/>
            <a:pathLst>
              <a:path h="10287000" w="8883651">
                <a:moveTo>
                  <a:pt x="0" y="0"/>
                </a:moveTo>
                <a:lnTo>
                  <a:pt x="8883651" y="0"/>
                </a:lnTo>
                <a:lnTo>
                  <a:pt x="888365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9763494" y="1606807"/>
            <a:ext cx="8165360" cy="7073386"/>
          </a:xfrm>
          <a:custGeom>
            <a:avLst/>
            <a:gdLst/>
            <a:ahLst/>
            <a:cxnLst/>
            <a:rect r="r" b="b" t="t" l="l"/>
            <a:pathLst>
              <a:path h="7073386" w="8165360">
                <a:moveTo>
                  <a:pt x="0" y="0"/>
                </a:moveTo>
                <a:lnTo>
                  <a:pt x="8165361" y="0"/>
                </a:lnTo>
                <a:lnTo>
                  <a:pt x="8165361" y="7073386"/>
                </a:lnTo>
                <a:lnTo>
                  <a:pt x="0" y="7073386"/>
                </a:lnTo>
                <a:lnTo>
                  <a:pt x="0" y="0"/>
                </a:lnTo>
                <a:close/>
              </a:path>
            </a:pathLst>
          </a:custGeom>
          <a:blipFill>
            <a:blip r:embed="rId5"/>
            <a:stretch>
              <a:fillRect l="0" t="0" r="0" b="0"/>
            </a:stretch>
          </a:blipFill>
        </p:spPr>
      </p:sp>
      <p:sp>
        <p:nvSpPr>
          <p:cNvPr name="TextBox 4" id="4"/>
          <p:cNvSpPr txBox="true"/>
          <p:nvPr/>
        </p:nvSpPr>
        <p:spPr>
          <a:xfrm rot="0">
            <a:off x="0" y="142875"/>
            <a:ext cx="9948892" cy="885825"/>
          </a:xfrm>
          <a:prstGeom prst="rect">
            <a:avLst/>
          </a:prstGeom>
        </p:spPr>
        <p:txBody>
          <a:bodyPr anchor="t" rtlCol="false" tIns="0" lIns="0" bIns="0" rIns="0">
            <a:spAutoFit/>
          </a:bodyPr>
          <a:lstStyle/>
          <a:p>
            <a:pPr algn="ctr">
              <a:lnSpc>
                <a:spcPts val="7044"/>
              </a:lnSpc>
            </a:pPr>
            <a:r>
              <a:rPr lang="en-US" sz="5870">
                <a:solidFill>
                  <a:srgbClr val="008341"/>
                </a:solidFill>
                <a:latin typeface="Open Sans 2 Bold"/>
              </a:rPr>
              <a:t>POETRY OUT LOUD</a:t>
            </a:r>
          </a:p>
        </p:txBody>
      </p:sp>
      <p:sp>
        <p:nvSpPr>
          <p:cNvPr name="TextBox 5" id="5"/>
          <p:cNvSpPr txBox="true"/>
          <p:nvPr/>
        </p:nvSpPr>
        <p:spPr>
          <a:xfrm rot="0">
            <a:off x="427154" y="1625441"/>
            <a:ext cx="8545395" cy="7467600"/>
          </a:xfrm>
          <a:prstGeom prst="rect">
            <a:avLst/>
          </a:prstGeom>
        </p:spPr>
        <p:txBody>
          <a:bodyPr anchor="t" rtlCol="false" tIns="0" lIns="0" bIns="0" rIns="0">
            <a:spAutoFit/>
          </a:bodyPr>
          <a:lstStyle/>
          <a:p>
            <a:pPr algn="ctr">
              <a:lnSpc>
                <a:spcPts val="3719"/>
              </a:lnSpc>
            </a:pPr>
            <a:r>
              <a:rPr lang="en-US" sz="3099">
                <a:solidFill>
                  <a:srgbClr val="00224B"/>
                </a:solidFill>
                <a:latin typeface="Open Sans 1"/>
              </a:rPr>
              <a:t>Poetry Out Loud is a national poetry recitation competition for high school students. By encouraging youth to learn about great poetry through memorization and performance, students can master public speaking skills, build self-confidence, and learn about their literary heritage. The program and all materials are provided to each partner at no cost.</a:t>
            </a:r>
          </a:p>
          <a:p>
            <a:pPr algn="ctr">
              <a:lnSpc>
                <a:spcPts val="3719"/>
              </a:lnSpc>
            </a:pPr>
          </a:p>
          <a:p>
            <a:pPr algn="ctr">
              <a:lnSpc>
                <a:spcPts val="3719"/>
              </a:lnSpc>
            </a:pPr>
            <a:r>
              <a:rPr lang="en-US" sz="3099">
                <a:solidFill>
                  <a:srgbClr val="00224B"/>
                </a:solidFill>
                <a:latin typeface="Open Sans 1"/>
              </a:rPr>
              <a:t>Each year, participating partners host their own competitions and select a student to represent their school/organization at the state finals. The state champion advances to the national finals in Washington, D.C. and competes for a $20,000 college scholarship.</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084814" y="2700603"/>
            <a:ext cx="8118372" cy="4885794"/>
          </a:xfrm>
          <a:custGeom>
            <a:avLst/>
            <a:gdLst/>
            <a:ahLst/>
            <a:cxnLst/>
            <a:rect r="r" b="b" t="t" l="l"/>
            <a:pathLst>
              <a:path h="4885794" w="8118372">
                <a:moveTo>
                  <a:pt x="0" y="0"/>
                </a:moveTo>
                <a:lnTo>
                  <a:pt x="8118372" y="0"/>
                </a:lnTo>
                <a:lnTo>
                  <a:pt x="8118372" y="4885794"/>
                </a:lnTo>
                <a:lnTo>
                  <a:pt x="0" y="4885794"/>
                </a:lnTo>
                <a:lnTo>
                  <a:pt x="0" y="0"/>
                </a:lnTo>
                <a:close/>
              </a:path>
            </a:pathLst>
          </a:custGeom>
          <a:blipFill>
            <a:blip r:embed="rId3"/>
            <a:stretch>
              <a:fillRect l="0" t="0" r="-69"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50681"/>
            <a:ext cx="10094621" cy="10437681"/>
          </a:xfrm>
          <a:custGeom>
            <a:avLst/>
            <a:gdLst/>
            <a:ahLst/>
            <a:cxnLst/>
            <a:rect r="r" b="b" t="t" l="l"/>
            <a:pathLst>
              <a:path h="10437681" w="10094621">
                <a:moveTo>
                  <a:pt x="0" y="0"/>
                </a:moveTo>
                <a:lnTo>
                  <a:pt x="10094621" y="0"/>
                </a:lnTo>
                <a:lnTo>
                  <a:pt x="10094621" y="10437681"/>
                </a:lnTo>
                <a:lnTo>
                  <a:pt x="0" y="104376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491112" y="2924014"/>
            <a:ext cx="7375919" cy="4438971"/>
          </a:xfrm>
          <a:custGeom>
            <a:avLst/>
            <a:gdLst/>
            <a:ahLst/>
            <a:cxnLst/>
            <a:rect r="r" b="b" t="t" l="l"/>
            <a:pathLst>
              <a:path h="4438971" w="7375919">
                <a:moveTo>
                  <a:pt x="0" y="0"/>
                </a:moveTo>
                <a:lnTo>
                  <a:pt x="7375919" y="0"/>
                </a:lnTo>
                <a:lnTo>
                  <a:pt x="7375919" y="4438972"/>
                </a:lnTo>
                <a:lnTo>
                  <a:pt x="0" y="4438972"/>
                </a:lnTo>
                <a:lnTo>
                  <a:pt x="0" y="0"/>
                </a:lnTo>
                <a:close/>
              </a:path>
            </a:pathLst>
          </a:custGeom>
          <a:blipFill>
            <a:blip r:embed="rId5"/>
            <a:stretch>
              <a:fillRect l="0" t="0" r="-69" b="0"/>
            </a:stretch>
          </a:blipFill>
        </p:spPr>
      </p:sp>
      <p:sp>
        <p:nvSpPr>
          <p:cNvPr name="TextBox 4" id="4"/>
          <p:cNvSpPr txBox="true"/>
          <p:nvPr/>
        </p:nvSpPr>
        <p:spPr>
          <a:xfrm rot="0">
            <a:off x="1162800" y="142875"/>
            <a:ext cx="7769020" cy="1771650"/>
          </a:xfrm>
          <a:prstGeom prst="rect">
            <a:avLst/>
          </a:prstGeom>
        </p:spPr>
        <p:txBody>
          <a:bodyPr anchor="t" rtlCol="false" tIns="0" lIns="0" bIns="0" rIns="0">
            <a:spAutoFit/>
          </a:bodyPr>
          <a:lstStyle/>
          <a:p>
            <a:pPr algn="ctr">
              <a:lnSpc>
                <a:spcPts val="7044"/>
              </a:lnSpc>
            </a:pPr>
            <a:r>
              <a:rPr lang="en-US" sz="5870">
                <a:solidFill>
                  <a:srgbClr val="015924"/>
                </a:solidFill>
                <a:latin typeface="Open Sans 2 Bold"/>
              </a:rPr>
              <a:t>ARTS &amp; HUMANITIES TOURING GRANTS</a:t>
            </a:r>
          </a:p>
        </p:txBody>
      </p:sp>
      <p:sp>
        <p:nvSpPr>
          <p:cNvPr name="TextBox 5" id="5"/>
          <p:cNvSpPr txBox="true"/>
          <p:nvPr/>
        </p:nvSpPr>
        <p:spPr>
          <a:xfrm rot="0">
            <a:off x="1382808" y="3000375"/>
            <a:ext cx="7329005" cy="4276725"/>
          </a:xfrm>
          <a:prstGeom prst="rect">
            <a:avLst/>
          </a:prstGeom>
        </p:spPr>
        <p:txBody>
          <a:bodyPr anchor="t" rtlCol="false" tIns="0" lIns="0" bIns="0" rIns="0">
            <a:spAutoFit/>
          </a:bodyPr>
          <a:lstStyle/>
          <a:p>
            <a:pPr algn="ctr">
              <a:lnSpc>
                <a:spcPts val="4800"/>
              </a:lnSpc>
            </a:pPr>
            <a:r>
              <a:rPr lang="en-US" sz="4000">
                <a:solidFill>
                  <a:srgbClr val="00224B"/>
                </a:solidFill>
                <a:latin typeface="Open Sans 1"/>
              </a:rPr>
              <a:t>Provide funding opportunities to Michigan non-profit organizations to host arts and humanities programming that feature artists and presenters from both the humanities and performing/visual arts fields.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065452" y="0"/>
            <a:ext cx="7818006" cy="1771650"/>
          </a:xfrm>
          <a:prstGeom prst="rect">
            <a:avLst/>
          </a:prstGeom>
        </p:spPr>
        <p:txBody>
          <a:bodyPr anchor="t" rtlCol="false" tIns="0" lIns="0" bIns="0" rIns="0">
            <a:spAutoFit/>
          </a:bodyPr>
          <a:lstStyle/>
          <a:p>
            <a:pPr algn="ctr">
              <a:lnSpc>
                <a:spcPts val="7044"/>
              </a:lnSpc>
            </a:pPr>
            <a:r>
              <a:rPr lang="en-US" sz="5870">
                <a:solidFill>
                  <a:srgbClr val="015924"/>
                </a:solidFill>
                <a:latin typeface="Open Sans 1 Bold"/>
              </a:rPr>
              <a:t>ARTS &amp; HUMANITIES TOURING GRANTS</a:t>
            </a:r>
          </a:p>
        </p:txBody>
      </p:sp>
      <p:sp>
        <p:nvSpPr>
          <p:cNvPr name="TextBox 4" id="4"/>
          <p:cNvSpPr txBox="true"/>
          <p:nvPr/>
        </p:nvSpPr>
        <p:spPr>
          <a:xfrm rot="0">
            <a:off x="217655" y="2296866"/>
            <a:ext cx="9513600" cy="5731369"/>
          </a:xfrm>
          <a:prstGeom prst="rect">
            <a:avLst/>
          </a:prstGeom>
        </p:spPr>
        <p:txBody>
          <a:bodyPr anchor="t" rtlCol="false" tIns="0" lIns="0" bIns="0" rIns="0">
            <a:spAutoFit/>
          </a:bodyPr>
          <a:lstStyle/>
          <a:p>
            <a:pPr algn="l">
              <a:lnSpc>
                <a:spcPts val="4872"/>
              </a:lnSpc>
            </a:pPr>
            <a:r>
              <a:rPr lang="en-US" sz="4400">
                <a:solidFill>
                  <a:srgbClr val="00224B"/>
                </a:solidFill>
                <a:latin typeface="Open Sans 1 Bold"/>
              </a:rPr>
              <a:t>Grant Funding</a:t>
            </a:r>
          </a:p>
          <a:p>
            <a:pPr algn="l">
              <a:lnSpc>
                <a:spcPts val="3719"/>
              </a:lnSpc>
            </a:pPr>
            <a:r>
              <a:rPr lang="en-US" sz="3099">
                <a:solidFill>
                  <a:srgbClr val="00224B"/>
                </a:solidFill>
                <a:latin typeface="Open Sans 1"/>
              </a:rPr>
              <a:t>No match required. This is a reimbursement award.</a:t>
            </a:r>
          </a:p>
          <a:p>
            <a:pPr algn="l" marL="405765" indent="-202882" lvl="1">
              <a:lnSpc>
                <a:spcPts val="3719"/>
              </a:lnSpc>
              <a:buFont typeface="Arial"/>
              <a:buChar char="•"/>
            </a:pPr>
            <a:r>
              <a:rPr lang="en-US" sz="3099">
                <a:solidFill>
                  <a:srgbClr val="00224B"/>
                </a:solidFill>
                <a:latin typeface="Open Sans 1"/>
              </a:rPr>
              <a:t>40% reimbursement for out-of-state artists</a:t>
            </a:r>
          </a:p>
          <a:p>
            <a:pPr algn="l" marL="405765" indent="-202882" lvl="1">
              <a:lnSpc>
                <a:spcPts val="3719"/>
              </a:lnSpc>
              <a:buFont typeface="Arial"/>
              <a:buChar char="•"/>
            </a:pPr>
            <a:r>
              <a:rPr lang="en-US" sz="3099">
                <a:solidFill>
                  <a:srgbClr val="00224B"/>
                </a:solidFill>
                <a:latin typeface="Open Sans 1"/>
              </a:rPr>
              <a:t>60% reimbursement for in-state artists </a:t>
            </a:r>
            <a:r>
              <a:rPr lang="en-US" sz="3099">
                <a:solidFill>
                  <a:srgbClr val="00224B"/>
                </a:solidFill>
                <a:latin typeface="Open Sans 1 Bold"/>
              </a:rPr>
              <a:t>(proof of residency required)</a:t>
            </a:r>
          </a:p>
          <a:p>
            <a:pPr algn="l" marL="405765" indent="-202882" lvl="1">
              <a:lnSpc>
                <a:spcPts val="3719"/>
              </a:lnSpc>
              <a:buFont typeface="Arial"/>
              <a:buChar char="•"/>
            </a:pPr>
            <a:r>
              <a:rPr lang="en-US" sz="3099">
                <a:solidFill>
                  <a:srgbClr val="00224B"/>
                </a:solidFill>
                <a:latin typeface="Open Sans 1"/>
              </a:rPr>
              <a:t>75% reimbursement for under-represented in-state artists </a:t>
            </a:r>
            <a:r>
              <a:rPr lang="en-US" sz="3099">
                <a:solidFill>
                  <a:srgbClr val="00224B"/>
                </a:solidFill>
                <a:latin typeface="Open Sans 1 Bold"/>
              </a:rPr>
              <a:t>(proof of residency required)</a:t>
            </a:r>
          </a:p>
          <a:p>
            <a:pPr algn="l" marL="405765" indent="-202882" lvl="1">
              <a:lnSpc>
                <a:spcPts val="3719"/>
              </a:lnSpc>
            </a:pPr>
          </a:p>
          <a:p>
            <a:pPr algn="l" marL="405765" indent="-202882" lvl="1">
              <a:lnSpc>
                <a:spcPts val="3719"/>
              </a:lnSpc>
            </a:pPr>
            <a:r>
              <a:rPr lang="en-US" sz="3099">
                <a:solidFill>
                  <a:srgbClr val="00224B"/>
                </a:solidFill>
                <a:latin typeface="Open Sans 1"/>
              </a:rPr>
              <a:t>Request for a grant may not exceed $3,000 per application, and an organization may not submit more than 4 grant applications or request more than $4,000 during the program period.</a:t>
            </a:r>
          </a:p>
        </p:txBody>
      </p:sp>
      <p:sp>
        <p:nvSpPr>
          <p:cNvPr name="Freeform 5" id="5"/>
          <p:cNvSpPr/>
          <p:nvPr/>
        </p:nvSpPr>
        <p:spPr>
          <a:xfrm flipH="false" flipV="false" rot="0">
            <a:off x="10363200" y="2705100"/>
            <a:ext cx="7357448" cy="4427855"/>
          </a:xfrm>
          <a:custGeom>
            <a:avLst/>
            <a:gdLst/>
            <a:ahLst/>
            <a:cxnLst/>
            <a:rect r="r" b="b" t="t" l="l"/>
            <a:pathLst>
              <a:path h="4427855" w="7357448">
                <a:moveTo>
                  <a:pt x="0" y="0"/>
                </a:moveTo>
                <a:lnTo>
                  <a:pt x="7357448" y="0"/>
                </a:lnTo>
                <a:lnTo>
                  <a:pt x="7357448" y="4427855"/>
                </a:lnTo>
                <a:lnTo>
                  <a:pt x="0" y="4427855"/>
                </a:lnTo>
                <a:lnTo>
                  <a:pt x="0" y="0"/>
                </a:lnTo>
                <a:close/>
              </a:path>
            </a:pathLst>
          </a:custGeom>
          <a:blipFill>
            <a:blip r:embed="rId5"/>
            <a:stretch>
              <a:fillRect l="0" t="0" r="-69"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0" y="114300"/>
            <a:ext cx="9948892" cy="1771650"/>
          </a:xfrm>
          <a:prstGeom prst="rect">
            <a:avLst/>
          </a:prstGeom>
        </p:spPr>
        <p:txBody>
          <a:bodyPr anchor="t" rtlCol="false" tIns="0" lIns="0" bIns="0" rIns="0">
            <a:spAutoFit/>
          </a:bodyPr>
          <a:lstStyle/>
          <a:p>
            <a:pPr algn="ctr">
              <a:lnSpc>
                <a:spcPts val="7044"/>
              </a:lnSpc>
            </a:pPr>
            <a:r>
              <a:rPr lang="en-US" sz="5870">
                <a:solidFill>
                  <a:srgbClr val="015924"/>
                </a:solidFill>
                <a:latin typeface="Open Sans 2 Bold"/>
              </a:rPr>
              <a:t>ARTS &amp; HUMANITIES TOURING GRANTS</a:t>
            </a:r>
          </a:p>
        </p:txBody>
      </p:sp>
      <p:sp>
        <p:nvSpPr>
          <p:cNvPr name="TextBox 4" id="4"/>
          <p:cNvSpPr txBox="true"/>
          <p:nvPr/>
        </p:nvSpPr>
        <p:spPr>
          <a:xfrm rot="0">
            <a:off x="293806" y="2407104"/>
            <a:ext cx="9361281" cy="6602641"/>
          </a:xfrm>
          <a:prstGeom prst="rect">
            <a:avLst/>
          </a:prstGeom>
        </p:spPr>
        <p:txBody>
          <a:bodyPr anchor="t" rtlCol="false" tIns="0" lIns="0" bIns="0" rIns="0">
            <a:spAutoFit/>
          </a:bodyPr>
          <a:lstStyle/>
          <a:p>
            <a:pPr algn="l">
              <a:lnSpc>
                <a:spcPts val="4385"/>
              </a:lnSpc>
            </a:pPr>
            <a:r>
              <a:rPr lang="en-US" sz="4400">
                <a:solidFill>
                  <a:srgbClr val="00224B"/>
                </a:solidFill>
                <a:latin typeface="Open Sans 1 Bold"/>
              </a:rPr>
              <a:t>Funding windows:</a:t>
            </a:r>
          </a:p>
          <a:p>
            <a:pPr algn="l">
              <a:lnSpc>
                <a:spcPts val="3986"/>
              </a:lnSpc>
            </a:pPr>
          </a:p>
          <a:p>
            <a:pPr algn="l">
              <a:lnSpc>
                <a:spcPts val="3985"/>
              </a:lnSpc>
            </a:pPr>
            <a:r>
              <a:rPr lang="en-US" sz="3600">
                <a:solidFill>
                  <a:srgbClr val="00224B"/>
                </a:solidFill>
                <a:latin typeface="Open Sans 1 Bold"/>
              </a:rPr>
              <a:t>Performances from December 1 to February 28:</a:t>
            </a:r>
          </a:p>
          <a:p>
            <a:pPr algn="l">
              <a:lnSpc>
                <a:spcPts val="3985"/>
              </a:lnSpc>
            </a:pPr>
            <a:r>
              <a:rPr lang="en-US" sz="3600">
                <a:solidFill>
                  <a:srgbClr val="00224B"/>
                </a:solidFill>
                <a:latin typeface="Open Sans 1"/>
              </a:rPr>
              <a:t>Application window opens November 15 at 9:00am</a:t>
            </a:r>
          </a:p>
          <a:p>
            <a:pPr algn="l">
              <a:lnSpc>
                <a:spcPts val="3985"/>
              </a:lnSpc>
            </a:pPr>
          </a:p>
          <a:p>
            <a:pPr algn="l">
              <a:lnSpc>
                <a:spcPts val="3985"/>
              </a:lnSpc>
            </a:pPr>
            <a:r>
              <a:rPr lang="en-US" sz="3600">
                <a:solidFill>
                  <a:srgbClr val="00224B"/>
                </a:solidFill>
                <a:latin typeface="Open Sans 1 Bold"/>
              </a:rPr>
              <a:t>Performances from March 1 to May 31:</a:t>
            </a:r>
          </a:p>
          <a:p>
            <a:pPr algn="l">
              <a:lnSpc>
                <a:spcPts val="3985"/>
              </a:lnSpc>
            </a:pPr>
            <a:r>
              <a:rPr lang="en-US" sz="3600">
                <a:solidFill>
                  <a:srgbClr val="00224B"/>
                </a:solidFill>
                <a:latin typeface="Open Sans 1"/>
              </a:rPr>
              <a:t>Application window opens February 1 at 9:00am</a:t>
            </a:r>
          </a:p>
          <a:p>
            <a:pPr algn="l">
              <a:lnSpc>
                <a:spcPts val="3985"/>
              </a:lnSpc>
            </a:pPr>
          </a:p>
          <a:p>
            <a:pPr algn="l">
              <a:lnSpc>
                <a:spcPts val="3986"/>
              </a:lnSpc>
            </a:pPr>
            <a:r>
              <a:rPr lang="en-US" sz="3600">
                <a:solidFill>
                  <a:srgbClr val="00224B"/>
                </a:solidFill>
                <a:latin typeface="Open Sans 1 Bold"/>
              </a:rPr>
              <a:t>Performances from June 1 to August 15:</a:t>
            </a:r>
          </a:p>
          <a:p>
            <a:pPr algn="l">
              <a:lnSpc>
                <a:spcPts val="3986"/>
              </a:lnSpc>
            </a:pPr>
            <a:r>
              <a:rPr lang="en-US" sz="3600">
                <a:solidFill>
                  <a:srgbClr val="00224B"/>
                </a:solidFill>
                <a:latin typeface="Open Sans 1"/>
              </a:rPr>
              <a:t>Application window opens May 1 at 9:00am</a:t>
            </a:r>
          </a:p>
        </p:txBody>
      </p:sp>
      <p:sp>
        <p:nvSpPr>
          <p:cNvPr name="Freeform 5" id="5"/>
          <p:cNvSpPr/>
          <p:nvPr/>
        </p:nvSpPr>
        <p:spPr>
          <a:xfrm flipH="false" flipV="false" rot="0">
            <a:off x="11544495" y="7429500"/>
            <a:ext cx="5368637" cy="2362200"/>
          </a:xfrm>
          <a:custGeom>
            <a:avLst/>
            <a:gdLst/>
            <a:ahLst/>
            <a:cxnLst/>
            <a:rect r="r" b="b" t="t" l="l"/>
            <a:pathLst>
              <a:path h="2362200" w="5368637">
                <a:moveTo>
                  <a:pt x="0" y="0"/>
                </a:moveTo>
                <a:lnTo>
                  <a:pt x="5368637" y="0"/>
                </a:lnTo>
                <a:lnTo>
                  <a:pt x="5368637" y="2362200"/>
                </a:lnTo>
                <a:lnTo>
                  <a:pt x="0" y="2362200"/>
                </a:lnTo>
                <a:lnTo>
                  <a:pt x="0" y="0"/>
                </a:lnTo>
                <a:close/>
              </a:path>
            </a:pathLst>
          </a:custGeom>
          <a:blipFill>
            <a:blip r:embed="rId5"/>
            <a:stretch>
              <a:fillRect l="0" t="-23181" r="0" b="-54090"/>
            </a:stretch>
          </a:blipFill>
        </p:spPr>
      </p:sp>
      <p:sp>
        <p:nvSpPr>
          <p:cNvPr name="Freeform 6" id="6"/>
          <p:cNvSpPr/>
          <p:nvPr/>
        </p:nvSpPr>
        <p:spPr>
          <a:xfrm flipH="false" flipV="false" rot="0">
            <a:off x="10363200" y="2705100"/>
            <a:ext cx="7357448" cy="4427855"/>
          </a:xfrm>
          <a:custGeom>
            <a:avLst/>
            <a:gdLst/>
            <a:ahLst/>
            <a:cxnLst/>
            <a:rect r="r" b="b" t="t" l="l"/>
            <a:pathLst>
              <a:path h="4427855" w="7357448">
                <a:moveTo>
                  <a:pt x="0" y="0"/>
                </a:moveTo>
                <a:lnTo>
                  <a:pt x="7357448" y="0"/>
                </a:lnTo>
                <a:lnTo>
                  <a:pt x="7357448" y="4427855"/>
                </a:lnTo>
                <a:lnTo>
                  <a:pt x="0" y="4427855"/>
                </a:lnTo>
                <a:lnTo>
                  <a:pt x="0" y="0"/>
                </a:lnTo>
                <a:close/>
              </a:path>
            </a:pathLst>
          </a:custGeom>
          <a:blipFill>
            <a:blip r:embed="rId6"/>
            <a:stretch>
              <a:fillRect l="0" t="0" r="-69"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0" y="114300"/>
            <a:ext cx="9948892" cy="1771650"/>
          </a:xfrm>
          <a:prstGeom prst="rect">
            <a:avLst/>
          </a:prstGeom>
        </p:spPr>
        <p:txBody>
          <a:bodyPr anchor="t" rtlCol="false" tIns="0" lIns="0" bIns="0" rIns="0">
            <a:spAutoFit/>
          </a:bodyPr>
          <a:lstStyle/>
          <a:p>
            <a:pPr algn="ctr">
              <a:lnSpc>
                <a:spcPts val="7044"/>
              </a:lnSpc>
            </a:pPr>
            <a:r>
              <a:rPr lang="en-US" sz="5870">
                <a:solidFill>
                  <a:srgbClr val="015924"/>
                </a:solidFill>
                <a:latin typeface="Open Sans 2 Bold"/>
              </a:rPr>
              <a:t>ARTS &amp; HUMANITIES TOURING GRANTS</a:t>
            </a:r>
          </a:p>
        </p:txBody>
      </p:sp>
      <p:sp>
        <p:nvSpPr>
          <p:cNvPr name="TextBox 4" id="4"/>
          <p:cNvSpPr txBox="true"/>
          <p:nvPr/>
        </p:nvSpPr>
        <p:spPr>
          <a:xfrm rot="0">
            <a:off x="435292" y="2581548"/>
            <a:ext cx="9513600" cy="5162004"/>
          </a:xfrm>
          <a:prstGeom prst="rect">
            <a:avLst/>
          </a:prstGeom>
        </p:spPr>
        <p:txBody>
          <a:bodyPr anchor="t" rtlCol="false" tIns="0" lIns="0" bIns="0" rIns="0">
            <a:spAutoFit/>
          </a:bodyPr>
          <a:lstStyle/>
          <a:p>
            <a:pPr algn="l">
              <a:lnSpc>
                <a:spcPts val="4872"/>
              </a:lnSpc>
            </a:pPr>
            <a:r>
              <a:rPr lang="en-US" sz="4400">
                <a:solidFill>
                  <a:srgbClr val="00224B"/>
                </a:solidFill>
                <a:latin typeface="Open Sans 1 Bold"/>
              </a:rPr>
              <a:t>Before You Apply</a:t>
            </a:r>
          </a:p>
          <a:p>
            <a:pPr algn="l">
              <a:lnSpc>
                <a:spcPts val="3986"/>
              </a:lnSpc>
            </a:pPr>
            <a:r>
              <a:rPr lang="en-US" sz="3600">
                <a:solidFill>
                  <a:srgbClr val="00224B"/>
                </a:solidFill>
                <a:latin typeface="Open Sans 1"/>
              </a:rPr>
              <a:t>You will need the following to complete the application:</a:t>
            </a:r>
          </a:p>
          <a:p>
            <a:pPr algn="l" marL="434340" indent="-217170" lvl="1">
              <a:lnSpc>
                <a:spcPts val="3986"/>
              </a:lnSpc>
              <a:buFont typeface="Arial"/>
              <a:buChar char="•"/>
            </a:pPr>
            <a:r>
              <a:rPr lang="en-US" sz="3600">
                <a:solidFill>
                  <a:srgbClr val="00224B"/>
                </a:solidFill>
                <a:latin typeface="Open Sans 1"/>
              </a:rPr>
              <a:t>Contract for performance</a:t>
            </a:r>
          </a:p>
          <a:p>
            <a:pPr algn="l" marL="434340" indent="-217170" lvl="1">
              <a:lnSpc>
                <a:spcPts val="3986"/>
              </a:lnSpc>
              <a:buFont typeface="Arial"/>
              <a:buChar char="•"/>
            </a:pPr>
            <a:r>
              <a:rPr lang="en-US" sz="3600">
                <a:solidFill>
                  <a:srgbClr val="00224B"/>
                </a:solidFill>
                <a:latin typeface="Open Sans 1"/>
              </a:rPr>
              <a:t>Proof of non-profit status</a:t>
            </a:r>
          </a:p>
          <a:p>
            <a:pPr algn="l" marL="434340" indent="-217170" lvl="1">
              <a:lnSpc>
                <a:spcPts val="3986"/>
              </a:lnSpc>
              <a:buFont typeface="Arial"/>
              <a:buChar char="•"/>
            </a:pPr>
            <a:r>
              <a:rPr lang="en-US" sz="3600">
                <a:solidFill>
                  <a:srgbClr val="00224B"/>
                </a:solidFill>
                <a:latin typeface="Open Sans 1"/>
              </a:rPr>
              <a:t>Unique Entity Identifier (UEI) number</a:t>
            </a:r>
          </a:p>
          <a:p>
            <a:pPr algn="l" marL="434340" indent="-217170" lvl="1">
              <a:lnSpc>
                <a:spcPts val="3986"/>
              </a:lnSpc>
              <a:buFont typeface="Arial"/>
              <a:buChar char="•"/>
            </a:pPr>
            <a:r>
              <a:rPr lang="en-US" sz="3600">
                <a:solidFill>
                  <a:srgbClr val="00224B"/>
                </a:solidFill>
                <a:latin typeface="Open Sans 1"/>
              </a:rPr>
              <a:t>Date of performance</a:t>
            </a:r>
          </a:p>
          <a:p>
            <a:pPr algn="l" marL="434340" indent="-217170" lvl="1">
              <a:lnSpc>
                <a:spcPts val="3986"/>
              </a:lnSpc>
              <a:buFont typeface="Arial"/>
              <a:buChar char="•"/>
            </a:pPr>
            <a:r>
              <a:rPr lang="en-US" sz="3600">
                <a:solidFill>
                  <a:srgbClr val="00224B"/>
                </a:solidFill>
                <a:latin typeface="Open Sans 1"/>
              </a:rPr>
              <a:t>Approximate number of audience members</a:t>
            </a:r>
          </a:p>
          <a:p>
            <a:pPr algn="l" marL="434340" indent="-217170" lvl="1">
              <a:lnSpc>
                <a:spcPts val="3986"/>
              </a:lnSpc>
              <a:buFont typeface="Arial"/>
              <a:buChar char="•"/>
            </a:pPr>
            <a:r>
              <a:rPr lang="en-US" sz="3600">
                <a:solidFill>
                  <a:srgbClr val="00224B"/>
                </a:solidFill>
                <a:latin typeface="Open Sans 1"/>
              </a:rPr>
              <a:t>Residency for in-state artists</a:t>
            </a:r>
          </a:p>
        </p:txBody>
      </p:sp>
      <p:sp>
        <p:nvSpPr>
          <p:cNvPr name="Freeform 5" id="5"/>
          <p:cNvSpPr/>
          <p:nvPr/>
        </p:nvSpPr>
        <p:spPr>
          <a:xfrm flipH="false" flipV="false" rot="0">
            <a:off x="10363200" y="2705100"/>
            <a:ext cx="7357448" cy="4427855"/>
          </a:xfrm>
          <a:custGeom>
            <a:avLst/>
            <a:gdLst/>
            <a:ahLst/>
            <a:cxnLst/>
            <a:rect r="r" b="b" t="t" l="l"/>
            <a:pathLst>
              <a:path h="4427855" w="7357448">
                <a:moveTo>
                  <a:pt x="0" y="0"/>
                </a:moveTo>
                <a:lnTo>
                  <a:pt x="7357448" y="0"/>
                </a:lnTo>
                <a:lnTo>
                  <a:pt x="7357448" y="4427855"/>
                </a:lnTo>
                <a:lnTo>
                  <a:pt x="0" y="4427855"/>
                </a:lnTo>
                <a:lnTo>
                  <a:pt x="0" y="0"/>
                </a:lnTo>
                <a:close/>
              </a:path>
            </a:pathLst>
          </a:custGeom>
          <a:blipFill>
            <a:blip r:embed="rId5"/>
            <a:stretch>
              <a:fillRect l="0" t="0" r="-69"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609600" y="2747404"/>
            <a:ext cx="9122799" cy="4916016"/>
          </a:xfrm>
          <a:prstGeom prst="rect">
            <a:avLst/>
          </a:prstGeom>
        </p:spPr>
        <p:txBody>
          <a:bodyPr anchor="t" rtlCol="false" tIns="0" lIns="0" bIns="0" rIns="0">
            <a:spAutoFit/>
          </a:bodyPr>
          <a:lstStyle/>
          <a:p>
            <a:pPr algn="l">
              <a:lnSpc>
                <a:spcPts val="3986"/>
              </a:lnSpc>
            </a:pPr>
            <a:r>
              <a:rPr lang="en-US" sz="4400">
                <a:solidFill>
                  <a:srgbClr val="00224B"/>
                </a:solidFill>
                <a:latin typeface="Open Sans 1 Bold"/>
              </a:rPr>
              <a:t>Frequently Asked Questions</a:t>
            </a:r>
          </a:p>
          <a:p>
            <a:pPr algn="l" marL="434340" indent="-217170" lvl="1">
              <a:lnSpc>
                <a:spcPts val="3986"/>
              </a:lnSpc>
              <a:buFont typeface="Arial"/>
              <a:buChar char="•"/>
            </a:pPr>
            <a:r>
              <a:rPr lang="en-US" sz="3600">
                <a:solidFill>
                  <a:srgbClr val="00224B"/>
                </a:solidFill>
                <a:latin typeface="Open Sans 1"/>
              </a:rPr>
              <a:t>How/when do I pay my artist?</a:t>
            </a:r>
          </a:p>
          <a:p>
            <a:pPr algn="l" marL="434340" indent="-217170" lvl="1">
              <a:lnSpc>
                <a:spcPts val="3986"/>
              </a:lnSpc>
              <a:buFont typeface="Arial"/>
              <a:buChar char="•"/>
            </a:pPr>
            <a:r>
              <a:rPr lang="en-US" sz="3600">
                <a:solidFill>
                  <a:srgbClr val="00224B"/>
                </a:solidFill>
                <a:latin typeface="Open Sans 1"/>
              </a:rPr>
              <a:t>When will I get my reimbursement?</a:t>
            </a:r>
          </a:p>
          <a:p>
            <a:pPr algn="l" marL="434340" indent="-217170" lvl="1">
              <a:lnSpc>
                <a:spcPts val="3986"/>
              </a:lnSpc>
              <a:buFont typeface="Arial"/>
              <a:buChar char="•"/>
            </a:pPr>
            <a:r>
              <a:rPr lang="en-US" sz="3600">
                <a:solidFill>
                  <a:srgbClr val="00224B"/>
                </a:solidFill>
                <a:latin typeface="Open Sans 1"/>
              </a:rPr>
              <a:t>How do I access my final report?</a:t>
            </a:r>
          </a:p>
          <a:p>
            <a:pPr algn="l" marL="434340" indent="-217170" lvl="1">
              <a:lnSpc>
                <a:spcPts val="3986"/>
              </a:lnSpc>
              <a:buFont typeface="Arial"/>
              <a:buChar char="•"/>
            </a:pPr>
            <a:r>
              <a:rPr lang="en-US" sz="3600">
                <a:solidFill>
                  <a:srgbClr val="00224B"/>
                </a:solidFill>
                <a:latin typeface="Open Sans 1"/>
              </a:rPr>
              <a:t>How do I evaluate my event?</a:t>
            </a:r>
          </a:p>
          <a:p>
            <a:pPr algn="l" marL="434340" indent="-217170" lvl="1">
              <a:lnSpc>
                <a:spcPts val="3986"/>
              </a:lnSpc>
              <a:buFont typeface="Arial"/>
              <a:buChar char="•"/>
            </a:pPr>
            <a:r>
              <a:rPr lang="en-US" sz="3600">
                <a:solidFill>
                  <a:srgbClr val="00224B"/>
                </a:solidFill>
                <a:latin typeface="Open Sans 1"/>
              </a:rPr>
              <a:t>Do I need to take photos?</a:t>
            </a:r>
          </a:p>
          <a:p>
            <a:pPr algn="l" marL="434340" indent="-217170" lvl="1">
              <a:lnSpc>
                <a:spcPts val="3986"/>
              </a:lnSpc>
              <a:buFont typeface="Arial"/>
              <a:buChar char="•"/>
            </a:pPr>
            <a:r>
              <a:rPr lang="en-US" sz="3600">
                <a:solidFill>
                  <a:srgbClr val="00224B"/>
                </a:solidFill>
                <a:latin typeface="Open Sans 1"/>
              </a:rPr>
              <a:t>What are legislator thank you letters?</a:t>
            </a:r>
          </a:p>
        </p:txBody>
      </p:sp>
      <p:sp>
        <p:nvSpPr>
          <p:cNvPr name="TextBox 4" id="4"/>
          <p:cNvSpPr txBox="true"/>
          <p:nvPr/>
        </p:nvSpPr>
        <p:spPr>
          <a:xfrm rot="0">
            <a:off x="0" y="114300"/>
            <a:ext cx="9948892" cy="1771650"/>
          </a:xfrm>
          <a:prstGeom prst="rect">
            <a:avLst/>
          </a:prstGeom>
        </p:spPr>
        <p:txBody>
          <a:bodyPr anchor="t" rtlCol="false" tIns="0" lIns="0" bIns="0" rIns="0">
            <a:spAutoFit/>
          </a:bodyPr>
          <a:lstStyle/>
          <a:p>
            <a:pPr algn="ctr">
              <a:lnSpc>
                <a:spcPts val="7044"/>
              </a:lnSpc>
            </a:pPr>
            <a:r>
              <a:rPr lang="en-US" sz="5870">
                <a:solidFill>
                  <a:srgbClr val="015924"/>
                </a:solidFill>
                <a:latin typeface="Open Sans 2 Bold"/>
              </a:rPr>
              <a:t>ARTS &amp; HUMANITIES TOURING GRANTS</a:t>
            </a:r>
          </a:p>
        </p:txBody>
      </p:sp>
      <p:sp>
        <p:nvSpPr>
          <p:cNvPr name="Freeform 5" id="5"/>
          <p:cNvSpPr/>
          <p:nvPr/>
        </p:nvSpPr>
        <p:spPr>
          <a:xfrm flipH="false" flipV="false" rot="0">
            <a:off x="10363200" y="2705100"/>
            <a:ext cx="7357448" cy="4427855"/>
          </a:xfrm>
          <a:custGeom>
            <a:avLst/>
            <a:gdLst/>
            <a:ahLst/>
            <a:cxnLst/>
            <a:rect r="r" b="b" t="t" l="l"/>
            <a:pathLst>
              <a:path h="4427855" w="7357448">
                <a:moveTo>
                  <a:pt x="0" y="0"/>
                </a:moveTo>
                <a:lnTo>
                  <a:pt x="7357448" y="0"/>
                </a:lnTo>
                <a:lnTo>
                  <a:pt x="7357448" y="4427855"/>
                </a:lnTo>
                <a:lnTo>
                  <a:pt x="0" y="4427855"/>
                </a:lnTo>
                <a:lnTo>
                  <a:pt x="0" y="0"/>
                </a:lnTo>
                <a:close/>
              </a:path>
            </a:pathLst>
          </a:custGeom>
          <a:blipFill>
            <a:blip r:embed="rId5"/>
            <a:stretch>
              <a:fillRect l="0" t="0" r="-69"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FEFEF"/>
        </a:solidFill>
      </p:bgPr>
    </p:bg>
    <p:spTree>
      <p:nvGrpSpPr>
        <p:cNvPr id="1" name=""/>
        <p:cNvGrpSpPr/>
        <p:nvPr/>
      </p:nvGrpSpPr>
      <p:grpSpPr>
        <a:xfrm>
          <a:off x="0" y="0"/>
          <a:ext cx="0" cy="0"/>
          <a:chOff x="0" y="0"/>
          <a:chExt cx="0" cy="0"/>
        </a:xfrm>
      </p:grpSpPr>
      <p:sp>
        <p:nvSpPr>
          <p:cNvPr name="Freeform 2" id="2"/>
          <p:cNvSpPr/>
          <p:nvPr/>
        </p:nvSpPr>
        <p:spPr>
          <a:xfrm flipH="false" flipV="false" rot="0">
            <a:off x="0" y="-89843"/>
            <a:ext cx="18288000" cy="5143500"/>
          </a:xfrm>
          <a:custGeom>
            <a:avLst/>
            <a:gdLst/>
            <a:ahLst/>
            <a:cxnLst/>
            <a:rect r="r" b="b" t="t" l="l"/>
            <a:pathLst>
              <a:path h="5143500" w="18288000">
                <a:moveTo>
                  <a:pt x="0" y="0"/>
                </a:moveTo>
                <a:lnTo>
                  <a:pt x="18288000" y="0"/>
                </a:lnTo>
                <a:lnTo>
                  <a:pt x="18288000" y="5143500"/>
                </a:lnTo>
                <a:lnTo>
                  <a:pt x="0" y="5143500"/>
                </a:lnTo>
                <a:lnTo>
                  <a:pt x="0" y="0"/>
                </a:lnTo>
                <a:close/>
              </a:path>
            </a:pathLst>
          </a:custGeom>
          <a:blipFill>
            <a:blip r:embed="rId3"/>
            <a:stretch>
              <a:fillRect l="0" t="-18032" r="0" b="-18033"/>
            </a:stretch>
          </a:blipFill>
        </p:spPr>
      </p:sp>
      <p:sp>
        <p:nvSpPr>
          <p:cNvPr name="Freeform 3" id="3"/>
          <p:cNvSpPr/>
          <p:nvPr/>
        </p:nvSpPr>
        <p:spPr>
          <a:xfrm flipH="false" flipV="false" rot="5417704">
            <a:off x="15090392" y="6616980"/>
            <a:ext cx="5144162" cy="2207313"/>
          </a:xfrm>
          <a:custGeom>
            <a:avLst/>
            <a:gdLst/>
            <a:ahLst/>
            <a:cxnLst/>
            <a:rect r="r" b="b" t="t" l="l"/>
            <a:pathLst>
              <a:path h="2207313" w="5144162">
                <a:moveTo>
                  <a:pt x="0" y="0"/>
                </a:moveTo>
                <a:lnTo>
                  <a:pt x="5144162" y="0"/>
                </a:lnTo>
                <a:lnTo>
                  <a:pt x="5144162" y="2207313"/>
                </a:lnTo>
                <a:lnTo>
                  <a:pt x="0" y="2207313"/>
                </a:lnTo>
                <a:lnTo>
                  <a:pt x="0" y="0"/>
                </a:lnTo>
                <a:close/>
              </a:path>
            </a:pathLst>
          </a:custGeom>
          <a:blipFill>
            <a:blip r:embed="rId4"/>
            <a:stretch>
              <a:fillRect l="0" t="0" r="0" b="-211"/>
            </a:stretch>
          </a:blipFill>
        </p:spPr>
      </p:sp>
      <p:sp>
        <p:nvSpPr>
          <p:cNvPr name="Freeform 4" id="4"/>
          <p:cNvSpPr/>
          <p:nvPr/>
        </p:nvSpPr>
        <p:spPr>
          <a:xfrm flipH="false" flipV="false" rot="0">
            <a:off x="586559" y="1368521"/>
            <a:ext cx="293783" cy="2485858"/>
          </a:xfrm>
          <a:custGeom>
            <a:avLst/>
            <a:gdLst/>
            <a:ahLst/>
            <a:cxnLst/>
            <a:rect r="r" b="b" t="t" l="l"/>
            <a:pathLst>
              <a:path h="2485858" w="293783">
                <a:moveTo>
                  <a:pt x="0" y="0"/>
                </a:moveTo>
                <a:lnTo>
                  <a:pt x="293783" y="0"/>
                </a:lnTo>
                <a:lnTo>
                  <a:pt x="293783" y="2485858"/>
                </a:lnTo>
                <a:lnTo>
                  <a:pt x="0" y="2485858"/>
                </a:lnTo>
                <a:lnTo>
                  <a:pt x="0" y="0"/>
                </a:lnTo>
                <a:close/>
              </a:path>
            </a:pathLst>
          </a:custGeom>
          <a:blipFill>
            <a:blip r:embed="rId5"/>
            <a:stretch>
              <a:fillRect l="0" t="0" r="-837" b="0"/>
            </a:stretch>
          </a:blipFill>
        </p:spPr>
      </p:sp>
      <p:sp>
        <p:nvSpPr>
          <p:cNvPr name="TextBox 5" id="5"/>
          <p:cNvSpPr txBox="true"/>
          <p:nvPr/>
        </p:nvSpPr>
        <p:spPr>
          <a:xfrm rot="0">
            <a:off x="733450" y="6636497"/>
            <a:ext cx="14654100" cy="4739700"/>
          </a:xfrm>
          <a:prstGeom prst="rect">
            <a:avLst/>
          </a:prstGeom>
        </p:spPr>
        <p:txBody>
          <a:bodyPr anchor="t" rtlCol="false" tIns="0" lIns="0" bIns="0" rIns="0">
            <a:spAutoFit/>
          </a:bodyPr>
          <a:lstStyle/>
          <a:p>
            <a:pPr algn="l">
              <a:lnSpc>
                <a:spcPts val="4660"/>
              </a:lnSpc>
            </a:pPr>
            <a:r>
              <a:rPr lang="en-US" sz="3236">
                <a:solidFill>
                  <a:srgbClr val="0D2A54"/>
                </a:solidFill>
                <a:latin typeface="Open Sans 1"/>
              </a:rPr>
              <a:t>Michigan Humanities is committed to promoting and supporting humanities programming throughout our state that explore, strengthen, and celebrate expansively and inclusively the stories, histories, and cultures of the people in our state. Through our own programming and grant-making we seek to partner with diverse organizations from all sectors.</a:t>
            </a:r>
          </a:p>
          <a:p>
            <a:pPr algn="l">
              <a:lnSpc>
                <a:spcPts val="4516"/>
              </a:lnSpc>
            </a:pPr>
          </a:p>
          <a:p>
            <a:pPr algn="l">
              <a:lnSpc>
                <a:spcPts val="4651"/>
              </a:lnSpc>
            </a:pPr>
          </a:p>
          <a:p>
            <a:pPr algn="l">
              <a:lnSpc>
                <a:spcPts val="4651"/>
              </a:lnSpc>
            </a:pPr>
          </a:p>
        </p:txBody>
      </p:sp>
      <p:sp>
        <p:nvSpPr>
          <p:cNvPr name="TextBox 6" id="6"/>
          <p:cNvSpPr txBox="true"/>
          <p:nvPr/>
        </p:nvSpPr>
        <p:spPr>
          <a:xfrm rot="0">
            <a:off x="-1058665" y="5029567"/>
            <a:ext cx="10354097" cy="1457325"/>
          </a:xfrm>
          <a:prstGeom prst="rect">
            <a:avLst/>
          </a:prstGeom>
        </p:spPr>
        <p:txBody>
          <a:bodyPr anchor="t" rtlCol="false" tIns="0" lIns="0" bIns="0" rIns="0">
            <a:spAutoFit/>
          </a:bodyPr>
          <a:lstStyle/>
          <a:p>
            <a:pPr algn="ctr">
              <a:lnSpc>
                <a:spcPts val="11537"/>
              </a:lnSpc>
            </a:pPr>
            <a:r>
              <a:rPr lang="en-US" sz="9615">
                <a:solidFill>
                  <a:srgbClr val="0D2A54"/>
                </a:solidFill>
                <a:latin typeface="Open Sans 1 Bold"/>
              </a:rPr>
              <a:t>WHO WE ARE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953000" y="1181100"/>
            <a:ext cx="8382000" cy="7924800"/>
            <a:chOff x="0" y="0"/>
            <a:chExt cx="11176000" cy="10566400"/>
          </a:xfrm>
        </p:grpSpPr>
        <p:sp>
          <p:nvSpPr>
            <p:cNvPr name="Freeform 3" id="3"/>
            <p:cNvSpPr/>
            <p:nvPr/>
          </p:nvSpPr>
          <p:spPr>
            <a:xfrm flipH="false" flipV="false" rot="0">
              <a:off x="0" y="0"/>
              <a:ext cx="11176000" cy="10566400"/>
            </a:xfrm>
            <a:custGeom>
              <a:avLst/>
              <a:gdLst/>
              <a:ahLst/>
              <a:cxnLst/>
              <a:rect r="r" b="b" t="t" l="l"/>
              <a:pathLst>
                <a:path h="10566400" w="11176000">
                  <a:moveTo>
                    <a:pt x="0" y="0"/>
                  </a:moveTo>
                  <a:lnTo>
                    <a:pt x="11176000" y="0"/>
                  </a:lnTo>
                  <a:lnTo>
                    <a:pt x="11176000" y="10566400"/>
                  </a:lnTo>
                  <a:lnTo>
                    <a:pt x="0" y="10566400"/>
                  </a:lnTo>
                  <a:close/>
                </a:path>
              </a:pathLst>
            </a:custGeom>
            <a:solidFill>
              <a:srgbClr val="FFFFFF"/>
            </a:solidFill>
          </p:spPr>
        </p:sp>
      </p:grpSp>
      <p:sp>
        <p:nvSpPr>
          <p:cNvPr name="Freeform 4" id="4"/>
          <p:cNvSpPr/>
          <p:nvPr/>
        </p:nvSpPr>
        <p:spPr>
          <a:xfrm flipH="false" flipV="false" rot="0">
            <a:off x="5168203" y="3390265"/>
            <a:ext cx="7951595" cy="3506470"/>
          </a:xfrm>
          <a:custGeom>
            <a:avLst/>
            <a:gdLst/>
            <a:ahLst/>
            <a:cxnLst/>
            <a:rect r="r" b="b" t="t" l="l"/>
            <a:pathLst>
              <a:path h="3506470" w="7951595">
                <a:moveTo>
                  <a:pt x="0" y="0"/>
                </a:moveTo>
                <a:lnTo>
                  <a:pt x="7951595" y="0"/>
                </a:lnTo>
                <a:lnTo>
                  <a:pt x="7951595" y="3506470"/>
                </a:lnTo>
                <a:lnTo>
                  <a:pt x="0" y="3506470"/>
                </a:lnTo>
                <a:lnTo>
                  <a:pt x="0" y="0"/>
                </a:lnTo>
                <a:close/>
              </a:path>
            </a:pathLst>
          </a:custGeom>
          <a:blipFill>
            <a:blip r:embed="rId3"/>
            <a:stretch>
              <a:fillRect l="0" t="0" r="-19"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0096486" y="3684653"/>
            <a:ext cx="7951595" cy="3506470"/>
          </a:xfrm>
          <a:custGeom>
            <a:avLst/>
            <a:gdLst/>
            <a:ahLst/>
            <a:cxnLst/>
            <a:rect r="r" b="b" t="t" l="l"/>
            <a:pathLst>
              <a:path h="3506470" w="7951595">
                <a:moveTo>
                  <a:pt x="0" y="0"/>
                </a:moveTo>
                <a:lnTo>
                  <a:pt x="7951595" y="0"/>
                </a:lnTo>
                <a:lnTo>
                  <a:pt x="7951595" y="3506470"/>
                </a:lnTo>
                <a:lnTo>
                  <a:pt x="0" y="3506470"/>
                </a:lnTo>
                <a:lnTo>
                  <a:pt x="0" y="0"/>
                </a:lnTo>
                <a:close/>
              </a:path>
            </a:pathLst>
          </a:custGeom>
          <a:blipFill>
            <a:blip r:embed="rId5"/>
            <a:stretch>
              <a:fillRect l="0" t="0" r="-19" b="0"/>
            </a:stretch>
          </a:blipFill>
        </p:spPr>
      </p:sp>
      <p:sp>
        <p:nvSpPr>
          <p:cNvPr name="TextBox 4" id="4"/>
          <p:cNvSpPr txBox="true"/>
          <p:nvPr/>
        </p:nvSpPr>
        <p:spPr>
          <a:xfrm rot="0">
            <a:off x="0" y="114300"/>
            <a:ext cx="9948892" cy="1771650"/>
          </a:xfrm>
          <a:prstGeom prst="rect">
            <a:avLst/>
          </a:prstGeom>
        </p:spPr>
        <p:txBody>
          <a:bodyPr anchor="t" rtlCol="false" tIns="0" lIns="0" bIns="0" rIns="0">
            <a:spAutoFit/>
          </a:bodyPr>
          <a:lstStyle/>
          <a:p>
            <a:pPr algn="ctr">
              <a:lnSpc>
                <a:spcPts val="7044"/>
              </a:lnSpc>
            </a:pPr>
            <a:r>
              <a:rPr lang="en-US" sz="5870">
                <a:solidFill>
                  <a:srgbClr val="FFFFFF"/>
                </a:solidFill>
                <a:latin typeface="Open Sans 1 Bold"/>
              </a:rPr>
              <a:t>BRIDGING MICHIGAN GRANTS </a:t>
            </a:r>
          </a:p>
        </p:txBody>
      </p:sp>
      <p:sp>
        <p:nvSpPr>
          <p:cNvPr name="TextBox 5" id="5"/>
          <p:cNvSpPr txBox="true"/>
          <p:nvPr/>
        </p:nvSpPr>
        <p:spPr>
          <a:xfrm rot="0">
            <a:off x="413046" y="2025551"/>
            <a:ext cx="9122799" cy="7232749"/>
          </a:xfrm>
          <a:prstGeom prst="rect">
            <a:avLst/>
          </a:prstGeom>
        </p:spPr>
        <p:txBody>
          <a:bodyPr anchor="t" rtlCol="false" tIns="0" lIns="0" bIns="0" rIns="0">
            <a:spAutoFit/>
          </a:bodyPr>
          <a:lstStyle/>
          <a:p>
            <a:pPr algn="ctr">
              <a:lnSpc>
                <a:spcPts val="5280"/>
              </a:lnSpc>
            </a:pPr>
            <a:r>
              <a:rPr lang="en-US" sz="4400">
                <a:solidFill>
                  <a:srgbClr val="FFFFFF"/>
                </a:solidFill>
                <a:latin typeface="Open Sans 1"/>
              </a:rPr>
              <a:t>Bridging Michigan grants provide Michigan nonprofits with up to</a:t>
            </a:r>
          </a:p>
          <a:p>
            <a:pPr algn="ctr">
              <a:lnSpc>
                <a:spcPts val="5280"/>
              </a:lnSpc>
            </a:pPr>
            <a:r>
              <a:rPr lang="en-US" sz="4400">
                <a:solidFill>
                  <a:srgbClr val="FFFFFF"/>
                </a:solidFill>
                <a:latin typeface="Open Sans 1"/>
              </a:rPr>
              <a:t> </a:t>
            </a:r>
            <a:r>
              <a:rPr lang="en-US" sz="4400">
                <a:solidFill>
                  <a:srgbClr val="FFFFFF"/>
                </a:solidFill>
                <a:latin typeface="Open Sans 1 Bold"/>
              </a:rPr>
              <a:t>$2,500 </a:t>
            </a:r>
            <a:r>
              <a:rPr lang="en-US" sz="4400">
                <a:solidFill>
                  <a:srgbClr val="FFFFFF"/>
                </a:solidFill>
                <a:latin typeface="Open Sans 1"/>
              </a:rPr>
              <a:t>that can be used to spark in-depth thinking and conversation around the persistent social, economic, and cultural issues of systemic inequity that divide our communities.</a:t>
            </a:r>
          </a:p>
          <a:p>
            <a:pPr algn="ctr">
              <a:lnSpc>
                <a:spcPts val="5280"/>
              </a:lnSpc>
            </a:pPr>
          </a:p>
          <a:p>
            <a:pPr algn="ctr">
              <a:lnSpc>
                <a:spcPts val="5280"/>
              </a:lnSpc>
            </a:pPr>
            <a:r>
              <a:rPr lang="en-US" sz="4400">
                <a:solidFill>
                  <a:srgbClr val="FFFFFF"/>
                </a:solidFill>
                <a:latin typeface="Open Sans 1"/>
              </a:rPr>
              <a:t>Accepted on a rolling basis.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082263" y="1943100"/>
            <a:ext cx="6123477" cy="5631181"/>
          </a:xfrm>
          <a:custGeom>
            <a:avLst/>
            <a:gdLst/>
            <a:ahLst/>
            <a:cxnLst/>
            <a:rect r="r" b="b" t="t" l="l"/>
            <a:pathLst>
              <a:path h="5631181" w="6123477">
                <a:moveTo>
                  <a:pt x="0" y="0"/>
                </a:moveTo>
                <a:lnTo>
                  <a:pt x="6123477" y="0"/>
                </a:lnTo>
                <a:lnTo>
                  <a:pt x="6123477" y="5631181"/>
                </a:lnTo>
                <a:lnTo>
                  <a:pt x="0" y="5631181"/>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0" y="104775"/>
            <a:ext cx="9948892" cy="885825"/>
          </a:xfrm>
          <a:prstGeom prst="rect">
            <a:avLst/>
          </a:prstGeom>
        </p:spPr>
        <p:txBody>
          <a:bodyPr anchor="t" rtlCol="false" tIns="0" lIns="0" bIns="0" rIns="0">
            <a:spAutoFit/>
          </a:bodyPr>
          <a:lstStyle/>
          <a:p>
            <a:pPr algn="ctr">
              <a:lnSpc>
                <a:spcPts val="6936"/>
              </a:lnSpc>
            </a:pPr>
            <a:r>
              <a:rPr lang="en-US" sz="5780">
                <a:solidFill>
                  <a:srgbClr val="FFFFFF"/>
                </a:solidFill>
                <a:latin typeface="Open Sans 2 Bold"/>
              </a:rPr>
              <a:t>HUMANITIES GRANTS</a:t>
            </a:r>
          </a:p>
        </p:txBody>
      </p:sp>
      <p:sp>
        <p:nvSpPr>
          <p:cNvPr name="TextBox 4" id="4"/>
          <p:cNvSpPr txBox="true"/>
          <p:nvPr/>
        </p:nvSpPr>
        <p:spPr>
          <a:xfrm rot="0">
            <a:off x="413047" y="1847097"/>
            <a:ext cx="9122799" cy="6062246"/>
          </a:xfrm>
          <a:prstGeom prst="rect">
            <a:avLst/>
          </a:prstGeom>
        </p:spPr>
        <p:txBody>
          <a:bodyPr anchor="t" rtlCol="false" tIns="0" lIns="0" bIns="0" rIns="0">
            <a:spAutoFit/>
          </a:bodyPr>
          <a:lstStyle/>
          <a:p>
            <a:pPr algn="ctr">
              <a:lnSpc>
                <a:spcPts val="3985"/>
              </a:lnSpc>
            </a:pPr>
            <a:r>
              <a:rPr lang="en-US" sz="3600">
                <a:solidFill>
                  <a:srgbClr val="FFFFFF"/>
                </a:solidFill>
                <a:latin typeface="Open Sans 1"/>
              </a:rPr>
              <a:t>Humanities Grants currently offer up to $20,000 to support a variety of projects centered around the humanities in Michigan. </a:t>
            </a:r>
          </a:p>
          <a:p>
            <a:pPr algn="ctr">
              <a:lnSpc>
                <a:spcPts val="3985"/>
              </a:lnSpc>
            </a:pPr>
          </a:p>
          <a:p>
            <a:pPr algn="ctr">
              <a:lnSpc>
                <a:spcPts val="3986"/>
              </a:lnSpc>
            </a:pPr>
            <a:r>
              <a:rPr lang="en-US" sz="3600">
                <a:solidFill>
                  <a:srgbClr val="FFFFFF"/>
                </a:solidFill>
                <a:latin typeface="Open Sans 1"/>
              </a:rPr>
              <a:t>These projects entail public-facing programming or produce publicly accessible products, such as exhibitions, theater performances, and more, that enrich Michiganders’ knowledge and understanding of various peoples, cultures, and communities in the state.</a:t>
            </a:r>
          </a:p>
        </p:txBody>
      </p:sp>
      <p:sp>
        <p:nvSpPr>
          <p:cNvPr name="Freeform 5" id="5"/>
          <p:cNvSpPr/>
          <p:nvPr/>
        </p:nvSpPr>
        <p:spPr>
          <a:xfrm flipH="false" flipV="false" rot="0">
            <a:off x="11049000" y="2247900"/>
            <a:ext cx="6123477" cy="5631180"/>
          </a:xfrm>
          <a:custGeom>
            <a:avLst/>
            <a:gdLst/>
            <a:ahLst/>
            <a:cxnLst/>
            <a:rect r="r" b="b" t="t" l="l"/>
            <a:pathLst>
              <a:path h="5631180" w="6123477">
                <a:moveTo>
                  <a:pt x="0" y="0"/>
                </a:moveTo>
                <a:lnTo>
                  <a:pt x="6123477" y="0"/>
                </a:lnTo>
                <a:lnTo>
                  <a:pt x="6123477" y="5631180"/>
                </a:lnTo>
                <a:lnTo>
                  <a:pt x="0" y="5631180"/>
                </a:lnTo>
                <a:lnTo>
                  <a:pt x="0" y="0"/>
                </a:lnTo>
                <a:close/>
              </a:path>
            </a:pathLst>
          </a:custGeom>
          <a:blipFill>
            <a:blip r:embed="rId5"/>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0" y="104775"/>
            <a:ext cx="9948892" cy="885825"/>
          </a:xfrm>
          <a:prstGeom prst="rect">
            <a:avLst/>
          </a:prstGeom>
        </p:spPr>
        <p:txBody>
          <a:bodyPr anchor="t" rtlCol="false" tIns="0" lIns="0" bIns="0" rIns="0">
            <a:spAutoFit/>
          </a:bodyPr>
          <a:lstStyle/>
          <a:p>
            <a:pPr algn="ctr">
              <a:lnSpc>
                <a:spcPts val="6936"/>
              </a:lnSpc>
            </a:pPr>
            <a:r>
              <a:rPr lang="en-US" sz="5780">
                <a:solidFill>
                  <a:srgbClr val="FFFFFF"/>
                </a:solidFill>
                <a:latin typeface="Open Sans 2 Bold"/>
              </a:rPr>
              <a:t>HUMANITIES GRANTS</a:t>
            </a:r>
          </a:p>
        </p:txBody>
      </p:sp>
      <p:sp>
        <p:nvSpPr>
          <p:cNvPr name="TextBox 4" id="4"/>
          <p:cNvSpPr txBox="true"/>
          <p:nvPr/>
        </p:nvSpPr>
        <p:spPr>
          <a:xfrm rot="0">
            <a:off x="266700" y="1381677"/>
            <a:ext cx="9415500" cy="7073723"/>
          </a:xfrm>
          <a:prstGeom prst="rect">
            <a:avLst/>
          </a:prstGeom>
        </p:spPr>
        <p:txBody>
          <a:bodyPr anchor="t" rtlCol="false" tIns="0" lIns="0" bIns="0" rIns="0">
            <a:spAutoFit/>
          </a:bodyPr>
          <a:lstStyle/>
          <a:p>
            <a:pPr algn="l">
              <a:lnSpc>
                <a:spcPts val="3986"/>
              </a:lnSpc>
            </a:pPr>
            <a:r>
              <a:rPr lang="en-US" sz="4400">
                <a:solidFill>
                  <a:srgbClr val="FFFFFF"/>
                </a:solidFill>
                <a:latin typeface="Open Sans 1 Bold"/>
              </a:rPr>
              <a:t>About Humanities Grants</a:t>
            </a:r>
          </a:p>
          <a:p>
            <a:pPr algn="l">
              <a:lnSpc>
                <a:spcPts val="3986"/>
              </a:lnSpc>
            </a:pPr>
            <a:r>
              <a:rPr lang="en-US" sz="3600">
                <a:solidFill>
                  <a:srgbClr val="FFFFFF"/>
                </a:solidFill>
                <a:latin typeface="Open Sans 1"/>
              </a:rPr>
              <a:t>Up to </a:t>
            </a:r>
            <a:r>
              <a:rPr lang="en-US" sz="3600">
                <a:solidFill>
                  <a:srgbClr val="FFFFFF"/>
                </a:solidFill>
                <a:latin typeface="Open Sans 1 Bold"/>
              </a:rPr>
              <a:t>$20,000 </a:t>
            </a:r>
            <a:r>
              <a:rPr lang="en-US" sz="3600">
                <a:solidFill>
                  <a:srgbClr val="FFFFFF"/>
                </a:solidFill>
                <a:latin typeface="Open Sans 1"/>
              </a:rPr>
              <a:t>to support humanities-based projects</a:t>
            </a:r>
          </a:p>
          <a:p>
            <a:pPr algn="l">
              <a:lnSpc>
                <a:spcPts val="3986"/>
              </a:lnSpc>
            </a:pPr>
          </a:p>
          <a:p>
            <a:pPr algn="l">
              <a:lnSpc>
                <a:spcPts val="3986"/>
              </a:lnSpc>
            </a:pPr>
            <a:r>
              <a:rPr lang="en-US" sz="3600">
                <a:solidFill>
                  <a:srgbClr val="FFFFFF"/>
                </a:solidFill>
                <a:latin typeface="Open Sans 1"/>
              </a:rPr>
              <a:t>Can support a variety of projects including:</a:t>
            </a:r>
          </a:p>
          <a:p>
            <a:pPr algn="l" marL="843280" indent="-281093" lvl="2">
              <a:lnSpc>
                <a:spcPts val="3986"/>
              </a:lnSpc>
              <a:buFont typeface="Arial"/>
              <a:buChar char="⚬"/>
            </a:pPr>
            <a:r>
              <a:rPr lang="en-US" sz="3200">
                <a:solidFill>
                  <a:srgbClr val="FFFFFF"/>
                </a:solidFill>
                <a:latin typeface="Open Sans 1"/>
              </a:rPr>
              <a:t>Exhibitions</a:t>
            </a:r>
          </a:p>
          <a:p>
            <a:pPr algn="l" marL="843280" indent="-281093" lvl="2">
              <a:lnSpc>
                <a:spcPts val="3986"/>
              </a:lnSpc>
              <a:buFont typeface="Arial"/>
              <a:buChar char="⚬"/>
            </a:pPr>
            <a:r>
              <a:rPr lang="en-US" sz="3200">
                <a:solidFill>
                  <a:srgbClr val="FFFFFF"/>
                </a:solidFill>
                <a:latin typeface="Open Sans 1"/>
              </a:rPr>
              <a:t>Documentaries</a:t>
            </a:r>
          </a:p>
          <a:p>
            <a:pPr algn="l" marL="843280" indent="-281093" lvl="2">
              <a:lnSpc>
                <a:spcPts val="3986"/>
              </a:lnSpc>
              <a:buFont typeface="Arial"/>
              <a:buChar char="⚬"/>
            </a:pPr>
            <a:r>
              <a:rPr lang="en-US" sz="3200">
                <a:solidFill>
                  <a:srgbClr val="FFFFFF"/>
                </a:solidFill>
                <a:latin typeface="Open Sans 1"/>
              </a:rPr>
              <a:t>Oral History Projects</a:t>
            </a:r>
          </a:p>
          <a:p>
            <a:pPr algn="l" marL="843280" indent="-281093" lvl="2">
              <a:lnSpc>
                <a:spcPts val="3986"/>
              </a:lnSpc>
              <a:buFont typeface="Arial"/>
              <a:buChar char="⚬"/>
            </a:pPr>
            <a:r>
              <a:rPr lang="en-US" sz="3200">
                <a:solidFill>
                  <a:srgbClr val="FFFFFF"/>
                </a:solidFill>
                <a:latin typeface="Open Sans 1"/>
              </a:rPr>
              <a:t>Theater</a:t>
            </a:r>
          </a:p>
          <a:p>
            <a:pPr algn="l" marL="843280" indent="-281093" lvl="2">
              <a:lnSpc>
                <a:spcPts val="3986"/>
              </a:lnSpc>
              <a:buFont typeface="Arial"/>
              <a:buChar char="⚬"/>
            </a:pPr>
            <a:r>
              <a:rPr lang="en-US" sz="3200">
                <a:solidFill>
                  <a:srgbClr val="FFFFFF"/>
                </a:solidFill>
                <a:latin typeface="Open Sans 1"/>
              </a:rPr>
              <a:t>Books</a:t>
            </a:r>
          </a:p>
          <a:p>
            <a:pPr algn="l" marL="948690" indent="-316230" lvl="2">
              <a:lnSpc>
                <a:spcPts val="4484"/>
              </a:lnSpc>
            </a:pPr>
          </a:p>
          <a:p>
            <a:pPr algn="l">
              <a:lnSpc>
                <a:spcPts val="3986"/>
              </a:lnSpc>
            </a:pPr>
            <a:r>
              <a:rPr lang="en-US" sz="3600">
                <a:solidFill>
                  <a:srgbClr val="FFFFFF"/>
                </a:solidFill>
                <a:latin typeface="Open Sans 1"/>
              </a:rPr>
              <a:t>Key Components of a Humanities Grant:</a:t>
            </a:r>
          </a:p>
          <a:p>
            <a:pPr algn="l" marL="843280" indent="-281093" lvl="2">
              <a:lnSpc>
                <a:spcPts val="3986"/>
              </a:lnSpc>
              <a:buFont typeface="Arial"/>
              <a:buChar char="⚬"/>
            </a:pPr>
            <a:r>
              <a:rPr lang="en-US" sz="3200">
                <a:solidFill>
                  <a:srgbClr val="FFFFFF"/>
                </a:solidFill>
                <a:latin typeface="Open Sans 1"/>
              </a:rPr>
              <a:t>Humanities Theme</a:t>
            </a:r>
          </a:p>
          <a:p>
            <a:pPr algn="l" marL="843280" indent="-281093" lvl="2">
              <a:lnSpc>
                <a:spcPts val="3986"/>
              </a:lnSpc>
              <a:buFont typeface="Arial"/>
              <a:buChar char="⚬"/>
            </a:pPr>
            <a:r>
              <a:rPr lang="en-US" sz="3200">
                <a:solidFill>
                  <a:srgbClr val="FFFFFF"/>
                </a:solidFill>
                <a:latin typeface="Open Sans 1"/>
              </a:rPr>
              <a:t>Public Program/Product</a:t>
            </a:r>
          </a:p>
        </p:txBody>
      </p:sp>
      <p:sp>
        <p:nvSpPr>
          <p:cNvPr name="Freeform 5" id="5"/>
          <p:cNvSpPr/>
          <p:nvPr/>
        </p:nvSpPr>
        <p:spPr>
          <a:xfrm flipH="false" flipV="false" rot="0">
            <a:off x="11049000" y="2247900"/>
            <a:ext cx="6123477" cy="5631180"/>
          </a:xfrm>
          <a:custGeom>
            <a:avLst/>
            <a:gdLst/>
            <a:ahLst/>
            <a:cxnLst/>
            <a:rect r="r" b="b" t="t" l="l"/>
            <a:pathLst>
              <a:path h="5631180" w="6123477">
                <a:moveTo>
                  <a:pt x="0" y="0"/>
                </a:moveTo>
                <a:lnTo>
                  <a:pt x="6123477" y="0"/>
                </a:lnTo>
                <a:lnTo>
                  <a:pt x="6123477" y="5631180"/>
                </a:lnTo>
                <a:lnTo>
                  <a:pt x="0" y="5631180"/>
                </a:lnTo>
                <a:lnTo>
                  <a:pt x="0" y="0"/>
                </a:lnTo>
                <a:close/>
              </a:path>
            </a:pathLst>
          </a:custGeom>
          <a:blipFill>
            <a:blip r:embed="rId5"/>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0" y="104775"/>
            <a:ext cx="9948892" cy="885825"/>
          </a:xfrm>
          <a:prstGeom prst="rect">
            <a:avLst/>
          </a:prstGeom>
        </p:spPr>
        <p:txBody>
          <a:bodyPr anchor="t" rtlCol="false" tIns="0" lIns="0" bIns="0" rIns="0">
            <a:spAutoFit/>
          </a:bodyPr>
          <a:lstStyle/>
          <a:p>
            <a:pPr algn="ctr">
              <a:lnSpc>
                <a:spcPts val="6936"/>
              </a:lnSpc>
            </a:pPr>
            <a:r>
              <a:rPr lang="en-US" sz="5780">
                <a:solidFill>
                  <a:srgbClr val="FFFFFF"/>
                </a:solidFill>
                <a:latin typeface="Open Sans 1 Bold"/>
              </a:rPr>
              <a:t>HUMANITIES GRANTS</a:t>
            </a:r>
          </a:p>
        </p:txBody>
      </p:sp>
      <p:sp>
        <p:nvSpPr>
          <p:cNvPr name="TextBox 4" id="4"/>
          <p:cNvSpPr txBox="true"/>
          <p:nvPr/>
        </p:nvSpPr>
        <p:spPr>
          <a:xfrm rot="0">
            <a:off x="413096" y="1805155"/>
            <a:ext cx="9122700" cy="5330939"/>
          </a:xfrm>
          <a:prstGeom prst="rect">
            <a:avLst/>
          </a:prstGeom>
        </p:spPr>
        <p:txBody>
          <a:bodyPr anchor="t" rtlCol="false" tIns="0" lIns="0" bIns="0" rIns="0">
            <a:spAutoFit/>
          </a:bodyPr>
          <a:lstStyle/>
          <a:p>
            <a:pPr>
              <a:lnSpc>
                <a:spcPts val="3986"/>
              </a:lnSpc>
            </a:pPr>
            <a:r>
              <a:rPr lang="en-US" sz="4400">
                <a:solidFill>
                  <a:srgbClr val="FFFFFF"/>
                </a:solidFill>
                <a:latin typeface="Open Sans 1 Bold"/>
              </a:rPr>
              <a:t>Spring Grants</a:t>
            </a:r>
          </a:p>
          <a:p>
            <a:pPr>
              <a:lnSpc>
                <a:spcPts val="3875"/>
              </a:lnSpc>
            </a:pPr>
            <a:r>
              <a:rPr lang="en-US" sz="3500">
                <a:solidFill>
                  <a:srgbClr val="FFFFFF"/>
                </a:solidFill>
                <a:latin typeface="Open Sans 1"/>
              </a:rPr>
              <a:t>Awards made in June</a:t>
            </a:r>
          </a:p>
          <a:p>
            <a:pPr marL="837565" indent="-279188" lvl="2">
              <a:lnSpc>
                <a:spcPts val="3861"/>
              </a:lnSpc>
              <a:buFont typeface="Arial"/>
              <a:buChar char="⚬"/>
            </a:pPr>
            <a:r>
              <a:rPr lang="en-US" sz="3099">
                <a:solidFill>
                  <a:srgbClr val="FFFFFF"/>
                </a:solidFill>
                <a:latin typeface="Open Sans 1"/>
              </a:rPr>
              <a:t>Applications due in March</a:t>
            </a:r>
          </a:p>
          <a:p>
            <a:pPr marL="837400" indent="-279133" lvl="2">
              <a:lnSpc>
                <a:spcPts val="3861"/>
              </a:lnSpc>
              <a:buFont typeface="Arial"/>
              <a:buChar char="⚬"/>
            </a:pPr>
            <a:r>
              <a:rPr lang="en-US" sz="3099">
                <a:solidFill>
                  <a:srgbClr val="FFFFFF"/>
                </a:solidFill>
                <a:latin typeface="Open Sans 1"/>
              </a:rPr>
              <a:t>Draft project proposals accepted for feedback </a:t>
            </a:r>
          </a:p>
          <a:p>
            <a:pPr marL="837565" indent="-279188" lvl="2">
              <a:lnSpc>
                <a:spcPts val="3861"/>
              </a:lnSpc>
            </a:pPr>
          </a:p>
          <a:p>
            <a:pPr>
              <a:lnSpc>
                <a:spcPts val="3986"/>
              </a:lnSpc>
            </a:pPr>
            <a:r>
              <a:rPr lang="en-US" sz="4400">
                <a:solidFill>
                  <a:srgbClr val="FFFFFF"/>
                </a:solidFill>
                <a:latin typeface="Open Sans 1 Bold"/>
              </a:rPr>
              <a:t>Fall Grants</a:t>
            </a:r>
          </a:p>
          <a:p>
            <a:pPr>
              <a:lnSpc>
                <a:spcPts val="3875"/>
              </a:lnSpc>
            </a:pPr>
            <a:r>
              <a:rPr lang="en-US" sz="3500">
                <a:solidFill>
                  <a:srgbClr val="FFFFFF"/>
                </a:solidFill>
                <a:latin typeface="Open Sans 1"/>
              </a:rPr>
              <a:t>Awards made in November</a:t>
            </a:r>
          </a:p>
          <a:p>
            <a:pPr marL="837565" indent="-279188" lvl="2">
              <a:lnSpc>
                <a:spcPts val="3861"/>
              </a:lnSpc>
              <a:buFont typeface="Arial"/>
              <a:buChar char="⚬"/>
            </a:pPr>
            <a:r>
              <a:rPr lang="en-US" sz="3099">
                <a:solidFill>
                  <a:srgbClr val="FFFFFF"/>
                </a:solidFill>
                <a:latin typeface="Open Sans 1"/>
              </a:rPr>
              <a:t>Applications due in September</a:t>
            </a:r>
          </a:p>
          <a:p>
            <a:pPr marL="837400" indent="-279133" lvl="2">
              <a:lnSpc>
                <a:spcPts val="3861"/>
              </a:lnSpc>
              <a:buFont typeface="Arial"/>
              <a:buChar char="⚬"/>
            </a:pPr>
            <a:r>
              <a:rPr lang="en-US" sz="3099">
                <a:solidFill>
                  <a:srgbClr val="FFFFFF"/>
                </a:solidFill>
                <a:latin typeface="Open Sans 1"/>
              </a:rPr>
              <a:t>Draft project proposals accepted for feedback</a:t>
            </a:r>
          </a:p>
        </p:txBody>
      </p:sp>
      <p:sp>
        <p:nvSpPr>
          <p:cNvPr name="Freeform 5" id="5"/>
          <p:cNvSpPr/>
          <p:nvPr/>
        </p:nvSpPr>
        <p:spPr>
          <a:xfrm flipH="false" flipV="false" rot="0">
            <a:off x="11049000" y="2247900"/>
            <a:ext cx="6123477" cy="5631180"/>
          </a:xfrm>
          <a:custGeom>
            <a:avLst/>
            <a:gdLst/>
            <a:ahLst/>
            <a:cxnLst/>
            <a:rect r="r" b="b" t="t" l="l"/>
            <a:pathLst>
              <a:path h="5631180" w="6123477">
                <a:moveTo>
                  <a:pt x="0" y="0"/>
                </a:moveTo>
                <a:lnTo>
                  <a:pt x="6123477" y="0"/>
                </a:lnTo>
                <a:lnTo>
                  <a:pt x="6123477" y="5631180"/>
                </a:lnTo>
                <a:lnTo>
                  <a:pt x="0" y="5631180"/>
                </a:lnTo>
                <a:lnTo>
                  <a:pt x="0" y="0"/>
                </a:lnTo>
                <a:close/>
              </a:path>
            </a:pathLst>
          </a:custGeom>
          <a:blipFill>
            <a:blip r:embed="rId5"/>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718654" y="2236002"/>
            <a:ext cx="4850691" cy="5814997"/>
          </a:xfrm>
          <a:custGeom>
            <a:avLst/>
            <a:gdLst/>
            <a:ahLst/>
            <a:cxnLst/>
            <a:rect r="r" b="b" t="t" l="l"/>
            <a:pathLst>
              <a:path h="5814997" w="4850691">
                <a:moveTo>
                  <a:pt x="0" y="0"/>
                </a:moveTo>
                <a:lnTo>
                  <a:pt x="4850692" y="0"/>
                </a:lnTo>
                <a:lnTo>
                  <a:pt x="4850692" y="5814996"/>
                </a:lnTo>
                <a:lnTo>
                  <a:pt x="0" y="5814996"/>
                </a:lnTo>
                <a:lnTo>
                  <a:pt x="0" y="0"/>
                </a:lnTo>
                <a:close/>
              </a:path>
            </a:pathLst>
          </a:custGeom>
          <a:blipFill>
            <a:blip r:embed="rId2"/>
            <a:stretch>
              <a:fillRect l="-38230" t="-22323" r="-41288" b="-27425"/>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948892" cy="10287000"/>
          </a:xfrm>
          <a:custGeom>
            <a:avLst/>
            <a:gdLst/>
            <a:ahLst/>
            <a:cxnLst/>
            <a:rect r="r" b="b" t="t" l="l"/>
            <a:pathLst>
              <a:path h="10287000" w="9948892">
                <a:moveTo>
                  <a:pt x="0" y="0"/>
                </a:moveTo>
                <a:lnTo>
                  <a:pt x="9948892" y="0"/>
                </a:lnTo>
                <a:lnTo>
                  <a:pt x="9948892"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1277996" y="1965811"/>
            <a:ext cx="5495649" cy="6355379"/>
          </a:xfrm>
          <a:custGeom>
            <a:avLst/>
            <a:gdLst/>
            <a:ahLst/>
            <a:cxnLst/>
            <a:rect r="r" b="b" t="t" l="l"/>
            <a:pathLst>
              <a:path h="6355379" w="5495649">
                <a:moveTo>
                  <a:pt x="0" y="0"/>
                </a:moveTo>
                <a:lnTo>
                  <a:pt x="5495649" y="0"/>
                </a:lnTo>
                <a:lnTo>
                  <a:pt x="5495649" y="6355378"/>
                </a:lnTo>
                <a:lnTo>
                  <a:pt x="0" y="6355378"/>
                </a:lnTo>
                <a:lnTo>
                  <a:pt x="0" y="0"/>
                </a:lnTo>
                <a:close/>
              </a:path>
            </a:pathLst>
          </a:custGeom>
          <a:blipFill>
            <a:blip r:embed="rId5"/>
            <a:stretch>
              <a:fillRect l="-26073" t="-16345" r="-28680" b="-17473"/>
            </a:stretch>
          </a:blipFill>
        </p:spPr>
      </p:sp>
      <p:sp>
        <p:nvSpPr>
          <p:cNvPr name="TextBox 4" id="4"/>
          <p:cNvSpPr txBox="true"/>
          <p:nvPr/>
        </p:nvSpPr>
        <p:spPr>
          <a:xfrm rot="0">
            <a:off x="0" y="104775"/>
            <a:ext cx="9948892" cy="1762125"/>
          </a:xfrm>
          <a:prstGeom prst="rect">
            <a:avLst/>
          </a:prstGeom>
        </p:spPr>
        <p:txBody>
          <a:bodyPr anchor="t" rtlCol="false" tIns="0" lIns="0" bIns="0" rIns="0">
            <a:spAutoFit/>
          </a:bodyPr>
          <a:lstStyle/>
          <a:p>
            <a:pPr algn="ctr">
              <a:lnSpc>
                <a:spcPts val="6936"/>
              </a:lnSpc>
            </a:pPr>
            <a:r>
              <a:rPr lang="en-US" sz="5780">
                <a:solidFill>
                  <a:srgbClr val="FFFFFF"/>
                </a:solidFill>
                <a:latin typeface="Open Sans 1 Bold"/>
              </a:rPr>
              <a:t>MICHIGAN HUMANITIES</a:t>
            </a:r>
          </a:p>
          <a:p>
            <a:pPr algn="ctr">
              <a:lnSpc>
                <a:spcPts val="6936"/>
              </a:lnSpc>
            </a:pPr>
            <a:r>
              <a:rPr lang="en-US" sz="5780">
                <a:solidFill>
                  <a:srgbClr val="FFFFFF"/>
                </a:solidFill>
                <a:latin typeface="Open Sans 1 Bold"/>
              </a:rPr>
              <a:t>AWARDS</a:t>
            </a:r>
          </a:p>
        </p:txBody>
      </p:sp>
      <p:sp>
        <p:nvSpPr>
          <p:cNvPr name="TextBox 5" id="5"/>
          <p:cNvSpPr txBox="true"/>
          <p:nvPr/>
        </p:nvSpPr>
        <p:spPr>
          <a:xfrm rot="0">
            <a:off x="413096" y="2007993"/>
            <a:ext cx="9122700" cy="4835778"/>
          </a:xfrm>
          <a:prstGeom prst="rect">
            <a:avLst/>
          </a:prstGeom>
        </p:spPr>
        <p:txBody>
          <a:bodyPr anchor="t" rtlCol="false" tIns="0" lIns="0" bIns="0" rIns="0">
            <a:spAutoFit/>
          </a:bodyPr>
          <a:lstStyle/>
          <a:p>
            <a:pPr marL="798834" indent="-399417" lvl="1">
              <a:lnSpc>
                <a:spcPts val="5513"/>
              </a:lnSpc>
              <a:buFont typeface="Arial"/>
              <a:buChar char="•"/>
            </a:pPr>
            <a:r>
              <a:rPr lang="en-US" sz="3700">
                <a:solidFill>
                  <a:srgbClr val="FFFFFF"/>
                </a:solidFill>
                <a:latin typeface="Open Sans 1"/>
              </a:rPr>
              <a:t>Annual awards program</a:t>
            </a:r>
          </a:p>
          <a:p>
            <a:pPr marL="798834" indent="-399417" lvl="1">
              <a:lnSpc>
                <a:spcPts val="5513"/>
              </a:lnSpc>
              <a:buFont typeface="Arial"/>
              <a:buChar char="•"/>
            </a:pPr>
            <a:r>
              <a:rPr lang="en-US" sz="3700">
                <a:solidFill>
                  <a:srgbClr val="FFFFFF"/>
                </a:solidFill>
                <a:latin typeface="Open Sans 1"/>
              </a:rPr>
              <a:t>Open call for nominations</a:t>
            </a:r>
          </a:p>
          <a:p>
            <a:pPr marL="798834" indent="-399417" lvl="1">
              <a:lnSpc>
                <a:spcPts val="5513"/>
              </a:lnSpc>
              <a:buFont typeface="Arial"/>
              <a:buChar char="•"/>
            </a:pPr>
            <a:r>
              <a:rPr lang="en-US" sz="3700">
                <a:solidFill>
                  <a:srgbClr val="FFFFFF"/>
                </a:solidFill>
                <a:latin typeface="Open Sans 1"/>
              </a:rPr>
              <a:t>Nominations accepted January-March</a:t>
            </a:r>
          </a:p>
          <a:p>
            <a:pPr marL="798834" indent="-399417" lvl="1">
              <a:lnSpc>
                <a:spcPts val="5513"/>
              </a:lnSpc>
              <a:buFont typeface="Arial"/>
              <a:buChar char="•"/>
            </a:pPr>
            <a:r>
              <a:rPr lang="en-US" sz="3700">
                <a:solidFill>
                  <a:srgbClr val="FFFFFF"/>
                </a:solidFill>
                <a:latin typeface="Open Sans 1"/>
              </a:rPr>
              <a:t>Individual and organizational awards</a:t>
            </a:r>
          </a:p>
          <a:p>
            <a:pPr marL="798834" indent="-399417" lvl="1">
              <a:lnSpc>
                <a:spcPts val="5513"/>
              </a:lnSpc>
              <a:buFont typeface="Arial"/>
              <a:buChar char="•"/>
            </a:pPr>
            <a:r>
              <a:rPr lang="en-US" sz="3700">
                <a:solidFill>
                  <a:srgbClr val="FFFFFF"/>
                </a:solidFill>
                <a:latin typeface="Open Sans 1"/>
              </a:rPr>
              <a:t>Recipients receive funds towards a project supporting their work or a community celebration</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520525" y="711425"/>
            <a:ext cx="13246950" cy="4543425"/>
          </a:xfrm>
          <a:prstGeom prst="rect">
            <a:avLst/>
          </a:prstGeom>
        </p:spPr>
        <p:txBody>
          <a:bodyPr anchor="t" rtlCol="false" tIns="0" lIns="0" bIns="0" rIns="0">
            <a:spAutoFit/>
          </a:bodyPr>
          <a:lstStyle/>
          <a:p>
            <a:pPr algn="ctr">
              <a:lnSpc>
                <a:spcPts val="11999"/>
              </a:lnSpc>
            </a:pPr>
            <a:r>
              <a:rPr lang="en-US" sz="9999">
                <a:solidFill>
                  <a:srgbClr val="0D2A54"/>
                </a:solidFill>
                <a:latin typeface="Open Sans 1 Bold"/>
              </a:rPr>
              <a:t>MICHIGAN HUMANITIES GRANT PORTAL</a:t>
            </a:r>
          </a:p>
        </p:txBody>
      </p:sp>
      <p:sp>
        <p:nvSpPr>
          <p:cNvPr name="Freeform 3" id="3"/>
          <p:cNvSpPr/>
          <p:nvPr/>
        </p:nvSpPr>
        <p:spPr>
          <a:xfrm flipH="false" flipV="false" rot="0">
            <a:off x="3598300" y="5143500"/>
            <a:ext cx="11091400" cy="5006650"/>
          </a:xfrm>
          <a:custGeom>
            <a:avLst/>
            <a:gdLst/>
            <a:ahLst/>
            <a:cxnLst/>
            <a:rect r="r" b="b" t="t" l="l"/>
            <a:pathLst>
              <a:path h="5006650" w="11091400">
                <a:moveTo>
                  <a:pt x="0" y="0"/>
                </a:moveTo>
                <a:lnTo>
                  <a:pt x="11091400" y="0"/>
                </a:lnTo>
                <a:lnTo>
                  <a:pt x="11091400" y="5006650"/>
                </a:lnTo>
                <a:lnTo>
                  <a:pt x="0" y="5006650"/>
                </a:lnTo>
                <a:lnTo>
                  <a:pt x="0" y="0"/>
                </a:lnTo>
                <a:close/>
              </a:path>
            </a:pathLst>
          </a:custGeom>
          <a:blipFill>
            <a:blip r:embed="rId3"/>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47623" y="2495857"/>
            <a:ext cx="13433706" cy="7536274"/>
          </a:xfrm>
          <a:custGeom>
            <a:avLst/>
            <a:gdLst/>
            <a:ahLst/>
            <a:cxnLst/>
            <a:rect r="r" b="b" t="t" l="l"/>
            <a:pathLst>
              <a:path h="7536274" w="13433706">
                <a:moveTo>
                  <a:pt x="0" y="0"/>
                </a:moveTo>
                <a:lnTo>
                  <a:pt x="13433706" y="0"/>
                </a:lnTo>
                <a:lnTo>
                  <a:pt x="13433706" y="7536274"/>
                </a:lnTo>
                <a:lnTo>
                  <a:pt x="0" y="7536274"/>
                </a:lnTo>
                <a:lnTo>
                  <a:pt x="0" y="0"/>
                </a:lnTo>
                <a:close/>
              </a:path>
            </a:pathLst>
          </a:custGeom>
          <a:blipFill>
            <a:blip r:embed="rId3"/>
            <a:stretch>
              <a:fillRect l="-6960" t="0" r="-6959" b="-266"/>
            </a:stretch>
          </a:blipFill>
        </p:spPr>
      </p:sp>
      <p:sp>
        <p:nvSpPr>
          <p:cNvPr name="TextBox 3" id="3"/>
          <p:cNvSpPr txBox="true"/>
          <p:nvPr/>
        </p:nvSpPr>
        <p:spPr>
          <a:xfrm rot="0">
            <a:off x="6644625" y="6402050"/>
            <a:ext cx="1950750" cy="273725"/>
          </a:xfrm>
          <a:prstGeom prst="rect">
            <a:avLst/>
          </a:prstGeom>
        </p:spPr>
        <p:txBody>
          <a:bodyPr anchor="t" rtlCol="false" tIns="0" lIns="0" bIns="0" rIns="0">
            <a:spAutoFit/>
          </a:bodyPr>
          <a:lstStyle/>
          <a:p>
            <a:pPr algn="r">
              <a:lnSpc>
                <a:spcPts val="1439"/>
              </a:lnSpc>
            </a:pPr>
            <a:r>
              <a:rPr lang="en-US" sz="1200">
                <a:solidFill>
                  <a:srgbClr val="888888"/>
                </a:solidFill>
                <a:latin typeface="Open Sans 1 Light"/>
              </a:rPr>
              <a:t>15</a:t>
            </a:r>
          </a:p>
        </p:txBody>
      </p:sp>
      <p:sp>
        <p:nvSpPr>
          <p:cNvPr name="TextBox 4" id="4"/>
          <p:cNvSpPr txBox="true"/>
          <p:nvPr/>
        </p:nvSpPr>
        <p:spPr>
          <a:xfrm rot="0">
            <a:off x="1484722" y="524773"/>
            <a:ext cx="7924687" cy="1238250"/>
          </a:xfrm>
          <a:prstGeom prst="rect">
            <a:avLst/>
          </a:prstGeom>
        </p:spPr>
        <p:txBody>
          <a:bodyPr anchor="t" rtlCol="false" tIns="0" lIns="0" bIns="0" rIns="0">
            <a:spAutoFit/>
          </a:bodyPr>
          <a:lstStyle/>
          <a:p>
            <a:pPr algn="ctr">
              <a:lnSpc>
                <a:spcPts val="3240"/>
              </a:lnSpc>
            </a:pPr>
            <a:r>
              <a:rPr lang="en-US" sz="2700" spc="-107">
                <a:solidFill>
                  <a:srgbClr val="00224B"/>
                </a:solidFill>
                <a:latin typeface="Open Sans 2 Bold"/>
              </a:rPr>
              <a:t>Access our online grant portal (a.k.a Foundant) by going to www.michiganhumanities.org and clicking "Applicant Login" at the top of the page</a:t>
            </a:r>
          </a:p>
        </p:txBody>
      </p:sp>
      <p:grpSp>
        <p:nvGrpSpPr>
          <p:cNvPr name="Group 5" id="5"/>
          <p:cNvGrpSpPr/>
          <p:nvPr/>
        </p:nvGrpSpPr>
        <p:grpSpPr>
          <a:xfrm rot="0">
            <a:off x="4765021" y="2023883"/>
            <a:ext cx="754063" cy="943949"/>
            <a:chOff x="0" y="0"/>
            <a:chExt cx="1005417" cy="1258599"/>
          </a:xfrm>
        </p:grpSpPr>
        <p:sp>
          <p:nvSpPr>
            <p:cNvPr name="Freeform 6" id="6"/>
            <p:cNvSpPr/>
            <p:nvPr/>
          </p:nvSpPr>
          <p:spPr>
            <a:xfrm flipH="false" flipV="false" rot="0">
              <a:off x="16891" y="16891"/>
              <a:ext cx="971550" cy="1224788"/>
            </a:xfrm>
            <a:custGeom>
              <a:avLst/>
              <a:gdLst/>
              <a:ahLst/>
              <a:cxnLst/>
              <a:rect r="r" b="b" t="t" l="l"/>
              <a:pathLst>
                <a:path h="1224788" w="971550">
                  <a:moveTo>
                    <a:pt x="0" y="735584"/>
                  </a:moveTo>
                  <a:lnTo>
                    <a:pt x="242951" y="735584"/>
                  </a:lnTo>
                  <a:lnTo>
                    <a:pt x="242951" y="0"/>
                  </a:lnTo>
                  <a:lnTo>
                    <a:pt x="728726" y="0"/>
                  </a:lnTo>
                  <a:lnTo>
                    <a:pt x="728726" y="735584"/>
                  </a:lnTo>
                  <a:lnTo>
                    <a:pt x="971550" y="735584"/>
                  </a:lnTo>
                  <a:lnTo>
                    <a:pt x="485775" y="1224788"/>
                  </a:lnTo>
                  <a:close/>
                </a:path>
              </a:pathLst>
            </a:custGeom>
            <a:solidFill>
              <a:srgbClr val="4F81BD"/>
            </a:solidFill>
          </p:spPr>
        </p:sp>
        <p:sp>
          <p:nvSpPr>
            <p:cNvPr name="Freeform 7" id="7"/>
            <p:cNvSpPr/>
            <p:nvPr/>
          </p:nvSpPr>
          <p:spPr>
            <a:xfrm flipH="false" flipV="false" rot="0">
              <a:off x="-1270" y="0"/>
              <a:ext cx="1007999" cy="1258570"/>
            </a:xfrm>
            <a:custGeom>
              <a:avLst/>
              <a:gdLst/>
              <a:ahLst/>
              <a:cxnLst/>
              <a:rect r="r" b="b" t="t" l="l"/>
              <a:pathLst>
                <a:path h="1258570" w="1007999">
                  <a:moveTo>
                    <a:pt x="18161" y="735584"/>
                  </a:moveTo>
                  <a:lnTo>
                    <a:pt x="261112" y="735584"/>
                  </a:lnTo>
                  <a:lnTo>
                    <a:pt x="261112" y="752475"/>
                  </a:lnTo>
                  <a:lnTo>
                    <a:pt x="244221" y="752475"/>
                  </a:lnTo>
                  <a:lnTo>
                    <a:pt x="244221" y="16891"/>
                  </a:lnTo>
                  <a:cubicBezTo>
                    <a:pt x="244221" y="7493"/>
                    <a:pt x="251841" y="0"/>
                    <a:pt x="261112" y="0"/>
                  </a:cubicBezTo>
                  <a:lnTo>
                    <a:pt x="746887" y="0"/>
                  </a:lnTo>
                  <a:cubicBezTo>
                    <a:pt x="756285" y="0"/>
                    <a:pt x="763778" y="7620"/>
                    <a:pt x="763778" y="16891"/>
                  </a:cubicBezTo>
                  <a:lnTo>
                    <a:pt x="763778" y="752475"/>
                  </a:lnTo>
                  <a:lnTo>
                    <a:pt x="746887" y="752475"/>
                  </a:lnTo>
                  <a:lnTo>
                    <a:pt x="746887" y="735584"/>
                  </a:lnTo>
                  <a:lnTo>
                    <a:pt x="989711" y="735584"/>
                  </a:lnTo>
                  <a:cubicBezTo>
                    <a:pt x="996569" y="735584"/>
                    <a:pt x="1002665" y="739648"/>
                    <a:pt x="1005332" y="745998"/>
                  </a:cubicBezTo>
                  <a:cubicBezTo>
                    <a:pt x="1007999" y="752348"/>
                    <a:pt x="1006475" y="759587"/>
                    <a:pt x="1001776" y="764413"/>
                  </a:cubicBezTo>
                  <a:lnTo>
                    <a:pt x="516001" y="1253617"/>
                  </a:lnTo>
                  <a:cubicBezTo>
                    <a:pt x="512826" y="1256792"/>
                    <a:pt x="508508" y="1258570"/>
                    <a:pt x="503936" y="1258570"/>
                  </a:cubicBezTo>
                  <a:cubicBezTo>
                    <a:pt x="499364" y="1258570"/>
                    <a:pt x="495046" y="1256792"/>
                    <a:pt x="491871" y="1253617"/>
                  </a:cubicBezTo>
                  <a:lnTo>
                    <a:pt x="6223" y="764413"/>
                  </a:lnTo>
                  <a:cubicBezTo>
                    <a:pt x="1397" y="759587"/>
                    <a:pt x="0" y="752348"/>
                    <a:pt x="2667" y="745998"/>
                  </a:cubicBezTo>
                  <a:cubicBezTo>
                    <a:pt x="5334" y="739648"/>
                    <a:pt x="11430" y="735584"/>
                    <a:pt x="18288" y="735584"/>
                  </a:cubicBezTo>
                  <a:moveTo>
                    <a:pt x="18288" y="769493"/>
                  </a:moveTo>
                  <a:lnTo>
                    <a:pt x="18288" y="752475"/>
                  </a:lnTo>
                  <a:lnTo>
                    <a:pt x="30353" y="740537"/>
                  </a:lnTo>
                  <a:lnTo>
                    <a:pt x="516001" y="1229741"/>
                  </a:lnTo>
                  <a:lnTo>
                    <a:pt x="503936" y="1241679"/>
                  </a:lnTo>
                  <a:lnTo>
                    <a:pt x="491871" y="1229741"/>
                  </a:lnTo>
                  <a:lnTo>
                    <a:pt x="977773" y="740537"/>
                  </a:lnTo>
                  <a:lnTo>
                    <a:pt x="989838" y="752475"/>
                  </a:lnTo>
                  <a:lnTo>
                    <a:pt x="989838" y="769366"/>
                  </a:lnTo>
                  <a:lnTo>
                    <a:pt x="746887" y="769366"/>
                  </a:lnTo>
                  <a:cubicBezTo>
                    <a:pt x="737489" y="769366"/>
                    <a:pt x="729996" y="761746"/>
                    <a:pt x="729996" y="752475"/>
                  </a:cubicBezTo>
                  <a:lnTo>
                    <a:pt x="729996" y="16891"/>
                  </a:lnTo>
                  <a:lnTo>
                    <a:pt x="746887" y="16891"/>
                  </a:lnTo>
                  <a:lnTo>
                    <a:pt x="746887" y="33909"/>
                  </a:lnTo>
                  <a:lnTo>
                    <a:pt x="261112" y="33909"/>
                  </a:lnTo>
                  <a:lnTo>
                    <a:pt x="261112" y="16891"/>
                  </a:lnTo>
                  <a:lnTo>
                    <a:pt x="278003" y="16891"/>
                  </a:lnTo>
                  <a:lnTo>
                    <a:pt x="278003" y="752475"/>
                  </a:lnTo>
                  <a:cubicBezTo>
                    <a:pt x="278003" y="761873"/>
                    <a:pt x="270383" y="769366"/>
                    <a:pt x="261112" y="769366"/>
                  </a:cubicBezTo>
                  <a:lnTo>
                    <a:pt x="18161" y="769366"/>
                  </a:lnTo>
                  <a:close/>
                </a:path>
              </a:pathLst>
            </a:custGeom>
            <a:solidFill>
              <a:srgbClr val="395E89"/>
            </a:solidFill>
          </p:spPr>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3"/>
            <a:stretch>
              <a:fillRect l="0" t="-7656" r="0" b="-7658"/>
            </a:stretch>
          </a:blipFill>
        </p:spPr>
      </p:sp>
      <p:sp>
        <p:nvSpPr>
          <p:cNvPr name="Freeform 3" id="3"/>
          <p:cNvSpPr/>
          <p:nvPr/>
        </p:nvSpPr>
        <p:spPr>
          <a:xfrm flipH="false" flipV="false" rot="-10800000">
            <a:off x="15897024" y="0"/>
            <a:ext cx="3872127" cy="1661494"/>
          </a:xfrm>
          <a:custGeom>
            <a:avLst/>
            <a:gdLst/>
            <a:ahLst/>
            <a:cxnLst/>
            <a:rect r="r" b="b" t="t" l="l"/>
            <a:pathLst>
              <a:path h="1661494" w="3872127">
                <a:moveTo>
                  <a:pt x="0" y="0"/>
                </a:moveTo>
                <a:lnTo>
                  <a:pt x="3872127" y="0"/>
                </a:lnTo>
                <a:lnTo>
                  <a:pt x="3872127" y="1661494"/>
                </a:lnTo>
                <a:lnTo>
                  <a:pt x="0" y="1661494"/>
                </a:lnTo>
                <a:lnTo>
                  <a:pt x="0" y="0"/>
                </a:lnTo>
                <a:close/>
              </a:path>
            </a:pathLst>
          </a:custGeom>
          <a:blipFill>
            <a:blip r:embed="rId4"/>
            <a:stretch>
              <a:fillRect l="0" t="0" r="0" b="-21"/>
            </a:stretch>
          </a:blipFill>
        </p:spPr>
      </p:sp>
      <p:sp>
        <p:nvSpPr>
          <p:cNvPr name="Freeform 4" id="4"/>
          <p:cNvSpPr/>
          <p:nvPr/>
        </p:nvSpPr>
        <p:spPr>
          <a:xfrm flipH="false" flipV="false" rot="0">
            <a:off x="601120" y="7101522"/>
            <a:ext cx="293783" cy="2485858"/>
          </a:xfrm>
          <a:custGeom>
            <a:avLst/>
            <a:gdLst/>
            <a:ahLst/>
            <a:cxnLst/>
            <a:rect r="r" b="b" t="t" l="l"/>
            <a:pathLst>
              <a:path h="2485858" w="293783">
                <a:moveTo>
                  <a:pt x="0" y="0"/>
                </a:moveTo>
                <a:lnTo>
                  <a:pt x="293783" y="0"/>
                </a:lnTo>
                <a:lnTo>
                  <a:pt x="293783" y="2485858"/>
                </a:lnTo>
                <a:lnTo>
                  <a:pt x="0" y="2485858"/>
                </a:lnTo>
                <a:lnTo>
                  <a:pt x="0" y="0"/>
                </a:lnTo>
                <a:close/>
              </a:path>
            </a:pathLst>
          </a:custGeom>
          <a:blipFill>
            <a:blip r:embed="rId5"/>
            <a:stretch>
              <a:fillRect l="0" t="0" r="-837" b="0"/>
            </a:stretch>
          </a:blipFill>
        </p:spPr>
      </p:sp>
      <p:sp>
        <p:nvSpPr>
          <p:cNvPr name="TextBox 5" id="5"/>
          <p:cNvSpPr txBox="true"/>
          <p:nvPr/>
        </p:nvSpPr>
        <p:spPr>
          <a:xfrm rot="0">
            <a:off x="9717788" y="4096384"/>
            <a:ext cx="8115300" cy="3010281"/>
          </a:xfrm>
          <a:prstGeom prst="rect">
            <a:avLst/>
          </a:prstGeom>
        </p:spPr>
        <p:txBody>
          <a:bodyPr anchor="t" rtlCol="false" tIns="0" lIns="0" bIns="0" rIns="0">
            <a:spAutoFit/>
          </a:bodyPr>
          <a:lstStyle/>
          <a:p>
            <a:pPr algn="l">
              <a:lnSpc>
                <a:spcPts val="4031"/>
              </a:lnSpc>
            </a:pPr>
            <a:r>
              <a:rPr lang="en-US" sz="2799">
                <a:solidFill>
                  <a:srgbClr val="0D2A54"/>
                </a:solidFill>
                <a:latin typeface="Open Sans 1"/>
              </a:rPr>
              <a:t>Michigan Humanities is</a:t>
            </a:r>
            <a:r>
              <a:rPr lang="en-US" sz="2799">
                <a:solidFill>
                  <a:srgbClr val="0D2A54"/>
                </a:solidFill>
                <a:latin typeface="Open Sans 1"/>
              </a:rPr>
              <a:t> the state affiliate of the National Endowment for the Humanities. Our organization opened its doors in 1974 to begin public humanities programming. Michigan Humanities is one of the 56 state and territorial humanities councils.</a:t>
            </a:r>
          </a:p>
        </p:txBody>
      </p:sp>
      <p:sp>
        <p:nvSpPr>
          <p:cNvPr name="TextBox 6" id="6"/>
          <p:cNvSpPr txBox="true"/>
          <p:nvPr/>
        </p:nvSpPr>
        <p:spPr>
          <a:xfrm rot="0">
            <a:off x="8977775" y="1468685"/>
            <a:ext cx="9595327" cy="2295525"/>
          </a:xfrm>
          <a:prstGeom prst="rect">
            <a:avLst/>
          </a:prstGeom>
        </p:spPr>
        <p:txBody>
          <a:bodyPr anchor="t" rtlCol="false" tIns="0" lIns="0" bIns="0" rIns="0">
            <a:spAutoFit/>
          </a:bodyPr>
          <a:lstStyle/>
          <a:p>
            <a:pPr algn="ctr">
              <a:lnSpc>
                <a:spcPts val="18017"/>
              </a:lnSpc>
            </a:pPr>
            <a:r>
              <a:rPr lang="en-US" sz="15014">
                <a:solidFill>
                  <a:srgbClr val="0D2A54"/>
                </a:solidFill>
                <a:latin typeface="Open Sans 1 Bold"/>
              </a:rPr>
              <a:t>HISTORY</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18847" y="1791434"/>
            <a:ext cx="15650309" cy="8495570"/>
          </a:xfrm>
          <a:custGeom>
            <a:avLst/>
            <a:gdLst/>
            <a:ahLst/>
            <a:cxnLst/>
            <a:rect r="r" b="b" t="t" l="l"/>
            <a:pathLst>
              <a:path h="8495570" w="15650309">
                <a:moveTo>
                  <a:pt x="0" y="0"/>
                </a:moveTo>
                <a:lnTo>
                  <a:pt x="15650309" y="0"/>
                </a:lnTo>
                <a:lnTo>
                  <a:pt x="15650309" y="8495570"/>
                </a:lnTo>
                <a:lnTo>
                  <a:pt x="0" y="8495570"/>
                </a:lnTo>
                <a:lnTo>
                  <a:pt x="0" y="0"/>
                </a:lnTo>
                <a:close/>
              </a:path>
            </a:pathLst>
          </a:custGeom>
          <a:blipFill>
            <a:blip r:embed="rId3"/>
            <a:stretch>
              <a:fillRect l="-5586" t="0" r="-5585" b="-3627"/>
            </a:stretch>
          </a:blipFill>
        </p:spPr>
      </p:sp>
      <p:sp>
        <p:nvSpPr>
          <p:cNvPr name="TextBox 3" id="3"/>
          <p:cNvSpPr txBox="true"/>
          <p:nvPr/>
        </p:nvSpPr>
        <p:spPr>
          <a:xfrm rot="0">
            <a:off x="548625" y="6402050"/>
            <a:ext cx="1950750" cy="273725"/>
          </a:xfrm>
          <a:prstGeom prst="rect">
            <a:avLst/>
          </a:prstGeom>
        </p:spPr>
        <p:txBody>
          <a:bodyPr anchor="t" rtlCol="false" tIns="0" lIns="0" bIns="0" rIns="0">
            <a:spAutoFit/>
          </a:bodyPr>
          <a:lstStyle/>
          <a:p>
            <a:pPr algn="l">
              <a:lnSpc>
                <a:spcPts val="1439"/>
              </a:lnSpc>
            </a:pPr>
            <a:r>
              <a:rPr lang="en-US" sz="1200" spc="-47">
                <a:solidFill>
                  <a:srgbClr val="888888"/>
                </a:solidFill>
                <a:latin typeface="Open Sans 2"/>
              </a:rPr>
              <a:t>8/05/20XX</a:t>
            </a:r>
          </a:p>
        </p:txBody>
      </p:sp>
      <p:sp>
        <p:nvSpPr>
          <p:cNvPr name="TextBox 4" id="4"/>
          <p:cNvSpPr txBox="true"/>
          <p:nvPr/>
        </p:nvSpPr>
        <p:spPr>
          <a:xfrm rot="0">
            <a:off x="6644625" y="6402050"/>
            <a:ext cx="1950750" cy="273725"/>
          </a:xfrm>
          <a:prstGeom prst="rect">
            <a:avLst/>
          </a:prstGeom>
        </p:spPr>
        <p:txBody>
          <a:bodyPr anchor="t" rtlCol="false" tIns="0" lIns="0" bIns="0" rIns="0">
            <a:spAutoFit/>
          </a:bodyPr>
          <a:lstStyle/>
          <a:p>
            <a:pPr algn="r">
              <a:lnSpc>
                <a:spcPts val="1439"/>
              </a:lnSpc>
            </a:pPr>
            <a:r>
              <a:rPr lang="en-US" sz="1200" spc="-47">
                <a:solidFill>
                  <a:srgbClr val="888888"/>
                </a:solidFill>
                <a:latin typeface="Open Sans 2"/>
              </a:rPr>
              <a:t>34</a:t>
            </a:r>
          </a:p>
        </p:txBody>
      </p:sp>
      <p:sp>
        <p:nvSpPr>
          <p:cNvPr name="TextBox 5" id="5"/>
          <p:cNvSpPr txBox="true"/>
          <p:nvPr/>
        </p:nvSpPr>
        <p:spPr>
          <a:xfrm rot="0">
            <a:off x="5060842" y="530170"/>
            <a:ext cx="8672000" cy="924850"/>
          </a:xfrm>
          <a:prstGeom prst="rect">
            <a:avLst/>
          </a:prstGeom>
        </p:spPr>
        <p:txBody>
          <a:bodyPr anchor="t" rtlCol="false" tIns="0" lIns="0" bIns="0" rIns="0">
            <a:spAutoFit/>
          </a:bodyPr>
          <a:lstStyle/>
          <a:p>
            <a:pPr algn="ctr">
              <a:lnSpc>
                <a:spcPts val="3600"/>
              </a:lnSpc>
            </a:pPr>
            <a:r>
              <a:rPr lang="en-US" sz="3000" spc="-119">
                <a:solidFill>
                  <a:srgbClr val="00224B"/>
                </a:solidFill>
                <a:latin typeface="Open Sans 2 Bold"/>
              </a:rPr>
              <a:t>Foundant, where you apply for grants and register for programs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06771" y="2395904"/>
            <a:ext cx="15474461" cy="7891097"/>
          </a:xfrm>
          <a:custGeom>
            <a:avLst/>
            <a:gdLst/>
            <a:ahLst/>
            <a:cxnLst/>
            <a:rect r="r" b="b" t="t" l="l"/>
            <a:pathLst>
              <a:path h="7891097" w="15474461">
                <a:moveTo>
                  <a:pt x="0" y="0"/>
                </a:moveTo>
                <a:lnTo>
                  <a:pt x="15474461" y="0"/>
                </a:lnTo>
                <a:lnTo>
                  <a:pt x="15474461" y="7891097"/>
                </a:lnTo>
                <a:lnTo>
                  <a:pt x="0" y="7891097"/>
                </a:lnTo>
                <a:lnTo>
                  <a:pt x="0" y="0"/>
                </a:lnTo>
                <a:close/>
              </a:path>
            </a:pathLst>
          </a:custGeom>
          <a:blipFill>
            <a:blip r:embed="rId3"/>
            <a:stretch>
              <a:fillRect l="-5092" t="0" r="-5091" b="-10283"/>
            </a:stretch>
          </a:blipFill>
        </p:spPr>
      </p:sp>
      <p:sp>
        <p:nvSpPr>
          <p:cNvPr name="TextBox 3" id="3"/>
          <p:cNvSpPr txBox="true"/>
          <p:nvPr/>
        </p:nvSpPr>
        <p:spPr>
          <a:xfrm rot="0">
            <a:off x="548625" y="6402050"/>
            <a:ext cx="1950750" cy="273725"/>
          </a:xfrm>
          <a:prstGeom prst="rect">
            <a:avLst/>
          </a:prstGeom>
        </p:spPr>
        <p:txBody>
          <a:bodyPr anchor="t" rtlCol="false" tIns="0" lIns="0" bIns="0" rIns="0">
            <a:spAutoFit/>
          </a:bodyPr>
          <a:lstStyle/>
          <a:p>
            <a:pPr algn="l">
              <a:lnSpc>
                <a:spcPts val="1439"/>
              </a:lnSpc>
            </a:pPr>
            <a:r>
              <a:rPr lang="en-US" sz="1200" spc="-47">
                <a:solidFill>
                  <a:srgbClr val="888888"/>
                </a:solidFill>
                <a:latin typeface="Open Sans 2"/>
              </a:rPr>
              <a:t>8/05/20XX</a:t>
            </a:r>
          </a:p>
        </p:txBody>
      </p:sp>
      <p:sp>
        <p:nvSpPr>
          <p:cNvPr name="TextBox 4" id="4"/>
          <p:cNvSpPr txBox="true"/>
          <p:nvPr/>
        </p:nvSpPr>
        <p:spPr>
          <a:xfrm rot="0">
            <a:off x="6644625" y="6402050"/>
            <a:ext cx="1950750" cy="273725"/>
          </a:xfrm>
          <a:prstGeom prst="rect">
            <a:avLst/>
          </a:prstGeom>
        </p:spPr>
        <p:txBody>
          <a:bodyPr anchor="t" rtlCol="false" tIns="0" lIns="0" bIns="0" rIns="0">
            <a:spAutoFit/>
          </a:bodyPr>
          <a:lstStyle/>
          <a:p>
            <a:pPr algn="r">
              <a:lnSpc>
                <a:spcPts val="1439"/>
              </a:lnSpc>
            </a:pPr>
            <a:r>
              <a:rPr lang="en-US" sz="1200" spc="-47">
                <a:solidFill>
                  <a:srgbClr val="888888"/>
                </a:solidFill>
                <a:latin typeface="Open Sans 2"/>
              </a:rPr>
              <a:t>35</a:t>
            </a:r>
          </a:p>
        </p:txBody>
      </p:sp>
      <p:sp>
        <p:nvSpPr>
          <p:cNvPr name="TextBox 5" id="5"/>
          <p:cNvSpPr txBox="true"/>
          <p:nvPr/>
        </p:nvSpPr>
        <p:spPr>
          <a:xfrm rot="0">
            <a:off x="5291641" y="706017"/>
            <a:ext cx="7704800" cy="1386550"/>
          </a:xfrm>
          <a:prstGeom prst="rect">
            <a:avLst/>
          </a:prstGeom>
        </p:spPr>
        <p:txBody>
          <a:bodyPr anchor="t" rtlCol="false" tIns="0" lIns="0" bIns="0" rIns="0">
            <a:spAutoFit/>
          </a:bodyPr>
          <a:lstStyle/>
          <a:p>
            <a:pPr algn="ctr">
              <a:lnSpc>
                <a:spcPts val="3600"/>
              </a:lnSpc>
            </a:pPr>
            <a:r>
              <a:rPr lang="en-US" sz="3000" spc="-119">
                <a:solidFill>
                  <a:srgbClr val="00224B"/>
                </a:solidFill>
                <a:latin typeface="Open Sans 2 Bold"/>
              </a:rPr>
              <a:t>After logging in, you will see this Home screen. Click on "Apply" to see the open grant and program opportunities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48625" y="6402050"/>
            <a:ext cx="1950750" cy="273725"/>
          </a:xfrm>
          <a:prstGeom prst="rect">
            <a:avLst/>
          </a:prstGeom>
        </p:spPr>
        <p:txBody>
          <a:bodyPr anchor="t" rtlCol="false" tIns="0" lIns="0" bIns="0" rIns="0">
            <a:spAutoFit/>
          </a:bodyPr>
          <a:lstStyle/>
          <a:p>
            <a:pPr algn="l">
              <a:lnSpc>
                <a:spcPts val="1439"/>
              </a:lnSpc>
            </a:pPr>
            <a:r>
              <a:rPr lang="en-US" sz="1200" spc="-47">
                <a:solidFill>
                  <a:srgbClr val="888888"/>
                </a:solidFill>
                <a:latin typeface="Open Sans 2"/>
              </a:rPr>
              <a:t>8/05/20XX</a:t>
            </a:r>
          </a:p>
        </p:txBody>
      </p:sp>
      <p:sp>
        <p:nvSpPr>
          <p:cNvPr name="TextBox 3" id="3"/>
          <p:cNvSpPr txBox="true"/>
          <p:nvPr/>
        </p:nvSpPr>
        <p:spPr>
          <a:xfrm rot="0">
            <a:off x="6644625" y="6402050"/>
            <a:ext cx="1950750" cy="273725"/>
          </a:xfrm>
          <a:prstGeom prst="rect">
            <a:avLst/>
          </a:prstGeom>
        </p:spPr>
        <p:txBody>
          <a:bodyPr anchor="t" rtlCol="false" tIns="0" lIns="0" bIns="0" rIns="0">
            <a:spAutoFit/>
          </a:bodyPr>
          <a:lstStyle/>
          <a:p>
            <a:pPr algn="r">
              <a:lnSpc>
                <a:spcPts val="1439"/>
              </a:lnSpc>
            </a:pPr>
            <a:r>
              <a:rPr lang="en-US" sz="1200" spc="-47">
                <a:solidFill>
                  <a:srgbClr val="888888"/>
                </a:solidFill>
                <a:latin typeface="Open Sans 2"/>
              </a:rPr>
              <a:t>36</a:t>
            </a:r>
          </a:p>
        </p:txBody>
      </p:sp>
      <p:sp>
        <p:nvSpPr>
          <p:cNvPr name="TextBox 4" id="4"/>
          <p:cNvSpPr txBox="true"/>
          <p:nvPr/>
        </p:nvSpPr>
        <p:spPr>
          <a:xfrm rot="0">
            <a:off x="5392701" y="341564"/>
            <a:ext cx="7502600" cy="1966075"/>
          </a:xfrm>
          <a:prstGeom prst="rect">
            <a:avLst/>
          </a:prstGeom>
        </p:spPr>
        <p:txBody>
          <a:bodyPr anchor="t" rtlCol="false" tIns="0" lIns="0" bIns="0" rIns="0">
            <a:spAutoFit/>
          </a:bodyPr>
          <a:lstStyle/>
          <a:p>
            <a:pPr algn="ctr">
              <a:lnSpc>
                <a:spcPts val="6480"/>
              </a:lnSpc>
            </a:pPr>
            <a:r>
              <a:rPr lang="en-US" sz="3600" spc="-143">
                <a:solidFill>
                  <a:srgbClr val="00224B"/>
                </a:solidFill>
                <a:latin typeface="Open Sans 2 Bold"/>
              </a:rPr>
              <a:t>"Apply" page</a:t>
            </a:r>
          </a:p>
        </p:txBody>
      </p:sp>
      <p:sp>
        <p:nvSpPr>
          <p:cNvPr name="Freeform 5" id="5"/>
          <p:cNvSpPr/>
          <p:nvPr/>
        </p:nvSpPr>
        <p:spPr>
          <a:xfrm flipH="false" flipV="false" rot="0">
            <a:off x="1195755" y="2123702"/>
            <a:ext cx="15907479" cy="8160743"/>
          </a:xfrm>
          <a:custGeom>
            <a:avLst/>
            <a:gdLst/>
            <a:ahLst/>
            <a:cxnLst/>
            <a:rect r="r" b="b" t="t" l="l"/>
            <a:pathLst>
              <a:path h="8160743" w="15907479">
                <a:moveTo>
                  <a:pt x="0" y="0"/>
                </a:moveTo>
                <a:lnTo>
                  <a:pt x="15907479" y="0"/>
                </a:lnTo>
                <a:lnTo>
                  <a:pt x="15907479" y="8160743"/>
                </a:lnTo>
                <a:lnTo>
                  <a:pt x="0" y="8160743"/>
                </a:lnTo>
                <a:lnTo>
                  <a:pt x="0" y="0"/>
                </a:lnTo>
                <a:close/>
              </a:path>
            </a:pathLst>
          </a:custGeom>
          <a:blipFill>
            <a:blip r:embed="rId3"/>
            <a:stretch>
              <a:fillRect l="0" t="0" r="-276"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19221">
            <a:off x="16619619" y="-805220"/>
            <a:ext cx="293783" cy="2485858"/>
          </a:xfrm>
          <a:custGeom>
            <a:avLst/>
            <a:gdLst/>
            <a:ahLst/>
            <a:cxnLst/>
            <a:rect r="r" b="b" t="t" l="l"/>
            <a:pathLst>
              <a:path h="2485858" w="293783">
                <a:moveTo>
                  <a:pt x="0" y="0"/>
                </a:moveTo>
                <a:lnTo>
                  <a:pt x="293783" y="0"/>
                </a:lnTo>
                <a:lnTo>
                  <a:pt x="293783" y="2485858"/>
                </a:lnTo>
                <a:lnTo>
                  <a:pt x="0" y="2485858"/>
                </a:lnTo>
                <a:lnTo>
                  <a:pt x="0" y="0"/>
                </a:lnTo>
                <a:close/>
              </a:path>
            </a:pathLst>
          </a:custGeom>
          <a:blipFill>
            <a:blip r:embed="rId3"/>
            <a:stretch>
              <a:fillRect l="0" t="0" r="-837" b="0"/>
            </a:stretch>
          </a:blipFill>
        </p:spPr>
      </p:sp>
      <p:sp>
        <p:nvSpPr>
          <p:cNvPr name="Freeform 3" id="3"/>
          <p:cNvSpPr/>
          <p:nvPr/>
        </p:nvSpPr>
        <p:spPr>
          <a:xfrm flipH="false" flipV="false" rot="0">
            <a:off x="10049799" y="2045431"/>
            <a:ext cx="1062843" cy="1062843"/>
          </a:xfrm>
          <a:custGeom>
            <a:avLst/>
            <a:gdLst/>
            <a:ahLst/>
            <a:cxnLst/>
            <a:rect r="r" b="b" t="t" l="l"/>
            <a:pathLst>
              <a:path h="1062843" w="1062843">
                <a:moveTo>
                  <a:pt x="0" y="0"/>
                </a:moveTo>
                <a:lnTo>
                  <a:pt x="1062843" y="0"/>
                </a:lnTo>
                <a:lnTo>
                  <a:pt x="1062843" y="1062843"/>
                </a:lnTo>
                <a:lnTo>
                  <a:pt x="0" y="1062843"/>
                </a:lnTo>
                <a:lnTo>
                  <a:pt x="0" y="0"/>
                </a:lnTo>
                <a:close/>
              </a:path>
            </a:pathLst>
          </a:custGeom>
          <a:blipFill>
            <a:blip r:embed="rId4"/>
            <a:stretch>
              <a:fillRect l="0" t="0" r="0" b="0"/>
            </a:stretch>
          </a:blipFill>
        </p:spPr>
      </p:sp>
      <p:sp>
        <p:nvSpPr>
          <p:cNvPr name="Freeform 4" id="4"/>
          <p:cNvSpPr/>
          <p:nvPr/>
        </p:nvSpPr>
        <p:spPr>
          <a:xfrm flipH="false" flipV="false" rot="0">
            <a:off x="10049799" y="3303857"/>
            <a:ext cx="1062843" cy="1062843"/>
          </a:xfrm>
          <a:custGeom>
            <a:avLst/>
            <a:gdLst/>
            <a:ahLst/>
            <a:cxnLst/>
            <a:rect r="r" b="b" t="t" l="l"/>
            <a:pathLst>
              <a:path h="1062843" w="1062843">
                <a:moveTo>
                  <a:pt x="0" y="0"/>
                </a:moveTo>
                <a:lnTo>
                  <a:pt x="1062843" y="0"/>
                </a:lnTo>
                <a:lnTo>
                  <a:pt x="1062843" y="1062843"/>
                </a:lnTo>
                <a:lnTo>
                  <a:pt x="0" y="1062843"/>
                </a:lnTo>
                <a:lnTo>
                  <a:pt x="0" y="0"/>
                </a:lnTo>
                <a:close/>
              </a:path>
            </a:pathLst>
          </a:custGeom>
          <a:blipFill>
            <a:blip r:embed="rId5"/>
            <a:stretch>
              <a:fillRect l="0" t="0" r="0" b="0"/>
            </a:stretch>
          </a:blipFill>
        </p:spPr>
      </p:sp>
      <p:sp>
        <p:nvSpPr>
          <p:cNvPr name="Freeform 5" id="5"/>
          <p:cNvSpPr/>
          <p:nvPr/>
        </p:nvSpPr>
        <p:spPr>
          <a:xfrm flipH="false" flipV="false" rot="0">
            <a:off x="10049799" y="776800"/>
            <a:ext cx="1062843" cy="1085357"/>
          </a:xfrm>
          <a:custGeom>
            <a:avLst/>
            <a:gdLst/>
            <a:ahLst/>
            <a:cxnLst/>
            <a:rect r="r" b="b" t="t" l="l"/>
            <a:pathLst>
              <a:path h="1085357" w="1062843">
                <a:moveTo>
                  <a:pt x="0" y="0"/>
                </a:moveTo>
                <a:lnTo>
                  <a:pt x="1062843" y="0"/>
                </a:lnTo>
                <a:lnTo>
                  <a:pt x="1062843" y="1085357"/>
                </a:lnTo>
                <a:lnTo>
                  <a:pt x="0" y="1085357"/>
                </a:lnTo>
                <a:lnTo>
                  <a:pt x="0" y="0"/>
                </a:lnTo>
                <a:close/>
              </a:path>
            </a:pathLst>
          </a:custGeom>
          <a:blipFill>
            <a:blip r:embed="rId6"/>
            <a:stretch>
              <a:fillRect l="0" t="0" r="-161" b="0"/>
            </a:stretch>
          </a:blipFill>
        </p:spPr>
      </p:sp>
      <p:sp>
        <p:nvSpPr>
          <p:cNvPr name="Freeform 6" id="6"/>
          <p:cNvSpPr/>
          <p:nvPr/>
        </p:nvSpPr>
        <p:spPr>
          <a:xfrm flipH="false" flipV="false" rot="0">
            <a:off x="9492814" y="6928925"/>
            <a:ext cx="8795186" cy="3293308"/>
          </a:xfrm>
          <a:custGeom>
            <a:avLst/>
            <a:gdLst/>
            <a:ahLst/>
            <a:cxnLst/>
            <a:rect r="r" b="b" t="t" l="l"/>
            <a:pathLst>
              <a:path h="3293308" w="8795186">
                <a:moveTo>
                  <a:pt x="0" y="0"/>
                </a:moveTo>
                <a:lnTo>
                  <a:pt x="8795186" y="0"/>
                </a:lnTo>
                <a:lnTo>
                  <a:pt x="8795186" y="3293308"/>
                </a:lnTo>
                <a:lnTo>
                  <a:pt x="0" y="3293308"/>
                </a:lnTo>
                <a:lnTo>
                  <a:pt x="0" y="0"/>
                </a:lnTo>
                <a:close/>
              </a:path>
            </a:pathLst>
          </a:custGeom>
          <a:blipFill>
            <a:blip r:embed="rId7"/>
            <a:stretch>
              <a:fillRect l="0" t="0" r="0" b="0"/>
            </a:stretch>
          </a:blipFill>
        </p:spPr>
      </p:sp>
      <p:sp>
        <p:nvSpPr>
          <p:cNvPr name="TextBox 7" id="7"/>
          <p:cNvSpPr txBox="true"/>
          <p:nvPr/>
        </p:nvSpPr>
        <p:spPr>
          <a:xfrm rot="0">
            <a:off x="1028700" y="4761413"/>
            <a:ext cx="9516029" cy="1791842"/>
          </a:xfrm>
          <a:prstGeom prst="rect">
            <a:avLst/>
          </a:prstGeom>
        </p:spPr>
        <p:txBody>
          <a:bodyPr anchor="t" rtlCol="false" tIns="0" lIns="0" bIns="0" rIns="0">
            <a:spAutoFit/>
          </a:bodyPr>
          <a:lstStyle/>
          <a:p>
            <a:pPr algn="l">
              <a:lnSpc>
                <a:spcPts val="4834"/>
              </a:lnSpc>
            </a:pPr>
            <a:r>
              <a:rPr lang="en-US" sz="3098">
                <a:solidFill>
                  <a:srgbClr val="00224B"/>
                </a:solidFill>
                <a:latin typeface="Open Sans 1"/>
              </a:rPr>
              <a:t>Feel free to reach out to us about any joint efforts, partnerships, or grant/programming opportunities. </a:t>
            </a:r>
          </a:p>
          <a:p>
            <a:pPr algn="l">
              <a:lnSpc>
                <a:spcPts val="4834"/>
              </a:lnSpc>
            </a:pPr>
            <a:r>
              <a:rPr lang="en-US" sz="3098">
                <a:solidFill>
                  <a:srgbClr val="00224B"/>
                </a:solidFill>
                <a:latin typeface="Open Sans 1"/>
              </a:rPr>
              <a:t>We would love to hear from you! </a:t>
            </a:r>
          </a:p>
        </p:txBody>
      </p:sp>
      <p:sp>
        <p:nvSpPr>
          <p:cNvPr name="TextBox 8" id="8"/>
          <p:cNvSpPr txBox="true"/>
          <p:nvPr/>
        </p:nvSpPr>
        <p:spPr>
          <a:xfrm rot="0">
            <a:off x="11602435" y="2266950"/>
            <a:ext cx="6716712" cy="552450"/>
          </a:xfrm>
          <a:prstGeom prst="rect">
            <a:avLst/>
          </a:prstGeom>
        </p:spPr>
        <p:txBody>
          <a:bodyPr anchor="t" rtlCol="false" tIns="0" lIns="0" bIns="0" rIns="0">
            <a:spAutoFit/>
          </a:bodyPr>
          <a:lstStyle/>
          <a:p>
            <a:pPr algn="l">
              <a:lnSpc>
                <a:spcPts val="4593"/>
              </a:lnSpc>
            </a:pPr>
            <a:r>
              <a:rPr lang="en-US" sz="3190">
                <a:solidFill>
                  <a:srgbClr val="00224B"/>
                </a:solidFill>
                <a:latin typeface="Open Sans 1 Bold"/>
              </a:rPr>
              <a:t>www.michiganhumanities.org</a:t>
            </a:r>
          </a:p>
        </p:txBody>
      </p:sp>
      <p:sp>
        <p:nvSpPr>
          <p:cNvPr name="TextBox 9" id="9"/>
          <p:cNvSpPr txBox="true"/>
          <p:nvPr/>
        </p:nvSpPr>
        <p:spPr>
          <a:xfrm rot="0">
            <a:off x="11602435" y="1058093"/>
            <a:ext cx="5774685" cy="528340"/>
          </a:xfrm>
          <a:prstGeom prst="rect">
            <a:avLst/>
          </a:prstGeom>
        </p:spPr>
        <p:txBody>
          <a:bodyPr anchor="t" rtlCol="false" tIns="0" lIns="0" bIns="0" rIns="0">
            <a:spAutoFit/>
          </a:bodyPr>
          <a:lstStyle/>
          <a:p>
            <a:pPr algn="l">
              <a:lnSpc>
                <a:spcPts val="4320"/>
              </a:lnSpc>
            </a:pPr>
            <a:r>
              <a:rPr lang="en-US" sz="3000">
                <a:solidFill>
                  <a:srgbClr val="00224B"/>
                </a:solidFill>
                <a:latin typeface="Open Sans 1 Bold"/>
              </a:rPr>
              <a:t>info@mihumanities.org</a:t>
            </a:r>
          </a:p>
        </p:txBody>
      </p:sp>
      <p:sp>
        <p:nvSpPr>
          <p:cNvPr name="TextBox 10" id="10"/>
          <p:cNvSpPr txBox="true"/>
          <p:nvPr/>
        </p:nvSpPr>
        <p:spPr>
          <a:xfrm rot="0">
            <a:off x="11602435" y="3629025"/>
            <a:ext cx="3698935" cy="1061085"/>
          </a:xfrm>
          <a:prstGeom prst="rect">
            <a:avLst/>
          </a:prstGeom>
        </p:spPr>
        <p:txBody>
          <a:bodyPr anchor="t" rtlCol="false" tIns="0" lIns="0" bIns="0" rIns="0">
            <a:spAutoFit/>
          </a:bodyPr>
          <a:lstStyle/>
          <a:p>
            <a:pPr algn="l">
              <a:lnSpc>
                <a:spcPts val="4320"/>
              </a:lnSpc>
            </a:pPr>
            <a:r>
              <a:rPr lang="en-US" sz="3000">
                <a:solidFill>
                  <a:srgbClr val="00224B"/>
                </a:solidFill>
                <a:latin typeface="Open Sans 1 Bold"/>
              </a:rPr>
              <a:t>517-372-7770</a:t>
            </a:r>
          </a:p>
          <a:p>
            <a:pPr algn="l">
              <a:lnSpc>
                <a:spcPts val="4320"/>
              </a:lnSpc>
            </a:pPr>
          </a:p>
        </p:txBody>
      </p:sp>
      <p:sp>
        <p:nvSpPr>
          <p:cNvPr name="TextBox 11" id="11"/>
          <p:cNvSpPr txBox="true"/>
          <p:nvPr/>
        </p:nvSpPr>
        <p:spPr>
          <a:xfrm rot="0">
            <a:off x="1028700" y="1028700"/>
            <a:ext cx="10049799" cy="3581400"/>
          </a:xfrm>
          <a:prstGeom prst="rect">
            <a:avLst/>
          </a:prstGeom>
        </p:spPr>
        <p:txBody>
          <a:bodyPr anchor="t" rtlCol="false" tIns="0" lIns="0" bIns="0" rIns="0">
            <a:spAutoFit/>
          </a:bodyPr>
          <a:lstStyle/>
          <a:p>
            <a:pPr>
              <a:lnSpc>
                <a:spcPts val="14167"/>
              </a:lnSpc>
            </a:pPr>
            <a:r>
              <a:rPr lang="en-US" sz="11806">
                <a:solidFill>
                  <a:srgbClr val="0D2A54"/>
                </a:solidFill>
                <a:latin typeface="Open Sans 2 Bold"/>
              </a:rPr>
              <a:t>KEEP IN TOUCH</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FEFE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757809" cy="10287000"/>
          </a:xfrm>
          <a:custGeom>
            <a:avLst/>
            <a:gdLst/>
            <a:ahLst/>
            <a:cxnLst/>
            <a:rect r="r" b="b" t="t" l="l"/>
            <a:pathLst>
              <a:path h="10287000" w="4757809">
                <a:moveTo>
                  <a:pt x="0" y="0"/>
                </a:moveTo>
                <a:lnTo>
                  <a:pt x="4757809" y="0"/>
                </a:lnTo>
                <a:lnTo>
                  <a:pt x="4757809" y="10287000"/>
                </a:lnTo>
                <a:lnTo>
                  <a:pt x="0" y="10287000"/>
                </a:lnTo>
                <a:lnTo>
                  <a:pt x="0" y="0"/>
                </a:lnTo>
                <a:close/>
              </a:path>
            </a:pathLst>
          </a:custGeom>
          <a:blipFill>
            <a:blip r:embed="rId3"/>
            <a:stretch>
              <a:fillRect l="-46090" t="0" r="-46098" b="0"/>
            </a:stretch>
          </a:blipFill>
        </p:spPr>
      </p:sp>
      <p:sp>
        <p:nvSpPr>
          <p:cNvPr name="Freeform 3" id="3"/>
          <p:cNvSpPr/>
          <p:nvPr/>
        </p:nvSpPr>
        <p:spPr>
          <a:xfrm flipH="false" flipV="false" rot="0">
            <a:off x="13530191" y="0"/>
            <a:ext cx="4757809" cy="10287000"/>
          </a:xfrm>
          <a:custGeom>
            <a:avLst/>
            <a:gdLst/>
            <a:ahLst/>
            <a:cxnLst/>
            <a:rect r="r" b="b" t="t" l="l"/>
            <a:pathLst>
              <a:path h="10287000" w="4757809">
                <a:moveTo>
                  <a:pt x="0" y="0"/>
                </a:moveTo>
                <a:lnTo>
                  <a:pt x="4757809" y="0"/>
                </a:lnTo>
                <a:lnTo>
                  <a:pt x="4757809" y="10287000"/>
                </a:lnTo>
                <a:lnTo>
                  <a:pt x="0" y="10287000"/>
                </a:lnTo>
                <a:lnTo>
                  <a:pt x="0" y="0"/>
                </a:lnTo>
                <a:close/>
              </a:path>
            </a:pathLst>
          </a:custGeom>
          <a:blipFill>
            <a:blip r:embed="rId3"/>
            <a:stretch>
              <a:fillRect l="-46090" t="0" r="-46098" b="0"/>
            </a:stretch>
          </a:blipFill>
        </p:spPr>
      </p:sp>
      <p:sp>
        <p:nvSpPr>
          <p:cNvPr name="Freeform 4" id="4"/>
          <p:cNvSpPr/>
          <p:nvPr/>
        </p:nvSpPr>
        <p:spPr>
          <a:xfrm flipH="false" flipV="false" rot="-10800000">
            <a:off x="14415873" y="8625506"/>
            <a:ext cx="3872127" cy="1661494"/>
          </a:xfrm>
          <a:custGeom>
            <a:avLst/>
            <a:gdLst/>
            <a:ahLst/>
            <a:cxnLst/>
            <a:rect r="r" b="b" t="t" l="l"/>
            <a:pathLst>
              <a:path h="1661494" w="3872127">
                <a:moveTo>
                  <a:pt x="0" y="0"/>
                </a:moveTo>
                <a:lnTo>
                  <a:pt x="3872127" y="0"/>
                </a:lnTo>
                <a:lnTo>
                  <a:pt x="3872127" y="1661494"/>
                </a:lnTo>
                <a:lnTo>
                  <a:pt x="0" y="1661494"/>
                </a:lnTo>
                <a:lnTo>
                  <a:pt x="0" y="0"/>
                </a:lnTo>
                <a:close/>
              </a:path>
            </a:pathLst>
          </a:custGeom>
          <a:blipFill>
            <a:blip r:embed="rId4"/>
            <a:stretch>
              <a:fillRect l="0" t="0" r="0" b="-211"/>
            </a:stretch>
          </a:blipFill>
        </p:spPr>
      </p:sp>
      <p:sp>
        <p:nvSpPr>
          <p:cNvPr name="Freeform 5" id="5"/>
          <p:cNvSpPr/>
          <p:nvPr/>
        </p:nvSpPr>
        <p:spPr>
          <a:xfrm flipH="false" flipV="false" rot="-5400000">
            <a:off x="8997108" y="54680"/>
            <a:ext cx="293783" cy="2485858"/>
          </a:xfrm>
          <a:custGeom>
            <a:avLst/>
            <a:gdLst/>
            <a:ahLst/>
            <a:cxnLst/>
            <a:rect r="r" b="b" t="t" l="l"/>
            <a:pathLst>
              <a:path h="2485858" w="293783">
                <a:moveTo>
                  <a:pt x="0" y="0"/>
                </a:moveTo>
                <a:lnTo>
                  <a:pt x="293783" y="0"/>
                </a:lnTo>
                <a:lnTo>
                  <a:pt x="293783" y="2485858"/>
                </a:lnTo>
                <a:lnTo>
                  <a:pt x="0" y="2485858"/>
                </a:lnTo>
                <a:lnTo>
                  <a:pt x="0" y="0"/>
                </a:lnTo>
                <a:close/>
              </a:path>
            </a:pathLst>
          </a:custGeom>
          <a:blipFill>
            <a:blip r:embed="rId5"/>
            <a:stretch>
              <a:fillRect l="0" t="0" r="-837" b="0"/>
            </a:stretch>
          </a:blipFill>
        </p:spPr>
      </p:sp>
      <p:sp>
        <p:nvSpPr>
          <p:cNvPr name="TextBox 6" id="6"/>
          <p:cNvSpPr txBox="true"/>
          <p:nvPr/>
        </p:nvSpPr>
        <p:spPr>
          <a:xfrm rot="0">
            <a:off x="7219912" y="1924405"/>
            <a:ext cx="3848175" cy="465327"/>
          </a:xfrm>
          <a:prstGeom prst="rect">
            <a:avLst/>
          </a:prstGeom>
        </p:spPr>
        <p:txBody>
          <a:bodyPr anchor="t" rtlCol="false" tIns="0" lIns="0" bIns="0" rIns="0">
            <a:spAutoFit/>
          </a:bodyPr>
          <a:lstStyle/>
          <a:p>
            <a:pPr algn="ctr">
              <a:lnSpc>
                <a:spcPts val="4745"/>
              </a:lnSpc>
            </a:pPr>
            <a:r>
              <a:rPr lang="en-US" sz="4599">
                <a:solidFill>
                  <a:srgbClr val="00224B"/>
                </a:solidFill>
                <a:latin typeface="Open Sans 1 Bold"/>
              </a:rPr>
              <a:t>Mission</a:t>
            </a:r>
          </a:p>
        </p:txBody>
      </p:sp>
      <p:sp>
        <p:nvSpPr>
          <p:cNvPr name="TextBox 7" id="7"/>
          <p:cNvSpPr txBox="true"/>
          <p:nvPr/>
        </p:nvSpPr>
        <p:spPr>
          <a:xfrm rot="0">
            <a:off x="7219912" y="6897568"/>
            <a:ext cx="3848175" cy="465327"/>
          </a:xfrm>
          <a:prstGeom prst="rect">
            <a:avLst/>
          </a:prstGeom>
        </p:spPr>
        <p:txBody>
          <a:bodyPr anchor="t" rtlCol="false" tIns="0" lIns="0" bIns="0" rIns="0">
            <a:spAutoFit/>
          </a:bodyPr>
          <a:lstStyle/>
          <a:p>
            <a:pPr algn="ctr">
              <a:lnSpc>
                <a:spcPts val="4745"/>
              </a:lnSpc>
            </a:pPr>
            <a:r>
              <a:rPr lang="en-US" sz="4599">
                <a:solidFill>
                  <a:srgbClr val="00224B"/>
                </a:solidFill>
                <a:latin typeface="Open Sans 1 Bold"/>
              </a:rPr>
              <a:t>Vision</a:t>
            </a:r>
          </a:p>
        </p:txBody>
      </p:sp>
      <p:sp>
        <p:nvSpPr>
          <p:cNvPr name="TextBox 8" id="8"/>
          <p:cNvSpPr txBox="true"/>
          <p:nvPr/>
        </p:nvSpPr>
        <p:spPr>
          <a:xfrm rot="0">
            <a:off x="4757809" y="7599080"/>
            <a:ext cx="8772300" cy="1115850"/>
          </a:xfrm>
          <a:prstGeom prst="rect">
            <a:avLst/>
          </a:prstGeom>
        </p:spPr>
        <p:txBody>
          <a:bodyPr anchor="t" rtlCol="false" tIns="0" lIns="0" bIns="0" rIns="0">
            <a:spAutoFit/>
          </a:bodyPr>
          <a:lstStyle/>
          <a:p>
            <a:pPr algn="ctr">
              <a:lnSpc>
                <a:spcPts val="4414"/>
              </a:lnSpc>
            </a:pPr>
            <a:r>
              <a:rPr lang="en-US" sz="3199">
                <a:solidFill>
                  <a:srgbClr val="0D2A54"/>
                </a:solidFill>
                <a:latin typeface="Open Sans 1"/>
              </a:rPr>
              <a:t>A more thoughtful, connected, engaged, and informed Michigan.</a:t>
            </a:r>
          </a:p>
        </p:txBody>
      </p:sp>
      <p:sp>
        <p:nvSpPr>
          <p:cNvPr name="TextBox 9" id="9"/>
          <p:cNvSpPr txBox="true"/>
          <p:nvPr/>
        </p:nvSpPr>
        <p:spPr>
          <a:xfrm rot="0">
            <a:off x="4757809" y="2736283"/>
            <a:ext cx="8772300" cy="1115850"/>
          </a:xfrm>
          <a:prstGeom prst="rect">
            <a:avLst/>
          </a:prstGeom>
        </p:spPr>
        <p:txBody>
          <a:bodyPr anchor="t" rtlCol="false" tIns="0" lIns="0" bIns="0" rIns="0">
            <a:spAutoFit/>
          </a:bodyPr>
          <a:lstStyle/>
          <a:p>
            <a:pPr algn="ctr">
              <a:lnSpc>
                <a:spcPts val="4414"/>
              </a:lnSpc>
            </a:pPr>
            <a:r>
              <a:rPr lang="en-US" sz="3199">
                <a:solidFill>
                  <a:srgbClr val="0D2A54"/>
                </a:solidFill>
                <a:latin typeface="Open Sans 1"/>
              </a:rPr>
              <a:t>Bringing people together through stories, histories, cultures, and conversations.</a:t>
            </a:r>
          </a:p>
        </p:txBody>
      </p:sp>
      <p:sp>
        <p:nvSpPr>
          <p:cNvPr name="Freeform 10" id="10"/>
          <p:cNvSpPr/>
          <p:nvPr/>
        </p:nvSpPr>
        <p:spPr>
          <a:xfrm flipH="false" flipV="false" rot="-5400000">
            <a:off x="8997108" y="5031498"/>
            <a:ext cx="293783" cy="2485858"/>
          </a:xfrm>
          <a:custGeom>
            <a:avLst/>
            <a:gdLst/>
            <a:ahLst/>
            <a:cxnLst/>
            <a:rect r="r" b="b" t="t" l="l"/>
            <a:pathLst>
              <a:path h="2485858" w="293783">
                <a:moveTo>
                  <a:pt x="0" y="0"/>
                </a:moveTo>
                <a:lnTo>
                  <a:pt x="293783" y="0"/>
                </a:lnTo>
                <a:lnTo>
                  <a:pt x="293783" y="2485858"/>
                </a:lnTo>
                <a:lnTo>
                  <a:pt x="0" y="2485858"/>
                </a:lnTo>
                <a:lnTo>
                  <a:pt x="0" y="0"/>
                </a:lnTo>
                <a:close/>
              </a:path>
            </a:pathLst>
          </a:custGeom>
          <a:blipFill>
            <a:blip r:embed="rId5"/>
            <a:stretch>
              <a:fillRect l="0" t="0" r="-837"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897600" cy="10287000"/>
            <a:chOff x="0" y="0"/>
            <a:chExt cx="25196800" cy="13716000"/>
          </a:xfrm>
        </p:grpSpPr>
        <p:sp>
          <p:nvSpPr>
            <p:cNvPr name="Freeform 3" id="3"/>
            <p:cNvSpPr/>
            <p:nvPr/>
          </p:nvSpPr>
          <p:spPr>
            <a:xfrm flipH="false" flipV="false" rot="0">
              <a:off x="0" y="0"/>
              <a:ext cx="25196800" cy="13716000"/>
            </a:xfrm>
            <a:custGeom>
              <a:avLst/>
              <a:gdLst/>
              <a:ahLst/>
              <a:cxnLst/>
              <a:rect r="r" b="b" t="t" l="l"/>
              <a:pathLst>
                <a:path h="13716000" w="25196800">
                  <a:moveTo>
                    <a:pt x="0" y="0"/>
                  </a:moveTo>
                  <a:lnTo>
                    <a:pt x="25196800" y="0"/>
                  </a:lnTo>
                  <a:lnTo>
                    <a:pt x="25196800" y="13716000"/>
                  </a:lnTo>
                  <a:lnTo>
                    <a:pt x="0" y="13716000"/>
                  </a:lnTo>
                  <a:close/>
                </a:path>
              </a:pathLst>
            </a:custGeom>
            <a:solidFill>
              <a:srgbClr val="FFFFFF"/>
            </a:solidFill>
          </p:spPr>
        </p:sp>
      </p:grpSp>
      <p:sp>
        <p:nvSpPr>
          <p:cNvPr name="Freeform 4" id="4"/>
          <p:cNvSpPr/>
          <p:nvPr/>
        </p:nvSpPr>
        <p:spPr>
          <a:xfrm flipH="false" flipV="false" rot="0">
            <a:off x="6172200" y="2179604"/>
            <a:ext cx="5943600" cy="5927793"/>
          </a:xfrm>
          <a:custGeom>
            <a:avLst/>
            <a:gdLst/>
            <a:ahLst/>
            <a:cxnLst/>
            <a:rect r="r" b="b" t="t" l="l"/>
            <a:pathLst>
              <a:path h="5927793" w="5943600">
                <a:moveTo>
                  <a:pt x="0" y="0"/>
                </a:moveTo>
                <a:lnTo>
                  <a:pt x="5943600" y="0"/>
                </a:lnTo>
                <a:lnTo>
                  <a:pt x="5943600" y="5927793"/>
                </a:lnTo>
                <a:lnTo>
                  <a:pt x="0" y="5927793"/>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04349" y="0"/>
            <a:ext cx="8883651" cy="10287000"/>
          </a:xfrm>
          <a:custGeom>
            <a:avLst/>
            <a:gdLst/>
            <a:ahLst/>
            <a:cxnLst/>
            <a:rect r="r" b="b" t="t" l="l"/>
            <a:pathLst>
              <a:path h="10287000" w="8883651">
                <a:moveTo>
                  <a:pt x="0" y="0"/>
                </a:moveTo>
                <a:lnTo>
                  <a:pt x="8883651" y="0"/>
                </a:lnTo>
                <a:lnTo>
                  <a:pt x="888365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60349" y="142875"/>
            <a:ext cx="8883651" cy="885825"/>
          </a:xfrm>
          <a:prstGeom prst="rect">
            <a:avLst/>
          </a:prstGeom>
        </p:spPr>
        <p:txBody>
          <a:bodyPr anchor="t" rtlCol="false" tIns="0" lIns="0" bIns="0" rIns="0">
            <a:spAutoFit/>
          </a:bodyPr>
          <a:lstStyle/>
          <a:p>
            <a:pPr algn="ctr">
              <a:lnSpc>
                <a:spcPts val="7047"/>
              </a:lnSpc>
            </a:pPr>
            <a:r>
              <a:rPr lang="en-US" sz="5873">
                <a:solidFill>
                  <a:srgbClr val="018335"/>
                </a:solidFill>
                <a:latin typeface="Open Sans 1 Bold"/>
              </a:rPr>
              <a:t>GREAT MICHIGAN READ</a:t>
            </a:r>
          </a:p>
        </p:txBody>
      </p:sp>
      <p:sp>
        <p:nvSpPr>
          <p:cNvPr name="TextBox 4" id="4"/>
          <p:cNvSpPr txBox="true"/>
          <p:nvPr/>
        </p:nvSpPr>
        <p:spPr>
          <a:xfrm rot="0">
            <a:off x="669925" y="1885950"/>
            <a:ext cx="7543800" cy="6515100"/>
          </a:xfrm>
          <a:prstGeom prst="rect">
            <a:avLst/>
          </a:prstGeom>
        </p:spPr>
        <p:txBody>
          <a:bodyPr anchor="t" rtlCol="false" tIns="0" lIns="0" bIns="0" rIns="0">
            <a:spAutoFit/>
          </a:bodyPr>
          <a:lstStyle/>
          <a:p>
            <a:pPr algn="ctr">
              <a:lnSpc>
                <a:spcPts val="4320"/>
              </a:lnSpc>
            </a:pPr>
            <a:r>
              <a:rPr lang="en-US" sz="3600">
                <a:solidFill>
                  <a:srgbClr val="00224B"/>
                </a:solidFill>
                <a:latin typeface="Open Sans 1"/>
              </a:rPr>
              <a:t>Michigan Humanities’ Great Michigan Read creates a statewide discussion around a Michigan themed book. Through partnerships with libraries, schools, book clubs, and a wide range of other non-profit organizations, the Great Michigan Read facilitates statewide reading and programs to bridge communities around a common conversation.</a:t>
            </a:r>
          </a:p>
        </p:txBody>
      </p:sp>
      <p:sp>
        <p:nvSpPr>
          <p:cNvPr name="Freeform 5" id="5"/>
          <p:cNvSpPr/>
          <p:nvPr/>
        </p:nvSpPr>
        <p:spPr>
          <a:xfrm flipH="false" flipV="false" rot="0">
            <a:off x="10417174" y="1561289"/>
            <a:ext cx="6858000" cy="6839761"/>
          </a:xfrm>
          <a:custGeom>
            <a:avLst/>
            <a:gdLst/>
            <a:ahLst/>
            <a:cxnLst/>
            <a:rect r="r" b="b" t="t" l="l"/>
            <a:pathLst>
              <a:path h="6839761" w="6858000">
                <a:moveTo>
                  <a:pt x="0" y="0"/>
                </a:moveTo>
                <a:lnTo>
                  <a:pt x="6858000" y="0"/>
                </a:lnTo>
                <a:lnTo>
                  <a:pt x="6858000" y="6839761"/>
                </a:lnTo>
                <a:lnTo>
                  <a:pt x="0" y="6839761"/>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04349" y="0"/>
            <a:ext cx="8883651" cy="10287000"/>
          </a:xfrm>
          <a:custGeom>
            <a:avLst/>
            <a:gdLst/>
            <a:ahLst/>
            <a:cxnLst/>
            <a:rect r="r" b="b" t="t" l="l"/>
            <a:pathLst>
              <a:path h="10287000" w="8883651">
                <a:moveTo>
                  <a:pt x="0" y="0"/>
                </a:moveTo>
                <a:lnTo>
                  <a:pt x="8883651" y="0"/>
                </a:lnTo>
                <a:lnTo>
                  <a:pt x="888365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60349" y="142875"/>
            <a:ext cx="8883651" cy="885825"/>
          </a:xfrm>
          <a:prstGeom prst="rect">
            <a:avLst/>
          </a:prstGeom>
        </p:spPr>
        <p:txBody>
          <a:bodyPr anchor="t" rtlCol="false" tIns="0" lIns="0" bIns="0" rIns="0">
            <a:spAutoFit/>
          </a:bodyPr>
          <a:lstStyle/>
          <a:p>
            <a:pPr algn="ctr">
              <a:lnSpc>
                <a:spcPts val="7047"/>
              </a:lnSpc>
            </a:pPr>
            <a:r>
              <a:rPr lang="en-US" sz="5873">
                <a:solidFill>
                  <a:srgbClr val="018335"/>
                </a:solidFill>
                <a:latin typeface="Open Sans 2 Bold"/>
              </a:rPr>
              <a:t>GREAT MICHIGAN READ</a:t>
            </a:r>
          </a:p>
        </p:txBody>
      </p:sp>
      <p:sp>
        <p:nvSpPr>
          <p:cNvPr name="TextBox 4" id="4"/>
          <p:cNvSpPr txBox="true"/>
          <p:nvPr/>
        </p:nvSpPr>
        <p:spPr>
          <a:xfrm rot="0">
            <a:off x="565297" y="3488437"/>
            <a:ext cx="8273754" cy="3481577"/>
          </a:xfrm>
          <a:prstGeom prst="rect">
            <a:avLst/>
          </a:prstGeom>
        </p:spPr>
        <p:txBody>
          <a:bodyPr anchor="t" rtlCol="false" tIns="0" lIns="0" bIns="0" rIns="0">
            <a:spAutoFit/>
          </a:bodyPr>
          <a:lstStyle/>
          <a:p>
            <a:pPr algn="ctr">
              <a:lnSpc>
                <a:spcPts val="5435"/>
              </a:lnSpc>
            </a:pPr>
            <a:r>
              <a:rPr lang="en-US" sz="5999">
                <a:solidFill>
                  <a:srgbClr val="00224B"/>
                </a:solidFill>
                <a:latin typeface="Open Sans 1 Bold"/>
              </a:rPr>
              <a:t>2023-24 title is</a:t>
            </a:r>
          </a:p>
          <a:p>
            <a:pPr algn="ctr">
              <a:lnSpc>
                <a:spcPts val="5435"/>
              </a:lnSpc>
            </a:pPr>
          </a:p>
          <a:p>
            <a:pPr algn="ctr">
              <a:lnSpc>
                <a:spcPts val="5435"/>
              </a:lnSpc>
            </a:pPr>
            <a:r>
              <a:rPr lang="en-US" sz="5999">
                <a:solidFill>
                  <a:srgbClr val="00224B"/>
                </a:solidFill>
                <a:latin typeface="Open Sans 1 Bold Italics"/>
              </a:rPr>
              <a:t>Firekeeper’s Daughter</a:t>
            </a:r>
          </a:p>
          <a:p>
            <a:pPr algn="ctr">
              <a:lnSpc>
                <a:spcPts val="5435"/>
              </a:lnSpc>
            </a:pPr>
          </a:p>
          <a:p>
            <a:pPr algn="ctr">
              <a:lnSpc>
                <a:spcPts val="5435"/>
              </a:lnSpc>
            </a:pPr>
            <a:r>
              <a:rPr lang="en-US" sz="5999">
                <a:solidFill>
                  <a:srgbClr val="00224B"/>
                </a:solidFill>
                <a:latin typeface="Open Sans 1 Bold"/>
              </a:rPr>
              <a:t>by Angeline Boulley</a:t>
            </a:r>
          </a:p>
        </p:txBody>
      </p:sp>
      <p:sp>
        <p:nvSpPr>
          <p:cNvPr name="Freeform 5" id="5"/>
          <p:cNvSpPr/>
          <p:nvPr/>
        </p:nvSpPr>
        <p:spPr>
          <a:xfrm flipH="false" flipV="false" rot="0">
            <a:off x="10877786" y="561839"/>
            <a:ext cx="5936777" cy="9163322"/>
          </a:xfrm>
          <a:custGeom>
            <a:avLst/>
            <a:gdLst/>
            <a:ahLst/>
            <a:cxnLst/>
            <a:rect r="r" b="b" t="t" l="l"/>
            <a:pathLst>
              <a:path h="9163322" w="5936777">
                <a:moveTo>
                  <a:pt x="0" y="0"/>
                </a:moveTo>
                <a:lnTo>
                  <a:pt x="5936777" y="0"/>
                </a:lnTo>
                <a:lnTo>
                  <a:pt x="5936777" y="9163322"/>
                </a:lnTo>
                <a:lnTo>
                  <a:pt x="0" y="9163322"/>
                </a:lnTo>
                <a:lnTo>
                  <a:pt x="0" y="0"/>
                </a:lnTo>
                <a:close/>
              </a:path>
            </a:pathLst>
          </a:custGeom>
          <a:blipFill>
            <a:blip r:embed="rId5"/>
            <a:stretch>
              <a:fillRect l="0" t="-107" r="0" b="-107"/>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04349" y="0"/>
            <a:ext cx="8883651" cy="10287000"/>
          </a:xfrm>
          <a:custGeom>
            <a:avLst/>
            <a:gdLst/>
            <a:ahLst/>
            <a:cxnLst/>
            <a:rect r="r" b="b" t="t" l="l"/>
            <a:pathLst>
              <a:path h="10287000" w="8883651">
                <a:moveTo>
                  <a:pt x="0" y="0"/>
                </a:moveTo>
                <a:lnTo>
                  <a:pt x="8883651" y="0"/>
                </a:lnTo>
                <a:lnTo>
                  <a:pt x="888365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60349" y="142875"/>
            <a:ext cx="8883651" cy="885825"/>
          </a:xfrm>
          <a:prstGeom prst="rect">
            <a:avLst/>
          </a:prstGeom>
        </p:spPr>
        <p:txBody>
          <a:bodyPr anchor="t" rtlCol="false" tIns="0" lIns="0" bIns="0" rIns="0">
            <a:spAutoFit/>
          </a:bodyPr>
          <a:lstStyle/>
          <a:p>
            <a:pPr algn="ctr">
              <a:lnSpc>
                <a:spcPts val="7047"/>
              </a:lnSpc>
            </a:pPr>
            <a:r>
              <a:rPr lang="en-US" sz="5873">
                <a:solidFill>
                  <a:srgbClr val="018335"/>
                </a:solidFill>
                <a:latin typeface="Open Sans 2 Bold"/>
              </a:rPr>
              <a:t>GREAT MICHIGAN READ</a:t>
            </a:r>
          </a:p>
        </p:txBody>
      </p:sp>
      <p:sp>
        <p:nvSpPr>
          <p:cNvPr name="Freeform 4" id="4"/>
          <p:cNvSpPr/>
          <p:nvPr/>
        </p:nvSpPr>
        <p:spPr>
          <a:xfrm flipH="false" flipV="false" rot="0">
            <a:off x="9969030" y="1197382"/>
            <a:ext cx="7754289" cy="7892236"/>
          </a:xfrm>
          <a:custGeom>
            <a:avLst/>
            <a:gdLst/>
            <a:ahLst/>
            <a:cxnLst/>
            <a:rect r="r" b="b" t="t" l="l"/>
            <a:pathLst>
              <a:path h="7892236" w="7754289">
                <a:moveTo>
                  <a:pt x="0" y="0"/>
                </a:moveTo>
                <a:lnTo>
                  <a:pt x="7754289" y="0"/>
                </a:lnTo>
                <a:lnTo>
                  <a:pt x="7754289" y="7892236"/>
                </a:lnTo>
                <a:lnTo>
                  <a:pt x="0" y="7892236"/>
                </a:lnTo>
                <a:lnTo>
                  <a:pt x="0" y="0"/>
                </a:lnTo>
                <a:close/>
              </a:path>
            </a:pathLst>
          </a:custGeom>
          <a:blipFill>
            <a:blip r:embed="rId5"/>
            <a:stretch>
              <a:fillRect l="-3479" t="0" r="-3202" b="-4817"/>
            </a:stretch>
          </a:blipFill>
        </p:spPr>
      </p:sp>
      <p:sp>
        <p:nvSpPr>
          <p:cNvPr name="TextBox 5" id="5"/>
          <p:cNvSpPr txBox="true"/>
          <p:nvPr/>
        </p:nvSpPr>
        <p:spPr>
          <a:xfrm rot="0">
            <a:off x="662297" y="1322349"/>
            <a:ext cx="7559100" cy="8240166"/>
          </a:xfrm>
          <a:prstGeom prst="rect">
            <a:avLst/>
          </a:prstGeom>
        </p:spPr>
        <p:txBody>
          <a:bodyPr anchor="t" rtlCol="false" tIns="0" lIns="0" bIns="0" rIns="0">
            <a:spAutoFit/>
          </a:bodyPr>
          <a:lstStyle/>
          <a:p>
            <a:pPr algn="l" marL="387138" indent="-193569" lvl="1">
              <a:lnSpc>
                <a:spcPts val="3861"/>
              </a:lnSpc>
              <a:buFont typeface="Arial"/>
              <a:buChar char="•"/>
            </a:pPr>
            <a:r>
              <a:rPr lang="en-US" sz="3099">
                <a:solidFill>
                  <a:srgbClr val="00224B"/>
                </a:solidFill>
                <a:latin typeface="Open Sans 1"/>
              </a:rPr>
              <a:t>7 regional selection committees select the title bi-annually </a:t>
            </a:r>
          </a:p>
          <a:p>
            <a:pPr algn="l" marL="387138" indent="-193569" lvl="1">
              <a:lnSpc>
                <a:spcPts val="3861"/>
              </a:lnSpc>
            </a:pPr>
          </a:p>
          <a:p>
            <a:pPr algn="l" marL="387138" indent="-193569" lvl="1">
              <a:lnSpc>
                <a:spcPts val="3861"/>
              </a:lnSpc>
              <a:buFont typeface="Arial"/>
              <a:buChar char="•"/>
            </a:pPr>
            <a:r>
              <a:rPr lang="en-US" sz="3099">
                <a:solidFill>
                  <a:srgbClr val="00224B"/>
                </a:solidFill>
                <a:latin typeface="Open Sans 1"/>
              </a:rPr>
              <a:t>Author Tour opportunities</a:t>
            </a:r>
          </a:p>
          <a:p>
            <a:pPr algn="l" marL="387138" indent="-193569" lvl="1">
              <a:lnSpc>
                <a:spcPts val="3861"/>
              </a:lnSpc>
            </a:pPr>
          </a:p>
          <a:p>
            <a:pPr algn="l" marL="387138" indent="-193569" lvl="1">
              <a:lnSpc>
                <a:spcPts val="3861"/>
              </a:lnSpc>
              <a:buFont typeface="Arial"/>
              <a:buChar char="•"/>
            </a:pPr>
            <a:r>
              <a:rPr lang="en-US" sz="3099">
                <a:solidFill>
                  <a:srgbClr val="00224B"/>
                </a:solidFill>
                <a:latin typeface="Open Sans 1"/>
              </a:rPr>
              <a:t>Open to Michigan non-profit organizations, libraries, schools, book clubs, and more!</a:t>
            </a:r>
          </a:p>
          <a:p>
            <a:pPr algn="l" marL="387138" indent="-193569" lvl="1">
              <a:lnSpc>
                <a:spcPts val="3861"/>
              </a:lnSpc>
            </a:pPr>
          </a:p>
          <a:p>
            <a:pPr algn="l" marL="387138" indent="-193569" lvl="1">
              <a:lnSpc>
                <a:spcPts val="3861"/>
              </a:lnSpc>
              <a:buFont typeface="Arial"/>
              <a:buChar char="•"/>
            </a:pPr>
            <a:r>
              <a:rPr lang="en-US" sz="3099">
                <a:solidFill>
                  <a:srgbClr val="00224B"/>
                </a:solidFill>
                <a:latin typeface="Open Sans 1"/>
              </a:rPr>
              <a:t>Partners receive free books, reader’s guides, teacher’s guides, bookmarks, supplemental materials, and audio/e-books</a:t>
            </a:r>
          </a:p>
          <a:p>
            <a:pPr algn="l" marL="387138" indent="-193569" lvl="1">
              <a:lnSpc>
                <a:spcPts val="3861"/>
              </a:lnSpc>
            </a:pPr>
          </a:p>
          <a:p>
            <a:pPr algn="l" marL="387138" indent="-193569" lvl="1">
              <a:lnSpc>
                <a:spcPts val="3861"/>
              </a:lnSpc>
              <a:buFont typeface="Arial"/>
              <a:buChar char="•"/>
            </a:pPr>
            <a:r>
              <a:rPr lang="en-US" sz="3099">
                <a:solidFill>
                  <a:srgbClr val="00224B"/>
                </a:solidFill>
                <a:latin typeface="Open Sans 1"/>
              </a:rPr>
              <a:t>Action Grants up to $750 are available for additional Great Michigan Read programming needs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404349" y="0"/>
            <a:ext cx="8883651" cy="10287000"/>
          </a:xfrm>
          <a:custGeom>
            <a:avLst/>
            <a:gdLst/>
            <a:ahLst/>
            <a:cxnLst/>
            <a:rect r="r" b="b" t="t" l="l"/>
            <a:pathLst>
              <a:path h="10287000" w="8883651">
                <a:moveTo>
                  <a:pt x="0" y="0"/>
                </a:moveTo>
                <a:lnTo>
                  <a:pt x="8883651" y="0"/>
                </a:lnTo>
                <a:lnTo>
                  <a:pt x="8883651"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260349" y="142875"/>
            <a:ext cx="8883651" cy="885825"/>
          </a:xfrm>
          <a:prstGeom prst="rect">
            <a:avLst/>
          </a:prstGeom>
        </p:spPr>
        <p:txBody>
          <a:bodyPr anchor="t" rtlCol="false" tIns="0" lIns="0" bIns="0" rIns="0">
            <a:spAutoFit/>
          </a:bodyPr>
          <a:lstStyle/>
          <a:p>
            <a:pPr algn="ctr">
              <a:lnSpc>
                <a:spcPts val="7047"/>
              </a:lnSpc>
            </a:pPr>
            <a:r>
              <a:rPr lang="en-US" sz="5873">
                <a:solidFill>
                  <a:srgbClr val="018335"/>
                </a:solidFill>
                <a:latin typeface="Open Sans 2 Bold"/>
              </a:rPr>
              <a:t>GREAT MICHIGAN READ</a:t>
            </a:r>
          </a:p>
        </p:txBody>
      </p:sp>
      <p:sp>
        <p:nvSpPr>
          <p:cNvPr name="Freeform 4" id="4"/>
          <p:cNvSpPr/>
          <p:nvPr/>
        </p:nvSpPr>
        <p:spPr>
          <a:xfrm flipH="false" flipV="false" rot="0">
            <a:off x="9689273" y="2075630"/>
            <a:ext cx="8313804" cy="6135740"/>
          </a:xfrm>
          <a:custGeom>
            <a:avLst/>
            <a:gdLst/>
            <a:ahLst/>
            <a:cxnLst/>
            <a:rect r="r" b="b" t="t" l="l"/>
            <a:pathLst>
              <a:path h="6135740" w="8313804">
                <a:moveTo>
                  <a:pt x="0" y="0"/>
                </a:moveTo>
                <a:lnTo>
                  <a:pt x="8313803" y="0"/>
                </a:lnTo>
                <a:lnTo>
                  <a:pt x="8313803" y="6135740"/>
                </a:lnTo>
                <a:lnTo>
                  <a:pt x="0" y="6135740"/>
                </a:lnTo>
                <a:lnTo>
                  <a:pt x="0" y="0"/>
                </a:lnTo>
                <a:close/>
              </a:path>
            </a:pathLst>
          </a:custGeom>
          <a:blipFill>
            <a:blip r:embed="rId5"/>
            <a:stretch>
              <a:fillRect l="0" t="0" r="0" b="-3"/>
            </a:stretch>
          </a:blipFill>
        </p:spPr>
      </p:sp>
      <p:sp>
        <p:nvSpPr>
          <p:cNvPr name="Freeform 5" id="5"/>
          <p:cNvSpPr/>
          <p:nvPr/>
        </p:nvSpPr>
        <p:spPr>
          <a:xfrm flipH="false" flipV="false" rot="0">
            <a:off x="1028700" y="1387474"/>
            <a:ext cx="7512051" cy="7512051"/>
          </a:xfrm>
          <a:custGeom>
            <a:avLst/>
            <a:gdLst/>
            <a:ahLst/>
            <a:cxnLst/>
            <a:rect r="r" b="b" t="t" l="l"/>
            <a:pathLst>
              <a:path h="7512051" w="7512051">
                <a:moveTo>
                  <a:pt x="0" y="0"/>
                </a:moveTo>
                <a:lnTo>
                  <a:pt x="7512051" y="0"/>
                </a:lnTo>
                <a:lnTo>
                  <a:pt x="7512051" y="7512052"/>
                </a:lnTo>
                <a:lnTo>
                  <a:pt x="0" y="7512052"/>
                </a:lnTo>
                <a:lnTo>
                  <a:pt x="0" y="0"/>
                </a:lnTo>
                <a:close/>
              </a:path>
            </a:pathLst>
          </a:custGeom>
          <a:blipFill>
            <a:blip r:embed="rId6"/>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DAFvp7egm48</dc:identifier>
  <dcterms:modified xsi:type="dcterms:W3CDTF">2011-08-01T06:04:30Z</dcterms:modified>
  <cp:revision>1</cp:revision>
  <dc:title>MLA Slides 2023</dc:title>
</cp:coreProperties>
</file>