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8" Type="http://schemas.openxmlformats.org/officeDocument/2006/relationships/slide" Target="slides/slide3.xml"/><Relationship Id="rId18" Type="http://schemas.openxmlformats.org/officeDocument/2006/relationships/customXml" Target="../customXml/item2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7" Type="http://schemas.openxmlformats.org/officeDocument/2006/relationships/slide" Target="slides/slide2.xml"/><Relationship Id="rId17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e47ce9105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e47ce9105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e47ce9105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e47ce9105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e47ce910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fe47ce910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e47ce9105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fe47ce9105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e47ce910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fe47ce910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55a52b8ae1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55a52b8ae1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e47ce9105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fe47ce9105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e47ce9105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e47ce9105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fe47ce9105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fe47ce9105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fe47ce9105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fe47ce9105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BD4EB"/>
            </a:gs>
            <a:gs pos="100000">
              <a:srgbClr val="9180BB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-420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Outreach on Wheels:        Book Bikes for Beginners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55850" y="1921488"/>
            <a:ext cx="8832300" cy="10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Alison Taylor, Library Services Manager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Maggie McKeithan, Library Director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3063" y="3511266"/>
            <a:ext cx="1537875" cy="151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11220" l="0" r="0" t="4604"/>
          <a:stretch/>
        </p:blipFill>
        <p:spPr>
          <a:xfrm>
            <a:off x="92750" y="2860225"/>
            <a:ext cx="1920251" cy="216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0" l="0" r="0" t="15454"/>
          <a:stretch/>
        </p:blipFill>
        <p:spPr>
          <a:xfrm>
            <a:off x="7096000" y="2857632"/>
            <a:ext cx="1920251" cy="2176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1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latin typeface="Calibri"/>
                <a:ea typeface="Calibri"/>
                <a:cs typeface="Calibri"/>
                <a:sym typeface="Calibri"/>
              </a:rPr>
              <a:t>Lessons learned</a:t>
            </a:r>
            <a:endParaRPr b="1" sz="4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equires more staffing than we thought - volunteers are hard to come by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Requires thought to schedule events and the staff to take it out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Easy and fun to ride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Practice with the bike - checking tires, getting trailer on and off, how to use e-bike features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Windy days can be brutal - papers everywhere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188875" y="215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latin typeface="Calibri"/>
                <a:ea typeface="Calibri"/>
                <a:cs typeface="Calibri"/>
                <a:sym typeface="Calibri"/>
              </a:rPr>
              <a:t>Future Plans</a:t>
            </a:r>
            <a:endParaRPr b="1" sz="4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311700" y="1152475"/>
            <a:ext cx="338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our reach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chools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district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events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Hire an intern to focus on taking it to events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b="7338" l="0" r="0" t="0"/>
          <a:stretch/>
        </p:blipFill>
        <p:spPr>
          <a:xfrm>
            <a:off x="3700850" y="788175"/>
            <a:ext cx="5131451" cy="35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588575" y="149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420"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b="1" sz="442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316400" y="1056725"/>
            <a:ext cx="7436700" cy="27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lang="en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Construction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 to Build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lang="en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and Staffing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lang="en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do we go?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lang="en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do we do?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lang="en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What’s on the bike?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lang="en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Lessons Learned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lang="en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Future Plans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2264575" y="1243300"/>
            <a:ext cx="296100" cy="295800"/>
          </a:xfrm>
          <a:prstGeom prst="ellipse">
            <a:avLst/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2264575" y="1588125"/>
            <a:ext cx="296100" cy="295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0" l="26470" r="22149" t="0"/>
          <a:stretch/>
        </p:blipFill>
        <p:spPr>
          <a:xfrm>
            <a:off x="88800" y="339237"/>
            <a:ext cx="3071300" cy="457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4174875" y="172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420">
                <a:latin typeface="Calibri"/>
                <a:ea typeface="Calibri"/>
                <a:cs typeface="Calibri"/>
                <a:sym typeface="Calibri"/>
              </a:rPr>
              <a:t>Construction</a:t>
            </a:r>
            <a:endParaRPr b="1" sz="44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793875" y="10921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Pick the design you want: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Tricycle style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Pull-behind trailer style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wanted: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Easy to ride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Weight in the back vs weight in the front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Separate the bike from the trailer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Street Smart Trailers - Brian Pace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streetsmarttrailers@gmail.com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10944" l="0" r="0" t="0"/>
          <a:stretch/>
        </p:blipFill>
        <p:spPr>
          <a:xfrm>
            <a:off x="226425" y="2719649"/>
            <a:ext cx="3436027" cy="229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425" y="172347"/>
            <a:ext cx="3436027" cy="2577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11">
                <a:latin typeface="Calibri"/>
                <a:ea typeface="Calibri"/>
                <a:cs typeface="Calibri"/>
                <a:sym typeface="Calibri"/>
              </a:rPr>
              <a:t>Cost to Build</a:t>
            </a:r>
            <a:endParaRPr b="1" sz="491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311700" y="1152475"/>
            <a:ext cx="649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38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0"/>
              <a:buFont typeface="Calibri"/>
              <a:buChar char="●"/>
            </a:pPr>
            <a:r>
              <a:rPr lang="en" sz="21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 for the plans - $200</a:t>
            </a:r>
            <a:endParaRPr sz="21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8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0"/>
              <a:buFont typeface="Calibri"/>
              <a:buChar char="●"/>
            </a:pPr>
            <a:r>
              <a:rPr lang="en" sz="21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 a local carpenter for time and materials - $4,000</a:t>
            </a:r>
            <a:endParaRPr sz="21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8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0"/>
              <a:buFont typeface="Calibri"/>
              <a:buChar char="●"/>
            </a:pPr>
            <a:r>
              <a:rPr lang="en" sz="21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Purchased an e-bike to make it easier to pull - $2,000</a:t>
            </a:r>
            <a:endParaRPr sz="21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8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0"/>
              <a:buFont typeface="Calibri"/>
              <a:buChar char="●"/>
            </a:pPr>
            <a:r>
              <a:rPr lang="en" sz="21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Purchased trailer frame and hitch - $1,000</a:t>
            </a:r>
            <a:endParaRPr sz="21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8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0"/>
              <a:buFont typeface="Calibri"/>
              <a:buChar char="●"/>
            </a:pPr>
            <a:r>
              <a:rPr lang="en" sz="21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a wrap on the outside - $1,000</a:t>
            </a:r>
            <a:endParaRPr sz="21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1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in - $8,200</a:t>
            </a:r>
            <a:endParaRPr sz="21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0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1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Received $2,000 from Library of Michigan Public Library Services Grant</a:t>
            </a:r>
            <a:endParaRPr sz="21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1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(Thanks, Library of Michigan!)</a:t>
            </a:r>
            <a:endParaRPr sz="21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21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0" l="16563" r="51916" t="0"/>
          <a:stretch/>
        </p:blipFill>
        <p:spPr>
          <a:xfrm>
            <a:off x="6872250" y="166500"/>
            <a:ext cx="2021076" cy="481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125" y="152400"/>
            <a:ext cx="597575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-10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420">
                <a:latin typeface="Calibri"/>
                <a:ea typeface="Calibri"/>
                <a:cs typeface="Calibri"/>
                <a:sym typeface="Calibri"/>
              </a:rPr>
              <a:t>Training and Staffing</a:t>
            </a:r>
            <a:endParaRPr b="1" sz="44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623400" y="6946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1 - hosted a training for anyone interested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Asked for volunteers to take the bike on its adventures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Sheriff’s Department came and talked about bike rules of the road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2 - more targeted training with limited staff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Assigned staff to take the bike out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30931" l="0" r="0" t="28776"/>
          <a:stretch/>
        </p:blipFill>
        <p:spPr>
          <a:xfrm>
            <a:off x="1143925" y="3100100"/>
            <a:ext cx="6856151" cy="20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106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420">
                <a:latin typeface="Calibri"/>
                <a:ea typeface="Calibri"/>
                <a:cs typeface="Calibri"/>
                <a:sym typeface="Calibri"/>
              </a:rPr>
              <a:t>Where do we go?</a:t>
            </a:r>
            <a:endParaRPr b="1" sz="44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967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Farmer’s Market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Park for Storytimes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Memorial Day Parade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b="0" l="9429" r="4065" t="0"/>
          <a:stretch/>
        </p:blipFill>
        <p:spPr>
          <a:xfrm>
            <a:off x="5389650" y="106625"/>
            <a:ext cx="3611549" cy="31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4">
            <a:alphaModFix/>
          </a:blip>
          <a:srcRect b="14679" l="21418" r="17594" t="31938"/>
          <a:stretch/>
        </p:blipFill>
        <p:spPr>
          <a:xfrm>
            <a:off x="1833775" y="2747150"/>
            <a:ext cx="3555869" cy="233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245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latin typeface="Calibri"/>
                <a:ea typeface="Calibri"/>
                <a:cs typeface="Calibri"/>
                <a:sym typeface="Calibri"/>
              </a:rPr>
              <a:t>What do we do?</a:t>
            </a:r>
            <a:endParaRPr b="1" sz="4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 out flyers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 out swag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Bring activities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out books 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Char char="●"/>
            </a:pPr>
            <a:r>
              <a:rPr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alk to people!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b="8667" l="0" r="20204" t="0"/>
          <a:stretch/>
        </p:blipFill>
        <p:spPr>
          <a:xfrm>
            <a:off x="3546125" y="2172775"/>
            <a:ext cx="3373524" cy="28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 rotWithShape="1">
          <a:blip r:embed="rId4">
            <a:alphaModFix/>
          </a:blip>
          <a:srcRect b="0" l="0" r="0" t="29183"/>
          <a:stretch/>
        </p:blipFill>
        <p:spPr>
          <a:xfrm>
            <a:off x="4645825" y="97450"/>
            <a:ext cx="4427449" cy="235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BD4EB"/>
            </a:gs>
            <a:gs pos="100000">
              <a:srgbClr val="9180BB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214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latin typeface="Calibri"/>
                <a:ea typeface="Calibri"/>
                <a:cs typeface="Calibri"/>
                <a:sym typeface="Calibri"/>
              </a:rPr>
              <a:t>What do we put </a:t>
            </a:r>
            <a:endParaRPr b="1" sz="4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latin typeface="Calibri"/>
                <a:ea typeface="Calibri"/>
                <a:cs typeface="Calibri"/>
                <a:sym typeface="Calibri"/>
              </a:rPr>
              <a:t>on the bike?</a:t>
            </a:r>
            <a:endParaRPr b="1" sz="4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888500"/>
            <a:ext cx="8520600" cy="31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41656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Helmet!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656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Safety Vest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656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mbrella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656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aid kit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656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Door stopper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656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Basic bike stuff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b="0" l="17965" r="6801" t="0"/>
          <a:stretch/>
        </p:blipFill>
        <p:spPr>
          <a:xfrm>
            <a:off x="6140725" y="107175"/>
            <a:ext cx="2784549" cy="27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 rotWithShape="1">
          <a:blip r:embed="rId4">
            <a:alphaModFix/>
          </a:blip>
          <a:srcRect b="10011" l="0" r="0" t="10275"/>
          <a:stretch/>
        </p:blipFill>
        <p:spPr>
          <a:xfrm>
            <a:off x="4847500" y="2630975"/>
            <a:ext cx="4077785" cy="243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08A0B290FF9A48A62B6AC6CE8CCCCF" ma:contentTypeVersion="17" ma:contentTypeDescription="Create a new document." ma:contentTypeScope="" ma:versionID="c245898e36d6da5d3069fdc8cb4faa69">
  <xsd:schema xmlns:xsd="http://www.w3.org/2001/XMLSchema" xmlns:xs="http://www.w3.org/2001/XMLSchema" xmlns:p="http://schemas.microsoft.com/office/2006/metadata/properties" xmlns:ns2="229f3553-1680-48dd-8e6e-9b64a0ee623d" xmlns:ns3="2d935343-5a09-4cfb-b972-d7007d41cda6" targetNamespace="http://schemas.microsoft.com/office/2006/metadata/properties" ma:root="true" ma:fieldsID="2efbc84a17fcb2f0cfbc9672fea790af" ns2:_="" ns3:_="">
    <xsd:import namespace="229f3553-1680-48dd-8e6e-9b64a0ee623d"/>
    <xsd:import namespace="2d935343-5a09-4cfb-b972-d7007d41cda6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9f3553-1680-48dd-8e6e-9b64a0ee623d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9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0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4" nillable="true" ma:displayName="Taxonomy Catch All Column" ma:hidden="true" ma:list="{8f61d90f-c36c-407a-a888-286432e15757}" ma:internalName="TaxCatchAll" ma:showField="CatchAllData" ma:web="229f3553-1680-48dd-8e6e-9b64a0ee62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935343-5a09-4cfb-b972-d7007d41c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6e9dfe6-debb-48c5-a5a2-a7297568a0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4FDD41-8668-4D49-8B13-C1D79CB94460}"/>
</file>

<file path=customXml/itemProps2.xml><?xml version="1.0" encoding="utf-8"?>
<ds:datastoreItem xmlns:ds="http://schemas.openxmlformats.org/officeDocument/2006/customXml" ds:itemID="{84FD96F0-54D5-4F4D-984C-FCC7CEF1F9C3}"/>
</file>