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686" r:id="rId5"/>
    <p:sldMasterId id="2147483688" r:id="rId6"/>
    <p:sldMasterId id="2147483690" r:id="rId7"/>
    <p:sldMasterId id="2147483692" r:id="rId8"/>
    <p:sldMasterId id="2147483694" r:id="rId9"/>
    <p:sldMasterId id="2147483697" r:id="rId10"/>
    <p:sldMasterId id="2147483710" r:id="rId11"/>
    <p:sldMasterId id="2147483722" r:id="rId12"/>
    <p:sldMasterId id="2147483730" r:id="rId13"/>
  </p:sldMasterIdLst>
  <p:notesMasterIdLst>
    <p:notesMasterId r:id="rId59"/>
  </p:notesMasterIdLst>
  <p:handoutMasterIdLst>
    <p:handoutMasterId r:id="rId60"/>
  </p:handoutMasterIdLst>
  <p:sldIdLst>
    <p:sldId id="358" r:id="rId14"/>
    <p:sldId id="3064" r:id="rId15"/>
    <p:sldId id="259" r:id="rId16"/>
    <p:sldId id="3113" r:id="rId17"/>
    <p:sldId id="279" r:id="rId18"/>
    <p:sldId id="3112" r:id="rId19"/>
    <p:sldId id="3115" r:id="rId20"/>
    <p:sldId id="3195" r:id="rId21"/>
    <p:sldId id="261" r:id="rId22"/>
    <p:sldId id="282" r:id="rId23"/>
    <p:sldId id="297" r:id="rId24"/>
    <p:sldId id="3149" r:id="rId25"/>
    <p:sldId id="1575" r:id="rId26"/>
    <p:sldId id="296" r:id="rId27"/>
    <p:sldId id="305" r:id="rId28"/>
    <p:sldId id="1142" r:id="rId29"/>
    <p:sldId id="3116" r:id="rId30"/>
    <p:sldId id="1094" r:id="rId31"/>
    <p:sldId id="3121" r:id="rId32"/>
    <p:sldId id="3082" r:id="rId33"/>
    <p:sldId id="1320" r:id="rId34"/>
    <p:sldId id="3086" r:id="rId35"/>
    <p:sldId id="1312" r:id="rId36"/>
    <p:sldId id="1393" r:id="rId37"/>
    <p:sldId id="2065" r:id="rId38"/>
    <p:sldId id="3135" r:id="rId39"/>
    <p:sldId id="1560" r:id="rId40"/>
    <p:sldId id="3123" r:id="rId41"/>
    <p:sldId id="3196" r:id="rId42"/>
    <p:sldId id="3187" r:id="rId43"/>
    <p:sldId id="1550" r:id="rId44"/>
    <p:sldId id="3197" r:id="rId45"/>
    <p:sldId id="3134" r:id="rId46"/>
    <p:sldId id="438" r:id="rId47"/>
    <p:sldId id="326" r:id="rId48"/>
    <p:sldId id="3198" r:id="rId49"/>
    <p:sldId id="1337" r:id="rId50"/>
    <p:sldId id="3051" r:id="rId51"/>
    <p:sldId id="1280" r:id="rId52"/>
    <p:sldId id="2979" r:id="rId53"/>
    <p:sldId id="3052" r:id="rId54"/>
    <p:sldId id="3200" r:id="rId55"/>
    <p:sldId id="3201" r:id="rId56"/>
    <p:sldId id="3202" r:id="rId57"/>
    <p:sldId id="3203"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Botsko" initials="CB" lastIdx="11" clrIdx="0"/>
  <p:cmAuthor id="1" name="Max Burke" initials="MB" lastIdx="9" clrIdx="1"/>
  <p:cmAuthor id="2" name="Gary Rossio" initials="GR" lastIdx="2" clrIdx="2"/>
  <p:cmAuthor id="3" name="Rissman, Emily (DMVA)" initials="RE(" lastIdx="4" clrIdx="3">
    <p:extLst>
      <p:ext uri="{19B8F6BF-5375-455C-9EA6-DF929625EA0E}">
        <p15:presenceInfo xmlns:p15="http://schemas.microsoft.com/office/powerpoint/2012/main" userId="S::RissmanE@michigan.gov::5a2c082d-d9dc-4b69-9554-51c48fe08a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6F2"/>
    <a:srgbClr val="4B3FE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6162" autoAdjust="0"/>
  </p:normalViewPr>
  <p:slideViewPr>
    <p:cSldViewPr>
      <p:cViewPr varScale="1">
        <p:scale>
          <a:sx n="98" d="100"/>
          <a:sy n="98" d="100"/>
        </p:scale>
        <p:origin x="108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8" d="100"/>
        <a:sy n="78" d="100"/>
      </p:scale>
      <p:origin x="0" y="0"/>
    </p:cViewPr>
  </p:sorterViewPr>
  <p:notesViewPr>
    <p:cSldViewPr>
      <p:cViewPr>
        <p:scale>
          <a:sx n="140" d="100"/>
          <a:sy n="140" d="100"/>
        </p:scale>
        <p:origin x="-714" y="-7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4503"/>
          </a:xfrm>
          <a:prstGeom prst="rect">
            <a:avLst/>
          </a:prstGeom>
        </p:spPr>
        <p:txBody>
          <a:bodyPr vert="horz" lIns="91294" tIns="45647" rIns="91294" bIns="45647" rtlCol="0"/>
          <a:lstStyle>
            <a:lvl1pPr algn="l">
              <a:defRPr sz="1200"/>
            </a:lvl1pPr>
          </a:lstStyle>
          <a:p>
            <a:endParaRPr lang="en-US" dirty="0"/>
          </a:p>
        </p:txBody>
      </p:sp>
      <p:sp>
        <p:nvSpPr>
          <p:cNvPr id="3" name="Date Placeholder 2"/>
          <p:cNvSpPr>
            <a:spLocks noGrp="1"/>
          </p:cNvSpPr>
          <p:nvPr>
            <p:ph type="dt" sz="quarter" idx="1"/>
          </p:nvPr>
        </p:nvSpPr>
        <p:spPr>
          <a:xfrm>
            <a:off x="3971081" y="0"/>
            <a:ext cx="3037735" cy="464503"/>
          </a:xfrm>
          <a:prstGeom prst="rect">
            <a:avLst/>
          </a:prstGeom>
        </p:spPr>
        <p:txBody>
          <a:bodyPr vert="horz" lIns="91294" tIns="45647" rIns="91294" bIns="45647" rtlCol="0"/>
          <a:lstStyle>
            <a:lvl1pPr algn="r">
              <a:defRPr sz="1200"/>
            </a:lvl1pPr>
          </a:lstStyle>
          <a:p>
            <a:fld id="{BC3710E1-AF29-4B95-AFC9-4A4306F1A136}" type="datetimeFigureOut">
              <a:rPr lang="en-US" smtClean="0"/>
              <a:t>10/12/2022</a:t>
            </a:fld>
            <a:endParaRPr lang="en-US" dirty="0"/>
          </a:p>
        </p:txBody>
      </p:sp>
      <p:sp>
        <p:nvSpPr>
          <p:cNvPr id="4" name="Footer Placeholder 3"/>
          <p:cNvSpPr>
            <a:spLocks noGrp="1"/>
          </p:cNvSpPr>
          <p:nvPr>
            <p:ph type="ftr" sz="quarter" idx="2"/>
          </p:nvPr>
        </p:nvSpPr>
        <p:spPr>
          <a:xfrm>
            <a:off x="0" y="8830312"/>
            <a:ext cx="3037735" cy="464503"/>
          </a:xfrm>
          <a:prstGeom prst="rect">
            <a:avLst/>
          </a:prstGeom>
        </p:spPr>
        <p:txBody>
          <a:bodyPr vert="horz" lIns="91294" tIns="45647" rIns="91294" bIns="4564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081" y="8830312"/>
            <a:ext cx="3037735" cy="464503"/>
          </a:xfrm>
          <a:prstGeom prst="rect">
            <a:avLst/>
          </a:prstGeom>
        </p:spPr>
        <p:txBody>
          <a:bodyPr vert="horz" lIns="91294" tIns="45647" rIns="91294" bIns="45647" rtlCol="0" anchor="b"/>
          <a:lstStyle>
            <a:lvl1pPr algn="r">
              <a:defRPr sz="1200"/>
            </a:lvl1pPr>
          </a:lstStyle>
          <a:p>
            <a:fld id="{5D8D8D56-9DFE-4775-BA41-5ABE79E4E619}" type="slidenum">
              <a:rPr lang="en-US" smtClean="0"/>
              <a:t>‹#›</a:t>
            </a:fld>
            <a:endParaRPr lang="en-US" dirty="0"/>
          </a:p>
        </p:txBody>
      </p:sp>
    </p:spTree>
    <p:extLst>
      <p:ext uri="{BB962C8B-B14F-4D97-AF65-F5344CB8AC3E}">
        <p14:creationId xmlns:p14="http://schemas.microsoft.com/office/powerpoint/2010/main" val="183090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58" tIns="46580" rIns="93158" bIns="46580" rtlCol="0"/>
          <a:lstStyle>
            <a:lvl1pPr algn="r">
              <a:defRPr sz="1200"/>
            </a:lvl1pPr>
          </a:lstStyle>
          <a:p>
            <a:fld id="{2940FD42-99A7-480D-980D-B96533CA6254}" type="datetimeFigureOut">
              <a:rPr lang="en-US" smtClean="0"/>
              <a:pPr/>
              <a:t>10/12/2022</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58" tIns="46580" rIns="93158" bIns="46580"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8" tIns="46580" rIns="93158"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3158" tIns="46580" rIns="93158" bIns="46580" rtlCol="0" anchor="b"/>
          <a:lstStyle>
            <a:lvl1pPr algn="r">
              <a:defRPr sz="1200"/>
            </a:lvl1pPr>
          </a:lstStyle>
          <a:p>
            <a:fld id="{76A9F9A2-C3C7-4E54-B9BE-3F465A55C956}" type="slidenum">
              <a:rPr lang="en-US" smtClean="0"/>
              <a:pPr/>
              <a:t>‹#›</a:t>
            </a:fld>
            <a:endParaRPr lang="en-US" dirty="0"/>
          </a:p>
        </p:txBody>
      </p:sp>
    </p:spTree>
    <p:extLst>
      <p:ext uri="{BB962C8B-B14F-4D97-AF65-F5344CB8AC3E}">
        <p14:creationId xmlns:p14="http://schemas.microsoft.com/office/powerpoint/2010/main" val="48715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chigan.gov/mdhhs/0,5885,7-339-71550_2941_93573---,00.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irecc.va.gov/lethalmeanssafety/fac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recc.va.gov/lethalmeanssafety/fac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ntalhealth.va.gov/suicide_prevention/docs/Office-of-Mental-Health-and-Suicide-Prevention-National-Strategy-for-Preventing-Veterans-Suicide.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aketheconnection.ne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recc.va.gov/coachi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entalhealth.va.gov/suicide_prevention/docs/OMH-074-Suicide-Prevention-Social-Media-Toolkit-1-8_508.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cc02.safelinks.protection.outlook.com/?url=http%3A%2F%2Fwww.keepitsecure.net%2F&amp;data=04%7C01%7C%7C885c3987ec3e4b0c2d5608d9777bf01d%7Ce95f1b23abaf45ee821db7ab251ab3bf%7C0%7C0%7C637672196472660447%7CUnknown%7CTWFpbGZsb3d8eyJWIjoiMC4wLjAwMDAiLCJQIjoiV2luMzIiLCJBTiI6Ik1haWwiLCJXVCI6Mn0%3D%7C1000&amp;sdata=buAr%2BaoCYwOOONctVsn1jcrnE8ZwOWQJhbUhEiMRqmk%3D&amp;reserved=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cc02.safelinks.protection.outlook.com/?url=http%3A%2F%2Fwww.keepitsecure.net%2F&amp;data=04%7C01%7C%7C885c3987ec3e4b0c2d5608d9777bf01d%7Ce95f1b23abaf45ee821db7ab251ab3bf%7C0%7C0%7C637672196472660447%7CUnknown%7CTWFpbGZsb3d8eyJWIjoiMC4wLjAwMDAiLCJQIjoiV2luMzIiLCJBTiI6Ik1haWwiLCJXVCI6Mn0%3D%7C1000&amp;sdata=buAr%2BaoCYwOOONctVsn1jcrnE8ZwOWQJhbUhEiMRqmk%3D&amp;reserved=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gcc02.safelinks.protection.outlook.com/?url=http%3A%2F%2Fwww.keepitsecure.net%2F&amp;data=04%7C01%7C%7C885c3987ec3e4b0c2d5608d9777bf01d%7Ce95f1b23abaf45ee821db7ab251ab3bf%7C0%7C0%7C637672196472660447%7CUnknown%7CTWFpbGZsb3d8eyJWIjoiMC4wLjAwMDAiLCJQIjoiV2luMzIiLCJBTiI6Ik1haWwiLCJXVCI6Mn0%3D%7C1000&amp;sdata=buAr%2BaoCYwOOONctVsn1jcrnE8ZwOWQJhbUhEiMRqmk%3D&amp;reserved=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cc02.safelinks.protection.outlook.com/?url=http%3A%2F%2Fwww.keepitsecure.net%2F&amp;data=04%7C01%7C%7C885c3987ec3e4b0c2d5608d9777bf01d%7Ce95f1b23abaf45ee821db7ab251ab3bf%7C0%7C0%7C637672196472660447%7CUnknown%7CTWFpbGZsb3d8eyJWIjoiMC4wLjAwMDAiLCJQIjoiV2luMzIiLCJBTiI6Ik1haWwiLCJXVCI6Mn0%3D%7C1000&amp;sdata=buAr%2BaoCYwOOONctVsn1jcrnE8ZwOWQJhbUhEiMRqmk%3D&amp;reserved=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cc02.safelinks.protection.outlook.com/?url=http%3A%2F%2Fwww.keepitsecure.net%2F&amp;data=04%7C01%7C%7C885c3987ec3e4b0c2d5608d9777bf01d%7Ce95f1b23abaf45ee821db7ab251ab3bf%7C0%7C0%7C637672196472660447%7CUnknown%7CTWFpbGZsb3d8eyJWIjoiMC4wLjAwMDAiLCJQIjoiV2luMzIiLCJBTiI6Ik1haWwiLCJXVCI6Mn0%3D%7C1000&amp;sdata=buAr%2BaoCYwOOONctVsn1jcrnE8ZwOWQJhbUhEiMRqmk%3D&amp;reserved=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DA868-3C00-4039-A350-776320960669}" type="slidenum">
              <a:rPr lang="en-US" smtClean="0"/>
              <a:t>1</a:t>
            </a:fld>
            <a:endParaRPr lang="en-US" dirty="0"/>
          </a:p>
        </p:txBody>
      </p:sp>
    </p:spTree>
    <p:extLst>
      <p:ext uri="{BB962C8B-B14F-4D97-AF65-F5344CB8AC3E}">
        <p14:creationId xmlns:p14="http://schemas.microsoft.com/office/powerpoint/2010/main" val="404501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Most times, the challenge isn’t that a solution does not exist, it’s a matter of finding it and properly</a:t>
            </a:r>
            <a:r>
              <a:rPr lang="en-US" baseline="0"/>
              <a:t> connecting the veteran and the service provider</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9F9A2-C3C7-4E54-B9BE-3F465A55C9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22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fld id="{76A9F9A2-C3C7-4E54-B9BE-3F465A55C956}" type="slidenum">
              <a:rPr lang="en-US" smtClean="0"/>
              <a:pPr/>
              <a:t>14</a:t>
            </a:fld>
            <a:endParaRPr lang="en-US" dirty="0"/>
          </a:p>
        </p:txBody>
      </p:sp>
    </p:spTree>
    <p:extLst>
      <p:ext uri="{BB962C8B-B14F-4D97-AF65-F5344CB8AC3E}">
        <p14:creationId xmlns:p14="http://schemas.microsoft.com/office/powerpoint/2010/main" val="1917230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2800" b="0" i="0" dirty="0">
                <a:solidFill>
                  <a:srgbClr val="333333"/>
                </a:solidFill>
                <a:effectLst/>
                <a:latin typeface="Helvetica Neue"/>
              </a:rPr>
              <a:t>Veteran Navigators was created to assist Veterans and military families of ALL eras and discharge types. They work to connect Veterans and their families to federal, state and local resources to ease issues regarding mental health, substance abuse, housing and other common issues that impact veterans in order to support healthier lifestyles and provide support.</a:t>
            </a:r>
          </a:p>
          <a:p>
            <a:pPr marL="342900" marR="0" lvl="0" indent="-342900">
              <a:spcBef>
                <a:spcPts val="0"/>
              </a:spcBef>
              <a:spcAft>
                <a:spcPts val="0"/>
              </a:spcAft>
              <a:buFont typeface="Arial" panose="020B0604020202020204" pitchFamily="34" charset="0"/>
              <a:buChar char="•"/>
              <a:tabLst>
                <a:tab pos="457200" algn="l"/>
              </a:tabLst>
            </a:pPr>
            <a:endParaRPr lang="en-US" sz="2800" b="0" i="0" dirty="0">
              <a:solidFill>
                <a:srgbClr val="333333"/>
              </a:solidFill>
              <a:effectLst/>
              <a:latin typeface="Helvetica Neue"/>
            </a:endParaRPr>
          </a:p>
          <a:p>
            <a:pPr marL="342900" marR="0" lvl="0" indent="-342900">
              <a:spcBef>
                <a:spcPts val="0"/>
              </a:spcBef>
              <a:spcAft>
                <a:spcPts val="0"/>
              </a:spcAft>
              <a:buFont typeface="Arial" panose="020B0604020202020204" pitchFamily="34" charset="0"/>
              <a:buChar char="•"/>
              <a:tabLst>
                <a:tab pos="457200" algn="l"/>
              </a:tabLst>
            </a:pPr>
            <a:r>
              <a:rPr lang="en-US" dirty="0">
                <a:hlinkClick r:id="rId3"/>
              </a:rPr>
              <a:t>https://www.michigan.gov/mdhhs/0,5885,7-339-71550_2941_93573---,00.html</a:t>
            </a:r>
            <a:endParaRPr lang="en-US" dirty="0"/>
          </a:p>
        </p:txBody>
      </p:sp>
      <p:sp>
        <p:nvSpPr>
          <p:cNvPr id="4" name="Slide Number Placeholder 3"/>
          <p:cNvSpPr>
            <a:spLocks noGrp="1"/>
          </p:cNvSpPr>
          <p:nvPr>
            <p:ph type="sldNum" sz="quarter" idx="10"/>
          </p:nvPr>
        </p:nvSpPr>
        <p:spPr/>
        <p:txBody>
          <a:bodyPr/>
          <a:lstStyle/>
          <a:p>
            <a:fld id="{76A9F9A2-C3C7-4E54-B9BE-3F465A55C956}" type="slidenum">
              <a:rPr lang="en-US" smtClean="0"/>
              <a:pPr/>
              <a:t>15</a:t>
            </a:fld>
            <a:endParaRPr lang="en-US"/>
          </a:p>
        </p:txBody>
      </p:sp>
    </p:spTree>
    <p:extLst>
      <p:ext uri="{BB962C8B-B14F-4D97-AF65-F5344CB8AC3E}">
        <p14:creationId xmlns:p14="http://schemas.microsoft.com/office/powerpoint/2010/main" val="266031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MVTF</a:t>
            </a:r>
          </a:p>
          <a:p>
            <a:pPr marL="171441" indent="-171441">
              <a:buFont typeface="Arial" panose="020B0604020202020204" pitchFamily="34" charset="0"/>
              <a:buChar char="•"/>
            </a:pPr>
            <a:r>
              <a:rPr lang="en-US" dirty="0"/>
              <a:t>Emergent</a:t>
            </a:r>
            <a:r>
              <a:rPr lang="en-US" baseline="0" dirty="0"/>
              <a:t> need = </a:t>
            </a:r>
            <a:r>
              <a:rPr lang="en-US" dirty="0"/>
              <a:t>an unforeseen situation causing a temporary or short term financial emergency or hardship that a grant will resolve and the applicant can demonstrate the ability to meet his or her future expenses. </a:t>
            </a:r>
          </a:p>
        </p:txBody>
      </p:sp>
      <p:sp>
        <p:nvSpPr>
          <p:cNvPr id="4" name="Slide Number Placeholder 3"/>
          <p:cNvSpPr>
            <a:spLocks noGrp="1"/>
          </p:cNvSpPr>
          <p:nvPr>
            <p:ph type="sldNum" sz="quarter" idx="10"/>
          </p:nvPr>
        </p:nvSpPr>
        <p:spPr/>
        <p:txBody>
          <a:bodyPr/>
          <a:lstStyle/>
          <a:p>
            <a:fld id="{76A9F9A2-C3C7-4E54-B9BE-3F465A55C956}" type="slidenum">
              <a:rPr lang="en-US" smtClean="0"/>
              <a:pPr/>
              <a:t>17</a:t>
            </a:fld>
            <a:endParaRPr lang="en-US"/>
          </a:p>
        </p:txBody>
      </p:sp>
    </p:spTree>
    <p:extLst>
      <p:ext uri="{BB962C8B-B14F-4D97-AF65-F5344CB8AC3E}">
        <p14:creationId xmlns:p14="http://schemas.microsoft.com/office/powerpoint/2010/main" val="1487202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880" rtl="0" eaLnBrk="1" fontAlgn="base" latinLnBrk="0" hangingPunct="1">
              <a:lnSpc>
                <a:spcPct val="100000"/>
              </a:lnSpc>
              <a:spcBef>
                <a:spcPct val="0"/>
              </a:spcBef>
              <a:spcAft>
                <a:spcPct val="0"/>
              </a:spcAft>
              <a:buClrTx/>
              <a:buSzTx/>
              <a:buFontTx/>
              <a:buNone/>
              <a:tabLst/>
              <a:defRPr/>
            </a:pPr>
            <a:fld id="{76A9F9A2-C3C7-4E54-B9BE-3F465A55C95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888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120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pPr marL="171450" indent="-171450" eaLnBrk="1" hangingPunct="1">
              <a:buFont typeface="Arial" panose="020B0604020202020204" pitchFamily="34" charset="0"/>
              <a:buChar char="•"/>
            </a:pPr>
            <a:r>
              <a:rPr lang="en-US" dirty="0" err="1">
                <a:latin typeface="Arial" pitchFamily="34" charset="0"/>
              </a:rPr>
              <a:t>Ramchand</a:t>
            </a:r>
            <a:r>
              <a:rPr lang="en-US" dirty="0">
                <a:latin typeface="Arial" pitchFamily="34" charset="0"/>
              </a:rPr>
              <a:t>, Rajeev, Suicide Among Veterans: Veterans' Issues in Focus. Santa Monica, CA: RAND Corporation, 2021. https://www.rand.org/pubs/perspectives/PEA1363-1.html.</a:t>
            </a:r>
          </a:p>
          <a:p>
            <a:pPr marL="171450" indent="-171450" eaLnBrk="1" hangingPunct="1">
              <a:buFont typeface="Arial" panose="020B0604020202020204" pitchFamily="34" charset="0"/>
              <a:buChar char="•"/>
            </a:pPr>
            <a:r>
              <a:rPr lang="en-US" dirty="0">
                <a:latin typeface="Arial" pitchFamily="34" charset="0"/>
              </a:rPr>
              <a:t>U.S. Department of Veterans Affairs, Office of Mental Health and Suicide Prevention. 2021 National Veteran Suicide Prevention Annual Report. 2021.</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Tahoma" pitchFamily="34" charset="0"/>
              </a:defRPr>
            </a:lvl1pPr>
            <a:lvl2pPr marL="739339" indent="-284361">
              <a:defRPr>
                <a:solidFill>
                  <a:schemeClr val="tx1"/>
                </a:solidFill>
                <a:latin typeface="Tahoma" pitchFamily="34" charset="0"/>
              </a:defRPr>
            </a:lvl2pPr>
            <a:lvl3pPr marL="1137445" indent="-227489">
              <a:defRPr>
                <a:solidFill>
                  <a:schemeClr val="tx1"/>
                </a:solidFill>
                <a:latin typeface="Tahoma" pitchFamily="34" charset="0"/>
              </a:defRPr>
            </a:lvl3pPr>
            <a:lvl4pPr marL="1592422" indent="-227489">
              <a:defRPr>
                <a:solidFill>
                  <a:schemeClr val="tx1"/>
                </a:solidFill>
                <a:latin typeface="Tahoma" pitchFamily="34" charset="0"/>
              </a:defRPr>
            </a:lvl4pPr>
            <a:lvl5pPr marL="2047400" indent="-227489">
              <a:defRPr>
                <a:solidFill>
                  <a:schemeClr val="tx1"/>
                </a:solidFill>
                <a:latin typeface="Tahoma" pitchFamily="34" charset="0"/>
              </a:defRPr>
            </a:lvl5pPr>
            <a:lvl6pPr marL="2502378" indent="-227489" eaLnBrk="0" fontAlgn="base" hangingPunct="0">
              <a:spcBef>
                <a:spcPct val="0"/>
              </a:spcBef>
              <a:spcAft>
                <a:spcPct val="0"/>
              </a:spcAft>
              <a:defRPr>
                <a:solidFill>
                  <a:schemeClr val="tx1"/>
                </a:solidFill>
                <a:latin typeface="Tahoma" pitchFamily="34" charset="0"/>
              </a:defRPr>
            </a:lvl6pPr>
            <a:lvl7pPr marL="2957356" indent="-227489" eaLnBrk="0" fontAlgn="base" hangingPunct="0">
              <a:spcBef>
                <a:spcPct val="0"/>
              </a:spcBef>
              <a:spcAft>
                <a:spcPct val="0"/>
              </a:spcAft>
              <a:defRPr>
                <a:solidFill>
                  <a:schemeClr val="tx1"/>
                </a:solidFill>
                <a:latin typeface="Tahoma" pitchFamily="34" charset="0"/>
              </a:defRPr>
            </a:lvl7pPr>
            <a:lvl8pPr marL="3412334" indent="-227489" eaLnBrk="0" fontAlgn="base" hangingPunct="0">
              <a:spcBef>
                <a:spcPct val="0"/>
              </a:spcBef>
              <a:spcAft>
                <a:spcPct val="0"/>
              </a:spcAft>
              <a:defRPr>
                <a:solidFill>
                  <a:schemeClr val="tx1"/>
                </a:solidFill>
                <a:latin typeface="Tahoma" pitchFamily="34" charset="0"/>
              </a:defRPr>
            </a:lvl8pPr>
            <a:lvl9pPr marL="3867312" indent="-227489" eaLnBrk="0" fontAlgn="base" hangingPunct="0">
              <a:spcBef>
                <a:spcPct val="0"/>
              </a:spcBef>
              <a:spcAft>
                <a:spcPct val="0"/>
              </a:spcAft>
              <a:defRPr>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D6345F-FD24-439A-9768-98F55F2D9607}"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3081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4350">
              <a:defRPr/>
            </a:pPr>
            <a:r>
              <a:rPr lang="en-US" sz="1200" dirty="0">
                <a:solidFill>
                  <a:prstClr val="black"/>
                </a:solidFill>
                <a:latin typeface="Calibri" panose="020F0502020204030204"/>
              </a:rPr>
              <a:t>Source: CDC WISQARS and US Dept. of Veterans Affairs </a:t>
            </a:r>
          </a:p>
          <a:p>
            <a:pPr defTabSz="514350">
              <a:defRPr/>
            </a:pPr>
            <a:r>
              <a:rPr lang="en-US" sz="1200" dirty="0">
                <a:solidFill>
                  <a:prstClr val="black"/>
                </a:solidFill>
                <a:latin typeface="Calibri" panose="020F0502020204030204"/>
                <a:hlinkClick r:id="rId3"/>
              </a:rPr>
              <a:t>https://www.mirecc.va.gov/lethalmeanssafety/facts/</a:t>
            </a:r>
            <a:endParaRPr lang="en-US" sz="12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4C14B-80D9-43A6-94A9-677EFA0F4B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14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4350">
              <a:defRPr/>
            </a:pPr>
            <a:r>
              <a:rPr lang="en-US" sz="1200" dirty="0">
                <a:solidFill>
                  <a:prstClr val="black"/>
                </a:solidFill>
                <a:latin typeface="Calibri" panose="020F0502020204030204"/>
              </a:rPr>
              <a:t>Source: CDC WISQARS and US Dept. of Veterans Affairs </a:t>
            </a:r>
          </a:p>
          <a:p>
            <a:pPr defTabSz="514350">
              <a:defRPr/>
            </a:pPr>
            <a:r>
              <a:rPr lang="en-US" sz="1200" dirty="0">
                <a:solidFill>
                  <a:prstClr val="black"/>
                </a:solidFill>
                <a:latin typeface="Calibri" panose="020F0502020204030204"/>
                <a:hlinkClick r:id="rId3"/>
              </a:rPr>
              <a:t>https://www.mirecc.va.gov/lethalmeanssafety/facts/</a:t>
            </a:r>
            <a:endParaRPr lang="en-US" sz="12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time between when a person decides to die by suicide and they act on the decision is often very short. A 2005 study found that  71% of attempters estimating that the process took less than an hour.  This reality underscores the importance of reducing access to means for those who are at elevated risk for suicide, until the risk period passes.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Access to lethal means increases suicide risk for everyone living in the home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Acute phase of a suicidal crisis is often brief.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Building in time and space—even 30-60 minutes—between impulse to act and the means to harm one’s self saves lives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know that people rarely “substitute” one means for another.  So, it is important to restrict whichever means they have in mind to use.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Means matter—how a person attempts suicide impacts how fatal the injury will 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About 90% of firearm-related suicide attempts are fatal, as compared to approximately 5% of suicide attempts by all other mechanisms combined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Most who survive a nonfatal suicide attempt do not go on to die by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62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Suicide is a public health challenge that causes far-reaching pain among individuals, families, and communities across the country. Suicide is also preventable. Veteran suicide is an urgent issue that the U.S. Department of Veterans Affairs (VA), along with its stakeholders, partners, and communities nationwide, must address. VA supports the national goal of reducing the annual suicide rate in the U.S. by 20 percent by the year 2025 and is implementing a public health approach to achieve this mission. </a:t>
            </a:r>
            <a:endParaRPr lang="en-US">
              <a:cs typeface="Calibri"/>
            </a:endParaRPr>
          </a:p>
          <a:p>
            <a:r>
              <a:rPr lang="en-US" b="1"/>
              <a:t> </a:t>
            </a:r>
            <a:r>
              <a:rPr lang="en-US"/>
              <a:t> </a:t>
            </a:r>
            <a:endParaRPr lang="en-US">
              <a:cs typeface="Calibri"/>
            </a:endParaRPr>
          </a:p>
          <a:p>
            <a:r>
              <a:rPr lang="en-US" sz="1200" b="0" i="0" u="none" strike="noStrike" kern="1200" baseline="0">
                <a:solidFill>
                  <a:schemeClr val="tx1"/>
                </a:solidFill>
                <a:latin typeface="+mn-lt"/>
                <a:ea typeface="+mn-ea"/>
                <a:cs typeface="+mn-cs"/>
              </a:rPr>
              <a:t>In 2020, VA translated the vision offered by the 10-year National Strategy and its four major domains into operational plans of actions through the Suicide Prevention 2.0 initiative (SP 2.0).  SP 2.0 focuses on nationally implementing and operationalizing across a 6-year period new and bundled community-based and clinically based services and programs reflective of the National Strategy </a:t>
            </a:r>
            <a:r>
              <a:rPr lang="en-US"/>
              <a:t>to expand VA’s approach to prevent Veteran suicide nationwide. SP 2.0 aligns suicide prevention, intervention, and postvention goals across clinical and community settings to reach and serve Veterans both within and outside VHA clinical care at national, state, and local levels. </a:t>
            </a:r>
            <a:r>
              <a:rPr lang="en-US" sz="1200" b="0" i="0" u="none" strike="noStrike" kern="1200" baseline="0">
                <a:solidFill>
                  <a:schemeClr val="tx1"/>
                </a:solidFill>
                <a:latin typeface="+mn-lt"/>
                <a:ea typeface="+mn-ea"/>
                <a:cs typeface="+mn-cs"/>
              </a:rPr>
              <a:t> </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3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The </a:t>
            </a:r>
            <a:r>
              <a:rPr lang="en-US" i="1" u="sng">
                <a:hlinkClick r:id="rId3"/>
              </a:rPr>
              <a:t>National Strategy for Preventing Veteran Suicide 2018-2028</a:t>
            </a:r>
            <a:r>
              <a:rPr lang="en-US" i="1"/>
              <a:t> </a:t>
            </a:r>
            <a:r>
              <a:rPr lang="en-US"/>
              <a:t>provides a framework for identifying priorities, organizing efforts, and contributing to the national focus on Veteran suicide prevention. The 14 goals and 43 objectives in the National Strategy work together in a synergistic way to promote wellness, increase protection, reduce risk, and promote effective treatment and recovery. Evidence suggests that the three priority areas highlighted here can help in reducing suicide rates. </a:t>
            </a:r>
          </a:p>
          <a:p>
            <a:pPr defTabSz="931774">
              <a:defRPr/>
            </a:pPr>
            <a:endParaRPr lang="en-US"/>
          </a:p>
          <a:p>
            <a:pPr defTabSz="931774">
              <a:defRPr/>
            </a:pPr>
            <a:r>
              <a:rPr lang="en-US"/>
              <a:t>SP 2.0 Community Based Intervention (CBI-SP) promotes these priority areas and emphasizes their critical sub-elements (six goals in total) in alignment with the National Strategy and therefore State, regional, and local teams are encouraged to use these priorities as key elements in their suicide prevention strategic plans.</a:t>
            </a:r>
            <a:endParaRPr lang="en-US">
              <a:cs typeface="Calibri"/>
            </a:endParaRPr>
          </a:p>
          <a:p>
            <a:r>
              <a:rPr lang="en-US"/>
              <a:t> </a:t>
            </a:r>
          </a:p>
          <a:p>
            <a:r>
              <a:rPr lang="en-US" b="1"/>
              <a:t>1) Identify Service Members, Veterans, and their Families and Screen for Suicide Risk</a:t>
            </a:r>
          </a:p>
          <a:p>
            <a:pPr marL="174708" indent="-174708">
              <a:buFont typeface="Arial" panose="020B0604020202020204" pitchFamily="34" charset="0"/>
              <a:buChar char="•"/>
            </a:pPr>
            <a:r>
              <a:rPr lang="en-US"/>
              <a:t>Identifying Veterans — "Ask the Question" — enables culturally competent care and access to resources; allows community members, families, and community service providers to connect individuals to appropriate care</a:t>
            </a:r>
          </a:p>
          <a:p>
            <a:pPr marL="174708" indent="-174708">
              <a:buFont typeface="Arial" panose="020B0604020202020204" pitchFamily="34" charset="0"/>
              <a:buChar char="•"/>
            </a:pPr>
            <a:r>
              <a:rPr lang="en-US"/>
              <a:t>Suicide risk screening in healthcare settings allows providers to recognize and prevent self-harm</a:t>
            </a:r>
          </a:p>
          <a:p>
            <a:endParaRPr lang="en-US"/>
          </a:p>
          <a:p>
            <a:r>
              <a:rPr lang="en-US" b="1"/>
              <a:t>2) Promote Connectedness and Improve Care Transitions</a:t>
            </a:r>
          </a:p>
          <a:p>
            <a:pPr marL="291179" indent="-291179">
              <a:lnSpc>
                <a:spcPct val="70000"/>
              </a:lnSpc>
              <a:spcBef>
                <a:spcPts val="1019"/>
              </a:spcBef>
              <a:buClr>
                <a:srgbClr val="0194D3"/>
              </a:buClr>
              <a:buFont typeface="Arial" panose="020B0604020202020204" pitchFamily="34" charset="0"/>
              <a:buChar char="•"/>
            </a:pPr>
            <a:r>
              <a:rPr lang="en-US">
                <a:solidFill>
                  <a:schemeClr val="tx1">
                    <a:lumMod val="85000"/>
                    <a:lumOff val="15000"/>
                  </a:schemeClr>
                </a:solidFill>
              </a:rPr>
              <a:t>Connectedness to others (including family members, co-workers, community organizations, and social institutions) is an important protective factor</a:t>
            </a:r>
          </a:p>
          <a:p>
            <a:pPr marL="291179" indent="-291179">
              <a:lnSpc>
                <a:spcPct val="70000"/>
              </a:lnSpc>
              <a:spcBef>
                <a:spcPts val="1019"/>
              </a:spcBef>
              <a:buClr>
                <a:srgbClr val="0194D3"/>
              </a:buClr>
              <a:buFont typeface="Arial" panose="020B0604020202020204" pitchFamily="34" charset="0"/>
              <a:buChar char="•"/>
            </a:pPr>
            <a:r>
              <a:rPr lang="en-US">
                <a:solidFill>
                  <a:schemeClr val="tx1">
                    <a:lumMod val="85000"/>
                    <a:lumOff val="15000"/>
                  </a:schemeClr>
                </a:solidFill>
              </a:rPr>
              <a:t>Providing caring contacts upon discharge from one setting to another can reduce suicide attempts and increase compliance with treatment recommendations</a:t>
            </a:r>
          </a:p>
          <a:p>
            <a:pPr marL="291179" indent="-291179">
              <a:lnSpc>
                <a:spcPct val="70000"/>
              </a:lnSpc>
              <a:spcBef>
                <a:spcPts val="1019"/>
              </a:spcBef>
              <a:buClr>
                <a:srgbClr val="0194D3"/>
              </a:buClr>
              <a:buFont typeface="Arial" panose="020B0604020202020204" pitchFamily="34" charset="0"/>
              <a:buChar char="•"/>
            </a:pPr>
            <a:endParaRPr lang="en-US">
              <a:solidFill>
                <a:schemeClr val="tx1">
                  <a:lumMod val="85000"/>
                  <a:lumOff val="15000"/>
                </a:schemeClr>
              </a:solidFill>
            </a:endParaRPr>
          </a:p>
          <a:p>
            <a:r>
              <a:rPr lang="en-US" b="1"/>
              <a:t>3) Increase Lethal Means Safety and Safety Planning</a:t>
            </a:r>
          </a:p>
          <a:p>
            <a:pPr marL="291179" indent="-291179">
              <a:lnSpc>
                <a:spcPct val="70000"/>
              </a:lnSpc>
              <a:spcBef>
                <a:spcPts val="1019"/>
              </a:spcBef>
              <a:buClr>
                <a:srgbClr val="0194D3"/>
              </a:buClr>
              <a:buFont typeface="Arial" panose="020B0604020202020204" pitchFamily="34" charset="0"/>
              <a:buChar char="•"/>
            </a:pPr>
            <a:r>
              <a:rPr lang="en-US">
                <a:solidFill>
                  <a:schemeClr val="tx1">
                    <a:lumMod val="85000"/>
                    <a:lumOff val="15000"/>
                  </a:schemeClr>
                </a:solidFill>
              </a:rPr>
              <a:t>Limiting access to lethal means during periods of crisis can make it more likely that the person will delay or survive a suicide</a:t>
            </a:r>
          </a:p>
          <a:p>
            <a:pPr marL="291179" indent="-291179">
              <a:lnSpc>
                <a:spcPct val="70000"/>
              </a:lnSpc>
              <a:spcBef>
                <a:spcPts val="1019"/>
              </a:spcBef>
              <a:buClr>
                <a:srgbClr val="0194D3"/>
              </a:buClr>
              <a:buFont typeface="Arial" panose="020B0604020202020204" pitchFamily="34" charset="0"/>
              <a:buChar char="•"/>
            </a:pPr>
            <a:r>
              <a:rPr lang="en-US">
                <a:solidFill>
                  <a:schemeClr val="tx1">
                    <a:lumMod val="85000"/>
                    <a:lumOff val="15000"/>
                  </a:schemeClr>
                </a:solidFill>
              </a:rPr>
              <a:t>Completing a personal safety plan is a clinical intervention that can help individuals manage and decrease suicidal feelings and help them stay safe when these feelings reoccur</a:t>
            </a:r>
          </a:p>
          <a:p>
            <a:pPr marL="291179" indent="-291179">
              <a:lnSpc>
                <a:spcPct val="70000"/>
              </a:lnSpc>
              <a:spcBef>
                <a:spcPts val="1019"/>
              </a:spcBef>
              <a:buClr>
                <a:srgbClr val="0194D3"/>
              </a:buClr>
              <a:buFont typeface="Arial" panose="020B0604020202020204" pitchFamily="34" charset="0"/>
              <a:buChar char="•"/>
            </a:pPr>
            <a:endParaRPr lang="en-US">
              <a:solidFill>
                <a:schemeClr val="tx1">
                  <a:lumMod val="85000"/>
                  <a:lumOff val="15000"/>
                </a:schemeClr>
              </a:solidFill>
            </a:endParaRPr>
          </a:p>
          <a:p>
            <a:endParaRPr lang="en-US"/>
          </a:p>
          <a:p>
            <a:pPr defTabSz="931774">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18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87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New Slide and notes added</a:t>
            </a:r>
          </a:p>
          <a:p>
            <a:endParaRPr lang="en-US">
              <a:cs typeface="Calibri"/>
            </a:endParaRPr>
          </a:p>
          <a:p>
            <a:pPr defTabSz="931774">
              <a:defRPr/>
            </a:pPr>
            <a:r>
              <a:rPr lang="en-US"/>
              <a:t>CEPCs serve as subject matter experts in public health approaches, coalition leadership and management, and other community-based models for suicide prevention regarding Veterans.  Here, they collaboratively work with key stakeholders to develop, facilitate, and strengthen CBI-SP at community, state, and VISN levels.  This program emphasizes public health planning, partnered and collaborative action and effective community practice for suicide prevention. </a:t>
            </a:r>
          </a:p>
          <a:p>
            <a:endParaRPr lang="en-US">
              <a:cs typeface="Calibri"/>
            </a:endParaRPr>
          </a:p>
          <a:p>
            <a:pPr defTabSz="931774">
              <a:lnSpc>
                <a:spcPct val="90000"/>
              </a:lnSpc>
              <a:spcBef>
                <a:spcPts val="1019"/>
              </a:spcBef>
              <a:defRPr/>
            </a:pPr>
            <a:r>
              <a:rPr lang="en-US"/>
              <a:t>The CEPC role is intended to enhance and expand current VA suicide prevention efforts that are facilitated by over 450 suicide prevention team members nationwide.  CEPCs are 100% administrative and a non-clinical position, to fully collaborate &amp; implement evidence-informed community-based suicide prevention strategies.  Here, CEPCs are an active member of their local VA Suicide Prevention Team(s) and collaborate closely with the team and key community stake holders to bring a new emphasis on public health planning, partnered and collaborative action, and effective community practice for suicide prevention.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545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Updated and changed (removed the competencies &amp; gave ownership to all parties to set up for success).</a:t>
            </a:r>
          </a:p>
          <a:p>
            <a:endParaRPr lang="en-US" b="0">
              <a:cs typeface="Calibri"/>
            </a:endParaRPr>
          </a:p>
          <a:p>
            <a:r>
              <a:rPr lang="en-US"/>
              <a:t>Effective community based and public health suicide prevention practices include community engagement, coalition and team building, needs assessment and action planning, implementation of best practices in community systems, program evaluation, and sustainment of community efforts</a:t>
            </a:r>
            <a:r>
              <a:rPr lang="en-US" baseline="30000"/>
              <a:t> </a:t>
            </a:r>
            <a:r>
              <a:rPr lang="en-US"/>
              <a:t>(Kania et al., 2011; </a:t>
            </a:r>
            <a:r>
              <a:rPr lang="en-US" err="1"/>
              <a:t>Wantersman</a:t>
            </a:r>
            <a:r>
              <a:rPr lang="en-US"/>
              <a:t> et al., 2000; </a:t>
            </a:r>
            <a:r>
              <a:rPr lang="en-US" err="1"/>
              <a:t>Chinman</a:t>
            </a:r>
            <a:r>
              <a:rPr lang="en-US"/>
              <a:t> et al., 2004). </a:t>
            </a:r>
          </a:p>
          <a:p>
            <a:endParaRPr lang="en-US"/>
          </a:p>
          <a:p>
            <a:r>
              <a:rPr lang="en-US"/>
              <a:t>The goal of CBI-SP is to establish a national comprehensive program for community-based efforts for suicide prevention</a:t>
            </a:r>
            <a:r>
              <a:rPr lang="en-US" baseline="30000"/>
              <a:t> </a:t>
            </a:r>
            <a:r>
              <a:rPr lang="en-US"/>
              <a:t>(Frieden, 2014; Lai et al., 2019). This will be accomplished through a three-year phased implementation of effective CBIs across national, state, tribal, and community levels with the objective of reducing Veteran suicide nationwide. The VA’s chosen CBIs (Governor’s Challenge, CEP-SP, and Together With Veterans) are all grounded in effective practice of community-based prevention and community implementation science paired with a focus on disseminating suicide prevention strategies within communities across the country (Frieden, 2014; Lai et al., 2019).   </a:t>
            </a:r>
          </a:p>
          <a:p>
            <a:endParaRPr lang="en-US"/>
          </a:p>
          <a:p>
            <a:pPr defTabSz="931774">
              <a:defRPr/>
            </a:pPr>
            <a:r>
              <a:rPr lang="en-US"/>
              <a:t>Forming and supporting coalitions entails specific strategies to engage community stakeholders, develop a shared vision, assess the community, develop an action plan for the coalition, and implement, evaluate, improve and sustain the efforts of the coalition.  The CEPCs and CEP-PMs look forward to </a:t>
            </a:r>
            <a:r>
              <a:rPr lang="en-US" b="0">
                <a:cs typeface="Calibri"/>
              </a:rPr>
              <a:t>collaboratively working on this together with you, our community partners, and we seek to eliminate Veteran suicides.</a:t>
            </a:r>
            <a:endParaRPr lang="en-US" b="0"/>
          </a:p>
        </p:txBody>
      </p:sp>
      <p:sp>
        <p:nvSpPr>
          <p:cNvPr id="4" name="Slide Number Placeholder 3"/>
          <p:cNvSpPr>
            <a:spLocks noGrp="1"/>
          </p:cNvSpPr>
          <p:nvPr>
            <p:ph type="sldNum" sz="quarter" idx="5"/>
          </p:nvPr>
        </p:nvSpPr>
        <p:spPr/>
        <p:txBody>
          <a:bodyPr/>
          <a:lstStyle/>
          <a:p>
            <a:fld id="{4C9B73F7-48C1-6846-9B3F-8D3BA533F650}" type="slidenum">
              <a:rPr lang="en-US" smtClean="0"/>
              <a:t>25</a:t>
            </a:fld>
            <a:endParaRPr lang="en-US"/>
          </a:p>
        </p:txBody>
      </p:sp>
    </p:spTree>
    <p:extLst>
      <p:ext uri="{BB962C8B-B14F-4D97-AF65-F5344CB8AC3E}">
        <p14:creationId xmlns:p14="http://schemas.microsoft.com/office/powerpoint/2010/main" val="2524078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478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Discuss Data change</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49EB259-2609-47B1-ABFB-EE31FAD27AED}" type="slidenum">
              <a:rPr lang="en-US" altLang="en-US" sz="1300" smtClean="0"/>
              <a:pPr eaLnBrk="1" hangingPunct="1">
                <a:spcBef>
                  <a:spcPct val="0"/>
                </a:spcBef>
              </a:pPr>
              <a:t>34</a:t>
            </a:fld>
            <a:endParaRPr lang="en-US"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36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Make the Connection: </a:t>
            </a:r>
            <a:r>
              <a:rPr lang="en-US" sz="1200" kern="1200">
                <a:solidFill>
                  <a:schemeClr val="tx1"/>
                </a:solidFill>
                <a:effectLst/>
                <a:latin typeface="+mn-lt"/>
                <a:ea typeface="+mn-ea"/>
                <a:cs typeface="+mn-cs"/>
              </a:rPr>
              <a:t>This online resource connects Veterans, their family members and friends, and other supporters with information and solutions to issues affecting their lives. More information is available at </a:t>
            </a:r>
            <a:r>
              <a:rPr lang="en-US" sz="1200" u="sng" kern="1200">
                <a:solidFill>
                  <a:schemeClr val="tx1"/>
                </a:solidFill>
                <a:effectLst/>
                <a:latin typeface="+mn-lt"/>
                <a:ea typeface="+mn-ea"/>
                <a:cs typeface="+mn-cs"/>
                <a:hlinkClick r:id="rId3"/>
              </a:rPr>
              <a:t>https://maketheconnection.net/</a:t>
            </a:r>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37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Coaching into Care (1-888-823-7458): </a:t>
            </a:r>
            <a:r>
              <a:rPr lang="en-US" sz="1200" kern="1200">
                <a:solidFill>
                  <a:schemeClr val="tx1"/>
                </a:solidFill>
                <a:effectLst/>
                <a:latin typeface="+mn-lt"/>
                <a:ea typeface="+mn-ea"/>
                <a:cs typeface="+mn-cs"/>
              </a:rPr>
              <a:t>A national telephone service of the VA, Coaching into Care aims to educate, support, and empower family members and friends who are seeking care or services for a Veteran. More information is available at </a:t>
            </a:r>
            <a:r>
              <a:rPr lang="en-US" sz="1200" u="sng" kern="1200">
                <a:solidFill>
                  <a:schemeClr val="tx1"/>
                </a:solidFill>
                <a:effectLst/>
                <a:latin typeface="+mn-lt"/>
                <a:ea typeface="+mn-ea"/>
                <a:cs typeface="+mn-cs"/>
                <a:hlinkClick r:id="rId3"/>
              </a:rPr>
              <a:t>https://www.mirecc.va.gov/coaching/</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96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 Social Media Safety Toolkit for Veterans, Their Families, and Friends equips everyone with the knowledge needed to respond to social media posts that indicate a Veteran may be having thoughts of suicide. The toolkit includes best practices, resources, and sample responses.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As discussed in the National Strategy for Preventing Veteran Suicide, social media is an important intervention channel and a key piece of VA’s comprehensive, community-based suicide prevention strategy.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Many service members and Veterans are active on social media platforms, and some have posted to express emotional distress or thoughts of suicide. Social media has become a critical channel for VA and partners like you to reach Veterans in crisis with safe messaging and resources.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VA is sharing the Social Media Safety Toolkit among VA employees, with partner organizations, and throughout communities nationwide to help ensure that people who live and work with Veterans every day are equipped to reach Veterans with safe messaging and lifesaving resources.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Download the Social Media Safety Toolkit at </a:t>
            </a:r>
            <a:r>
              <a:rPr lang="en-US" sz="1200" u="sng" kern="1200">
                <a:solidFill>
                  <a:schemeClr val="tx1"/>
                </a:solidFill>
                <a:effectLst/>
                <a:latin typeface="+mn-lt"/>
                <a:ea typeface="+mn-ea"/>
                <a:cs typeface="+mn-cs"/>
                <a:hlinkClick r:id="rId3"/>
              </a:rPr>
              <a:t>https://www.mentalhealth.va.gov/suicide_prevention/docs/OMH-074-Suicide-Prevention-Social-Media-Toolkit-1-8_508.pdf</a:t>
            </a:r>
            <a:r>
              <a:rPr lang="en-US" sz="1200" u="none" strike="noStrike"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764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nearly 70% of Veteran suicides being by firearm and approximately 1/3 of Veterans storing their firearms loaded and unlocked, we know that increasing time and space between individuals facing a suicidal crisis and a firearm prevents suicide.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call to action, to </a:t>
            </a:r>
            <a:r>
              <a:rPr lang="en-US" sz="1200" i="1" kern="1200" dirty="0">
                <a:solidFill>
                  <a:schemeClr val="tx1"/>
                </a:solidFill>
                <a:effectLst/>
                <a:latin typeface="+mn-lt"/>
                <a:ea typeface="+mn-ea"/>
                <a:cs typeface="+mn-cs"/>
              </a:rPr>
              <a:t>“Learn how securing your guns can help prevent suicide”.</a:t>
            </a:r>
            <a:r>
              <a:rPr lang="en-US" sz="1200" kern="1200" dirty="0">
                <a:solidFill>
                  <a:schemeClr val="tx1"/>
                </a:solidFill>
                <a:effectLst/>
                <a:latin typeface="+mn-lt"/>
                <a:ea typeface="+mn-ea"/>
                <a:cs typeface="+mn-cs"/>
              </a:rPr>
              <a:t> Viewers are then directed to </a:t>
            </a:r>
            <a:r>
              <a:rPr lang="en-US" sz="1200" u="sng" kern="1200" dirty="0">
                <a:solidFill>
                  <a:schemeClr val="tx1"/>
                </a:solidFill>
                <a:effectLst/>
                <a:latin typeface="+mn-lt"/>
                <a:ea typeface="+mn-ea"/>
                <a:cs typeface="+mn-cs"/>
                <a:hlinkClick r:id="rId3" tooltip="https://gcc02.safelinks.protection.outlook.com/?url=http%3a%2f%2fwww.keepitsecure.net%2f&amp;data=04%7c01%7c%7cd3bf3848e87e42348e5908d958e845c5%7ce95f1b23abaf45ee821db7ab251ab3bf%7c0%7c0%7c637638576881968603%7cunknown%7ctwfpbgzsb3d8eyjwijoimc4wljawmdailcjqijo"/>
              </a:rPr>
              <a:t>www.keepitsecure.net</a:t>
            </a:r>
            <a:r>
              <a:rPr lang="en-US" sz="1200" kern="1200" dirty="0">
                <a:solidFill>
                  <a:schemeClr val="tx1"/>
                </a:solidFill>
                <a:effectLst/>
                <a:latin typeface="+mn-lt"/>
                <a:ea typeface="+mn-ea"/>
                <a:cs typeface="+mn-cs"/>
              </a:rPr>
              <a:t>, a landing page that will connect to additional Lethal Means Safety content.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226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nearly 70% of Veteran suicides being by firearm and approximately 1/3 of Veterans storing their firearms loaded and unlocked, we know that increasing time and space between individuals facing a suicidal crisis and a firearm prevents suicide.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call to action, to </a:t>
            </a:r>
            <a:r>
              <a:rPr lang="en-US" sz="1200" i="1" kern="1200" dirty="0">
                <a:solidFill>
                  <a:schemeClr val="tx1"/>
                </a:solidFill>
                <a:effectLst/>
                <a:latin typeface="+mn-lt"/>
                <a:ea typeface="+mn-ea"/>
                <a:cs typeface="+mn-cs"/>
              </a:rPr>
              <a:t>“Learn how securing your guns can help prevent suicide”.</a:t>
            </a:r>
            <a:r>
              <a:rPr lang="en-US" sz="1200" kern="1200" dirty="0">
                <a:solidFill>
                  <a:schemeClr val="tx1"/>
                </a:solidFill>
                <a:effectLst/>
                <a:latin typeface="+mn-lt"/>
                <a:ea typeface="+mn-ea"/>
                <a:cs typeface="+mn-cs"/>
              </a:rPr>
              <a:t> Viewers are then directed to </a:t>
            </a:r>
            <a:r>
              <a:rPr lang="en-US" sz="1200" u="sng" kern="1200" dirty="0">
                <a:solidFill>
                  <a:schemeClr val="tx1"/>
                </a:solidFill>
                <a:effectLst/>
                <a:latin typeface="+mn-lt"/>
                <a:ea typeface="+mn-ea"/>
                <a:cs typeface="+mn-cs"/>
                <a:hlinkClick r:id="rId3" tooltip="https://gcc02.safelinks.protection.outlook.com/?url=http%3a%2f%2fwww.keepitsecure.net%2f&amp;data=04%7c01%7c%7cd3bf3848e87e42348e5908d958e845c5%7ce95f1b23abaf45ee821db7ab251ab3bf%7c0%7c0%7c637638576881968603%7cunknown%7ctwfpbgzsb3d8eyjwijoimc4wljawmdailcjqijo"/>
              </a:rPr>
              <a:t>www.keepitsecure.net</a:t>
            </a:r>
            <a:r>
              <a:rPr lang="en-US" sz="1200" kern="1200" dirty="0">
                <a:solidFill>
                  <a:schemeClr val="tx1"/>
                </a:solidFill>
                <a:effectLst/>
                <a:latin typeface="+mn-lt"/>
                <a:ea typeface="+mn-ea"/>
                <a:cs typeface="+mn-cs"/>
              </a:rPr>
              <a:t>, a landing page that will connect to additional Lethal Means Safety content.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74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Gain a better understanding of the veteran population</a:t>
            </a:r>
          </a:p>
          <a:p>
            <a:pPr marL="171450" indent="-171450">
              <a:buFont typeface="Arial" panose="020B0604020202020204" pitchFamily="34" charset="0"/>
              <a:buChar char="•"/>
            </a:pPr>
            <a:r>
              <a:rPr lang="en-US" dirty="0"/>
              <a:t>Why best practice screening for military status is important</a:t>
            </a:r>
          </a:p>
          <a:p>
            <a:pPr marL="171450" indent="-171450">
              <a:buFont typeface="Arial" panose="020B0604020202020204" pitchFamily="34" charset="0"/>
              <a:buChar char="•"/>
            </a:pPr>
            <a:r>
              <a:rPr lang="en-US" dirty="0"/>
              <a:t>Resources to support veterans in your community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723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nearly 70% of Veteran suicides being by firearm and approximately 1/3 of Veterans storing their firearms loaded and unlocked, we know that increasing time and space between individuals facing a suicidal crisis and a firearm prevents suicide.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call to action, to </a:t>
            </a:r>
            <a:r>
              <a:rPr lang="en-US" sz="1200" i="1" kern="1200" dirty="0">
                <a:solidFill>
                  <a:schemeClr val="tx1"/>
                </a:solidFill>
                <a:effectLst/>
                <a:latin typeface="+mn-lt"/>
                <a:ea typeface="+mn-ea"/>
                <a:cs typeface="+mn-cs"/>
              </a:rPr>
              <a:t>“Learn how securing your guns can help prevent suicide”.</a:t>
            </a:r>
            <a:r>
              <a:rPr lang="en-US" sz="1200" kern="1200" dirty="0">
                <a:solidFill>
                  <a:schemeClr val="tx1"/>
                </a:solidFill>
                <a:effectLst/>
                <a:latin typeface="+mn-lt"/>
                <a:ea typeface="+mn-ea"/>
                <a:cs typeface="+mn-cs"/>
              </a:rPr>
              <a:t> Viewers are then directed to </a:t>
            </a:r>
            <a:r>
              <a:rPr lang="en-US" sz="1200" u="sng" kern="1200" dirty="0">
                <a:solidFill>
                  <a:schemeClr val="tx1"/>
                </a:solidFill>
                <a:effectLst/>
                <a:latin typeface="+mn-lt"/>
                <a:ea typeface="+mn-ea"/>
                <a:cs typeface="+mn-cs"/>
                <a:hlinkClick r:id="rId3" tooltip="https://gcc02.safelinks.protection.outlook.com/?url=http%3a%2f%2fwww.keepitsecure.net%2f&amp;data=04%7c01%7c%7cd3bf3848e87e42348e5908d958e845c5%7ce95f1b23abaf45ee821db7ab251ab3bf%7c0%7c0%7c637638576881968603%7cunknown%7ctwfpbgzsb3d8eyjwijoimc4wljawmdailcjqijo"/>
              </a:rPr>
              <a:t>www.keepitsecure.net</a:t>
            </a:r>
            <a:r>
              <a:rPr lang="en-US" sz="1200" kern="1200" dirty="0">
                <a:solidFill>
                  <a:schemeClr val="tx1"/>
                </a:solidFill>
                <a:effectLst/>
                <a:latin typeface="+mn-lt"/>
                <a:ea typeface="+mn-ea"/>
                <a:cs typeface="+mn-cs"/>
              </a:rPr>
              <a:t>, a landing page that will connect to additional Lethal Means Safety content.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3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nearly 70% of Veteran suicides being by firearm and approximately 1/3 of Veterans storing their firearms loaded and unlocked, we know that increasing time and space between individuals facing a suicidal crisis and a firearm prevents suicide.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call to action, to </a:t>
            </a:r>
            <a:r>
              <a:rPr lang="en-US" sz="1200" i="1" kern="1200" dirty="0">
                <a:solidFill>
                  <a:schemeClr val="tx1"/>
                </a:solidFill>
                <a:effectLst/>
                <a:latin typeface="+mn-lt"/>
                <a:ea typeface="+mn-ea"/>
                <a:cs typeface="+mn-cs"/>
              </a:rPr>
              <a:t>“Learn how securing your guns can help prevent suicide”.</a:t>
            </a:r>
            <a:r>
              <a:rPr lang="en-US" sz="1200" kern="1200" dirty="0">
                <a:solidFill>
                  <a:schemeClr val="tx1"/>
                </a:solidFill>
                <a:effectLst/>
                <a:latin typeface="+mn-lt"/>
                <a:ea typeface="+mn-ea"/>
                <a:cs typeface="+mn-cs"/>
              </a:rPr>
              <a:t> Viewers are then directed to </a:t>
            </a:r>
            <a:r>
              <a:rPr lang="en-US" sz="1200" u="sng" kern="1200" dirty="0">
                <a:solidFill>
                  <a:schemeClr val="tx1"/>
                </a:solidFill>
                <a:effectLst/>
                <a:latin typeface="+mn-lt"/>
                <a:ea typeface="+mn-ea"/>
                <a:cs typeface="+mn-cs"/>
                <a:hlinkClick r:id="rId3" tooltip="https://gcc02.safelinks.protection.outlook.com/?url=http%3a%2f%2fwww.keepitsecure.net%2f&amp;data=04%7c01%7c%7cd3bf3848e87e42348e5908d958e845c5%7ce95f1b23abaf45ee821db7ab251ab3bf%7c0%7c0%7c637638576881968603%7cunknown%7ctwfpbgzsb3d8eyjwijoimc4wljawmdailcjqijo"/>
              </a:rPr>
              <a:t>www.keepitsecure.net</a:t>
            </a:r>
            <a:r>
              <a:rPr lang="en-US" sz="1200" kern="1200" dirty="0">
                <a:solidFill>
                  <a:schemeClr val="tx1"/>
                </a:solidFill>
                <a:effectLst/>
                <a:latin typeface="+mn-lt"/>
                <a:ea typeface="+mn-ea"/>
                <a:cs typeface="+mn-cs"/>
              </a:rPr>
              <a:t>, a landing page that will connect to additional Lethal Means Safety content.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00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nearly 70% of Veteran suicides being by firearm and approximately 1/3 of Veterans storing their firearms loaded and unlocked, we know that increasing time and space between individuals facing a suicidal crisis and a firearm prevents suicide.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call to action, to </a:t>
            </a:r>
            <a:r>
              <a:rPr lang="en-US" sz="1200" i="1" kern="1200" dirty="0">
                <a:solidFill>
                  <a:schemeClr val="tx1"/>
                </a:solidFill>
                <a:effectLst/>
                <a:latin typeface="+mn-lt"/>
                <a:ea typeface="+mn-ea"/>
                <a:cs typeface="+mn-cs"/>
              </a:rPr>
              <a:t>“Learn how securing your guns can help prevent suicide”.</a:t>
            </a:r>
            <a:r>
              <a:rPr lang="en-US" sz="1200" kern="1200" dirty="0">
                <a:solidFill>
                  <a:schemeClr val="tx1"/>
                </a:solidFill>
                <a:effectLst/>
                <a:latin typeface="+mn-lt"/>
                <a:ea typeface="+mn-ea"/>
                <a:cs typeface="+mn-cs"/>
              </a:rPr>
              <a:t> Viewers are then directed to </a:t>
            </a:r>
            <a:r>
              <a:rPr lang="en-US" sz="1200" u="sng" kern="1200" dirty="0">
                <a:solidFill>
                  <a:schemeClr val="tx1"/>
                </a:solidFill>
                <a:effectLst/>
                <a:latin typeface="+mn-lt"/>
                <a:ea typeface="+mn-ea"/>
                <a:cs typeface="+mn-cs"/>
                <a:hlinkClick r:id="rId3" tooltip="https://gcc02.safelinks.protection.outlook.com/?url=http%3a%2f%2fwww.keepitsecure.net%2f&amp;data=04%7c01%7c%7cd3bf3848e87e42348e5908d958e845c5%7ce95f1b23abaf45ee821db7ab251ab3bf%7c0%7c0%7c637638576881968603%7cunknown%7ctwfpbgzsb3d8eyjwijoimc4wljawmdailcjqijo"/>
              </a:rPr>
              <a:t>www.keepitsecure.net</a:t>
            </a:r>
            <a:r>
              <a:rPr lang="en-US" sz="1200" kern="1200" dirty="0">
                <a:solidFill>
                  <a:schemeClr val="tx1"/>
                </a:solidFill>
                <a:effectLst/>
                <a:latin typeface="+mn-lt"/>
                <a:ea typeface="+mn-ea"/>
                <a:cs typeface="+mn-cs"/>
              </a:rPr>
              <a:t>, a landing page that will connect to additional Lethal Means Safety content.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59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81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9F9A2-C3C7-4E54-B9BE-3F465A55C9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7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Michigan’s Veteran population is one of the largest in the US, ranking 11th in 2020 with over 567,000 Veterans</a:t>
            </a:r>
          </a:p>
          <a:p>
            <a:r>
              <a:rPr lang="en-US" dirty="0"/>
              <a:t>251,418 total Michigan VHA enrollees in 2020 (~ 16,729 women Veterans)</a:t>
            </a:r>
          </a:p>
          <a:p>
            <a:r>
              <a:rPr lang="en-US" dirty="0"/>
              <a:t>Ann Arbor- 60,260</a:t>
            </a:r>
          </a:p>
          <a:p>
            <a:r>
              <a:rPr lang="en-US" dirty="0"/>
              <a:t>Battle Creek- 57,500</a:t>
            </a:r>
          </a:p>
          <a:p>
            <a:r>
              <a:rPr lang="en-US" dirty="0"/>
              <a:t>Detroit – 65,534</a:t>
            </a:r>
          </a:p>
          <a:p>
            <a:r>
              <a:rPr lang="en-US" dirty="0"/>
              <a:t>Saginaw – 43,387</a:t>
            </a:r>
          </a:p>
          <a:p>
            <a:r>
              <a:rPr lang="en-US" dirty="0"/>
              <a:t>Iron Mt – 24,737</a:t>
            </a:r>
          </a:p>
          <a:p>
            <a:r>
              <a:rPr lang="en-US" dirty="0"/>
              <a:t>~315,000 not connected to VHA </a:t>
            </a:r>
          </a:p>
        </p:txBody>
      </p:sp>
      <p:sp>
        <p:nvSpPr>
          <p:cNvPr id="4" name="Slide Number Placeholder 3"/>
          <p:cNvSpPr>
            <a:spLocks noGrp="1"/>
          </p:cNvSpPr>
          <p:nvPr>
            <p:ph type="sldNum" sz="quarter" idx="5"/>
          </p:nvPr>
        </p:nvSpPr>
        <p:spPr/>
        <p:txBody>
          <a:bodyPr/>
          <a:lstStyle/>
          <a:p>
            <a:fld id="{00A3D0B8-C21F-4911-84E3-67942AFF3B5D}" type="slidenum">
              <a:rPr lang="en-US" smtClean="0"/>
              <a:t>6</a:t>
            </a:fld>
            <a:endParaRPr lang="en-US"/>
          </a:p>
        </p:txBody>
      </p:sp>
    </p:spTree>
    <p:extLst>
      <p:ext uri="{BB962C8B-B14F-4D97-AF65-F5344CB8AC3E}">
        <p14:creationId xmlns:p14="http://schemas.microsoft.com/office/powerpoint/2010/main" val="393066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ask the questions, “What does a veteran look like?”, what is the image in your head? </a:t>
            </a:r>
          </a:p>
          <a:p>
            <a:endParaRPr lang="en-US" dirty="0"/>
          </a:p>
          <a:p>
            <a:r>
              <a:rPr lang="en-US" dirty="0"/>
              <a:t>Have audience take their phones and scan the QR code for link to the “She is a Veteran” </a:t>
            </a:r>
            <a:r>
              <a:rPr lang="en-US" dirty="0" err="1"/>
              <a:t>youtube</a:t>
            </a:r>
            <a:r>
              <a:rPr lang="en-US" dirty="0"/>
              <a:t> video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86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is not always about the color,</a:t>
            </a:r>
            <a:r>
              <a:rPr lang="en-US" baseline="0" dirty="0"/>
              <a:t> gender, age, ability….</a:t>
            </a:r>
          </a:p>
          <a:p>
            <a:r>
              <a:rPr lang="en-US" baseline="0" dirty="0"/>
              <a:t>The military experience has long been known to be a profound experience for individuals.  You probably work next to a veteran and may/may not know it.  Over 400 employees at MM have identified as having veteran status (there are probably more)</a:t>
            </a:r>
            <a:endParaRPr lang="en-US" dirty="0"/>
          </a:p>
          <a:p>
            <a:endParaRPr lang="en-US" dirty="0"/>
          </a:p>
        </p:txBody>
      </p:sp>
      <p:sp>
        <p:nvSpPr>
          <p:cNvPr id="4" name="Slide Number Placeholder 3"/>
          <p:cNvSpPr>
            <a:spLocks noGrp="1"/>
          </p:cNvSpPr>
          <p:nvPr>
            <p:ph type="sldNum" sz="quarter" idx="10"/>
          </p:nvPr>
        </p:nvSpPr>
        <p:spPr/>
        <p:txBody>
          <a:bodyPr/>
          <a:lstStyle/>
          <a:p>
            <a:fld id="{35397370-821E-4D1A-B2FE-7C255A57B4C1}" type="slidenum">
              <a:rPr lang="en-US" smtClean="0"/>
              <a:t>9</a:t>
            </a:fld>
            <a:endParaRPr lang="en-US"/>
          </a:p>
        </p:txBody>
      </p:sp>
    </p:spTree>
    <p:extLst>
      <p:ext uri="{BB962C8B-B14F-4D97-AF65-F5344CB8AC3E}">
        <p14:creationId xmlns:p14="http://schemas.microsoft.com/office/powerpoint/2010/main" val="47872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a:solidFill>
                  <a:schemeClr val="accent1">
                    <a:lumMod val="75000"/>
                  </a:schemeClr>
                </a:solidFill>
              </a:rPr>
              <a:t>No single federal</a:t>
            </a:r>
            <a:r>
              <a:rPr lang="en-US" baseline="0">
                <a:solidFill>
                  <a:schemeClr val="accent1">
                    <a:lumMod val="75000"/>
                  </a:schemeClr>
                </a:solidFill>
              </a:rPr>
              <a:t> or state </a:t>
            </a:r>
            <a:r>
              <a:rPr lang="en-US">
                <a:solidFill>
                  <a:schemeClr val="accent1">
                    <a:lumMod val="75000"/>
                  </a:schemeClr>
                </a:solidFill>
              </a:rPr>
              <a:t>definition of “veteran” covers all the types of military service nor the variety of benefits eligibility.</a:t>
            </a:r>
          </a:p>
          <a:p>
            <a:pPr defTabSz="914350">
              <a:defRPr/>
            </a:pPr>
            <a:endParaRPr lang="en-US">
              <a:solidFill>
                <a:schemeClr val="accent1">
                  <a:lumMod val="75000"/>
                </a:schemeClr>
              </a:solidFill>
            </a:endParaRPr>
          </a:p>
          <a:p>
            <a:r>
              <a:rPr lang="en-US"/>
              <a:t>State government has 14 different departments and agencies that do something for vets</a:t>
            </a:r>
          </a:p>
          <a:p>
            <a:endParaRPr lang="en-US"/>
          </a:p>
          <a:p>
            <a:r>
              <a:rPr lang="en-US"/>
              <a:t>Over 600 local community organizations that work</a:t>
            </a:r>
            <a:r>
              <a:rPr lang="en-US" baseline="0"/>
              <a:t> for vets and several other philanthropic supporters</a:t>
            </a: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9F9A2-C3C7-4E54-B9BE-3F465A55C9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67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8462" y="6191656"/>
            <a:ext cx="662696" cy="662696"/>
          </a:xfrm>
          <a:prstGeom prst="rect">
            <a:avLst/>
          </a:prstGeom>
        </p:spPr>
      </p:pic>
      <p:sp>
        <p:nvSpPr>
          <p:cNvPr id="9" name="Slide Number Placeholder 3"/>
          <p:cNvSpPr>
            <a:spLocks noGrp="1"/>
          </p:cNvSpPr>
          <p:nvPr>
            <p:ph type="sldNum" sz="quarter" idx="12"/>
          </p:nvPr>
        </p:nvSpPr>
        <p:spPr>
          <a:xfrm>
            <a:off x="7010400" y="6492875"/>
            <a:ext cx="2133600" cy="365125"/>
          </a:xfrm>
          <a:prstGeom prst="rect">
            <a:avLst/>
          </a:prstGeom>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39123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70648"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B8F6204-0806-423A-A193-A82EE0BDC9C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7" y="151474"/>
            <a:ext cx="1069583" cy="1067726"/>
          </a:xfrm>
          <a:prstGeom prst="rect">
            <a:avLst/>
          </a:prstGeom>
        </p:spPr>
      </p:pic>
    </p:spTree>
    <p:extLst>
      <p:ext uri="{BB962C8B-B14F-4D97-AF65-F5344CB8AC3E}">
        <p14:creationId xmlns:p14="http://schemas.microsoft.com/office/powerpoint/2010/main" val="135152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67600" cy="990600"/>
          </a:xfrm>
        </p:spPr>
        <p:txBody>
          <a:bodyPr/>
          <a:lstStyle/>
          <a:p>
            <a:r>
              <a:rPr kumimoji="0" lang="en-US"/>
              <a:t>Click to edit Master title style</a:t>
            </a:r>
            <a:endParaRPr kumimoji="0"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B8F6204-0806-423A-A193-A82EE0BDC9C2}" type="slidenum">
              <a:rPr lang="en-US" smtClean="0"/>
              <a:pP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7" y="151474"/>
            <a:ext cx="1069583" cy="1067726"/>
          </a:xfrm>
          <a:prstGeom prst="rect">
            <a:avLst/>
          </a:prstGeom>
        </p:spPr>
      </p:pic>
    </p:spTree>
    <p:extLst>
      <p:ext uri="{BB962C8B-B14F-4D97-AF65-F5344CB8AC3E}">
        <p14:creationId xmlns:p14="http://schemas.microsoft.com/office/powerpoint/2010/main" val="296071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7391400" cy="869950"/>
          </a:xfrm>
        </p:spPr>
        <p:txBody>
          <a:bodyPr anchor="ctr"/>
          <a:lstStyle>
            <a:lvl1pPr>
              <a:defRPr/>
            </a:lvl1pPr>
          </a:lstStyle>
          <a:p>
            <a:r>
              <a:rPr kumimoji="0" lang="en-US"/>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dirty="0"/>
          </a:p>
        </p:txBody>
      </p:sp>
      <p:sp>
        <p:nvSpPr>
          <p:cNvPr id="12" name="Slide Number Placeholder 11"/>
          <p:cNvSpPr>
            <a:spLocks noGrp="1"/>
          </p:cNvSpPr>
          <p:nvPr>
            <p:ph type="sldNum" sz="quarter" idx="16"/>
          </p:nvPr>
        </p:nvSpPr>
        <p:spPr/>
        <p:txBody>
          <a:bodyPr rtlCol="0"/>
          <a:lstStyle/>
          <a:p>
            <a:fld id="{7B8F6204-0806-423A-A193-A82EE0BDC9C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rgbClr val="AF2626"/>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8A745A"/>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7" y="151474"/>
            <a:ext cx="1069583" cy="1067726"/>
          </a:xfrm>
          <a:prstGeom prst="rect">
            <a:avLst/>
          </a:prstGeom>
        </p:spPr>
      </p:pic>
    </p:spTree>
    <p:extLst>
      <p:ext uri="{BB962C8B-B14F-4D97-AF65-F5344CB8AC3E}">
        <p14:creationId xmlns:p14="http://schemas.microsoft.com/office/powerpoint/2010/main" val="304146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179737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7391400" cy="869950"/>
          </a:xfrm>
        </p:spPr>
        <p:txBody>
          <a:bodyPr anchor="ctr"/>
          <a:lstStyle>
            <a:lvl1pPr algn="l">
              <a:buNone/>
              <a:defRPr sz="4400" b="0"/>
            </a:lvl1pPr>
          </a:lstStyle>
          <a:p>
            <a:r>
              <a:rPr kumimoji="0" lang="en-US"/>
              <a:t>Click to edit Master title style</a:t>
            </a:r>
            <a:endParaRPr kumimoji="0"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B8F6204-0806-423A-A193-A82EE0BDC9C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solidFill>
            <a:srgbClr val="AF2626"/>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7" y="151474"/>
            <a:ext cx="1069583" cy="1067726"/>
          </a:xfrm>
          <a:prstGeom prst="rect">
            <a:avLst/>
          </a:prstGeom>
        </p:spPr>
      </p:pic>
    </p:spTree>
    <p:extLst>
      <p:ext uri="{BB962C8B-B14F-4D97-AF65-F5344CB8AC3E}">
        <p14:creationId xmlns:p14="http://schemas.microsoft.com/office/powerpoint/2010/main" val="3335386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rgbClr val="AF262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rgbClr val="00386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B8F6204-0806-423A-A193-A82EE0BDC9C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21081385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953478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rgbClr val="008ED6"/>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rgbClr val="AF272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13409714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4" name="Content Placeholder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7525" y="304800"/>
            <a:ext cx="11445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525" y="1679575"/>
            <a:ext cx="81089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752600" y="274638"/>
            <a:ext cx="6934200" cy="1143000"/>
          </a:xfrm>
        </p:spPr>
        <p:txBody>
          <a:bodyPr/>
          <a:lstStyle/>
          <a:p>
            <a:r>
              <a:rPr lang="en-US"/>
              <a:t>Click to edit Master title style</a:t>
            </a:r>
          </a:p>
        </p:txBody>
      </p:sp>
      <p:sp>
        <p:nvSpPr>
          <p:cNvPr id="8" name="Content Placeholder 2"/>
          <p:cNvSpPr>
            <a:spLocks noGrp="1"/>
          </p:cNvSpPr>
          <p:nvPr>
            <p:ph idx="1"/>
          </p:nvPr>
        </p:nvSpPr>
        <p:spPr>
          <a:xfrm>
            <a:off x="609600" y="1981200"/>
            <a:ext cx="8016875" cy="41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p:cNvSpPr>
            <a:spLocks noGrp="1"/>
          </p:cNvSpPr>
          <p:nvPr>
            <p:ph type="sldNum" sz="quarter" idx="12"/>
          </p:nvPr>
        </p:nvSpPr>
        <p:spPr>
          <a:xfrm>
            <a:off x="7086600" y="6492875"/>
            <a:ext cx="2133600" cy="365125"/>
          </a:xfrm>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269133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AD4B-0F81-4913-8447-876AF9A09C9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DEA0FF-2C0B-4292-9D85-C8523F6226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B287264-F0A5-4D51-B14C-B4699261489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532E3B8-62C3-4092-BC7A-B465B26C00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9EB9A2-9D51-4F5B-B8D2-DB588B6404FB}"/>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124901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AA9FF0-3129-4DDD-9960-1EDC3B964EFD}" type="slidenum">
              <a:rPr lang="en-US" smtClean="0">
                <a:solidFill>
                  <a:prstClr val="black"/>
                </a:solidFill>
                <a:latin typeface="Arial" charset="0"/>
                <a:cs typeface="Arial" charset="0"/>
              </a:rPr>
              <a:pPr fontAlgn="base">
                <a:spcBef>
                  <a:spcPct val="0"/>
                </a:spcBef>
                <a:spcAft>
                  <a:spcPct val="0"/>
                </a:spcAft>
              </a:pPr>
              <a:t>‹#›</a:t>
            </a:fld>
            <a:endParaRPr lang="en-US" dirty="0">
              <a:solidFill>
                <a:prstClr val="black"/>
              </a:solidFill>
              <a:latin typeface="Arial" charset="0"/>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8462" y="6191656"/>
            <a:ext cx="662696" cy="662696"/>
          </a:xfrm>
          <a:prstGeom prst="rect">
            <a:avLst/>
          </a:prstGeom>
        </p:spPr>
      </p:pic>
    </p:spTree>
    <p:extLst>
      <p:ext uri="{BB962C8B-B14F-4D97-AF65-F5344CB8AC3E}">
        <p14:creationId xmlns:p14="http://schemas.microsoft.com/office/powerpoint/2010/main" val="3678869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4E56-038B-4A19-AAD5-8826CAB77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1BD14F-52AD-4F62-9A8F-05A0AA256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84EA0-4ABC-43C7-A973-050BC9F4EE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6136745-87F2-4EEF-AE5D-5E22013D58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55D355-2090-41E8-B4A0-34F53F14203C}"/>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4187941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DB72-7BCA-4B04-A678-9A6D596F333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94FC71A-F50A-408C-9080-1C9F03E03C6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5FAEF8-0C0C-4E98-94D0-5161C1110DD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C7E7BF9-0D84-4FD1-99D6-CE16AFDECA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FE1803-5596-4ABF-BBFC-17B8C3D4EE93}"/>
              </a:ext>
            </a:extLst>
          </p:cNvPr>
          <p:cNvSpPr>
            <a:spLocks noGrp="1"/>
          </p:cNvSpPr>
          <p:nvPr>
            <p:ph type="sldNum" sz="quarter" idx="12"/>
          </p:nvPr>
        </p:nvSpPr>
        <p:spPr/>
        <p:txBody>
          <a:bodyPr/>
          <a:lstStyle/>
          <a:p>
            <a:fld id="{1EDAB167-FDF9-4D0E-AB1A-9817FE2A4620}" type="slidenum">
              <a:rPr lang="en-US" smtClean="0"/>
              <a:t>‹#›</a:t>
            </a:fld>
            <a:endParaRPr lang="en-US"/>
          </a:p>
        </p:txBody>
      </p:sp>
    </p:spTree>
    <p:extLst>
      <p:ext uri="{BB962C8B-B14F-4D97-AF65-F5344CB8AC3E}">
        <p14:creationId xmlns:p14="http://schemas.microsoft.com/office/powerpoint/2010/main" val="1791203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C61C-EB37-4125-B73D-77AE43CA7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A946F-8FDF-4525-8905-AA394D596BD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056C6-CE45-42FD-87F8-6E665A4BF58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DEA943-28BB-4C6F-AA95-1E06B4B75F1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76661B4-A882-4D7C-B4F0-8B01F4B4C0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5C4699-51BF-4E86-A30E-DF1956B32F7F}"/>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873502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0FE8-FFA6-46F4-9D5A-3DEDEDB3C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E4608-494D-42FC-BFE0-F5C87501B95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E9A7C-A14A-4DA9-AC34-64F739D6D4F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2149D-039F-4F36-9D88-9039E1BDF6F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6B2733F-707C-4C3E-9F5F-921609889AC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7CFD88-531E-4E80-8209-4EE08F4B567F}"/>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ADE82B8-8560-4744-AD05-ED678C01E5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0B5246-71A3-4A6A-A85A-7B7A3B031C61}"/>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875844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B4FE9-6D65-4AE1-AC10-961AA1EAAE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6F3925-BAD7-48C1-95BD-5CE2C0DC2FC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83780D60-78F1-4070-927A-143298D451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A3C853-BEE7-4D6A-9AC4-A018218B3F55}"/>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470154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52B318-C056-453C-A1FF-3E5EE95E972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B925E36-6D6C-4C40-8A71-2E13B863B2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B9BF5D2-0066-4783-A975-364CC211BB43}"/>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34645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788E-82E4-46E6-9E64-B25CA391CCC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9DFB728-83BD-4E5C-8890-51F9A854F3B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BBDFF-21EA-4762-B83C-87495822FA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153389-93D4-4856-A364-58A2A8EB568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3AF3ABE-92FE-4DC1-AC81-1DC016313C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7FA994-D63F-4835-8C41-21815261478F}"/>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373532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105C-0501-40E6-99B2-F7F708B18B2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DC58FA-3144-4D98-93FF-4D406FFD1D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104B51-AE51-48EB-80D8-24A032EB8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663CB0-10B1-4CE5-A1EB-B991C4113FB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319F43B-E3EF-48E7-B99C-336F7C4215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03DA1E-1F1E-4FA2-A643-0CD8D083CD1C}"/>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373982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F51D-384C-41EE-A5E2-737FC86752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279A5-2A73-45FA-B94B-9AC9019486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7314B-20ED-478C-950E-BA82706C80B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A6F886-4254-4DFE-9584-94155EBFFC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88FB78-5117-4A00-B493-2CC06D134FCE}"/>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135713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45744-972D-4600-9FD9-85F9AF546CD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38701-DF2D-4546-8F05-64CDA316819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16971-856E-44D0-A950-92D0201676D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88887C9-67A1-4069-ABC6-B1874CBB3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531892-8F83-440B-8745-586E9990DF16}"/>
              </a:ext>
            </a:extLst>
          </p:cNvPr>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405915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AA9FF0-3129-4DDD-9960-1EDC3B964EFD}" type="slidenum">
              <a:rPr lang="en-US" smtClean="0">
                <a:solidFill>
                  <a:prstClr val="black"/>
                </a:solidFill>
                <a:latin typeface="Arial" charset="0"/>
                <a:cs typeface="Arial" charset="0"/>
              </a:rPr>
              <a:pPr fontAlgn="base">
                <a:spcBef>
                  <a:spcPct val="0"/>
                </a:spcBef>
                <a:spcAft>
                  <a:spcPct val="0"/>
                </a:spcAft>
              </a:pPr>
              <a:t>‹#›</a:t>
            </a:fld>
            <a:endParaRPr lang="en-US" dirty="0">
              <a:solidFill>
                <a:prstClr val="black"/>
              </a:solidFill>
              <a:latin typeface="Arial" charset="0"/>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8462" y="6191656"/>
            <a:ext cx="662696" cy="662696"/>
          </a:xfrm>
          <a:prstGeom prst="rect">
            <a:avLst/>
          </a:prstGeom>
        </p:spPr>
      </p:pic>
    </p:spTree>
    <p:extLst>
      <p:ext uri="{BB962C8B-B14F-4D97-AF65-F5344CB8AC3E}">
        <p14:creationId xmlns:p14="http://schemas.microsoft.com/office/powerpoint/2010/main" val="3896012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0291" y="2131620"/>
            <a:ext cx="4582260" cy="1983624"/>
          </a:xfrm>
          <a:prstGeom prst="rect">
            <a:avLst/>
          </a:prstGeom>
        </p:spPr>
        <p:txBody>
          <a:bodyPr anchor="b">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580291" y="4459463"/>
            <a:ext cx="4582260" cy="1131740"/>
          </a:xfrm>
        </p:spPr>
        <p:txBody>
          <a:bodyPr>
            <a:normAutofit/>
          </a:bodyPr>
          <a:lstStyle>
            <a:lvl1pPr marL="0" indent="0" algn="l">
              <a:buNone/>
              <a:defRPr sz="150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580291" y="5784060"/>
            <a:ext cx="2057400" cy="365125"/>
          </a:xfrm>
          <a:prstGeom prst="rect">
            <a:avLst/>
          </a:prstGeom>
        </p:spPr>
        <p:txBody>
          <a:bodyPr/>
          <a:lstStyle>
            <a:lvl1pPr>
              <a:defRPr sz="900" i="1">
                <a:solidFill>
                  <a:schemeClr val="bg1"/>
                </a:solidFill>
              </a:defRPr>
            </a:lvl1pPr>
          </a:lstStyle>
          <a:p>
            <a:endParaRPr lang="en-US"/>
          </a:p>
        </p:txBody>
      </p:sp>
      <p:cxnSp>
        <p:nvCxnSpPr>
          <p:cNvPr id="9" name="Straight Connector 8">
            <a:extLst>
              <a:ext uri="{FF2B5EF4-FFF2-40B4-BE49-F238E27FC236}">
                <a16:creationId xmlns:a16="http://schemas.microsoft.com/office/drawing/2014/main" id="{447B3BEB-1174-1B42-B9AC-4E46D655D84B}"/>
              </a:ext>
            </a:extLst>
          </p:cNvPr>
          <p:cNvCxnSpPr>
            <a:cxnSpLocks/>
          </p:cNvCxnSpPr>
          <p:nvPr userDrawn="1"/>
        </p:nvCxnSpPr>
        <p:spPr>
          <a:xfrm>
            <a:off x="603956" y="4255558"/>
            <a:ext cx="2731182" cy="0"/>
          </a:xfrm>
          <a:prstGeom prst="line">
            <a:avLst/>
          </a:prstGeom>
          <a:ln w="44450">
            <a:solidFill>
              <a:srgbClr val="0194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524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48294"/>
            <a:ext cx="7886700" cy="10512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39383"/>
            <a:ext cx="78867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2223082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9" y="3101931"/>
            <a:ext cx="5882420" cy="1702191"/>
          </a:xfrm>
          <a:prstGeom prst="rect">
            <a:avLst/>
          </a:prstGeom>
        </p:spPr>
        <p:txBody>
          <a:bodyPr anchor="t">
            <a:normAutofit/>
          </a:bodyPr>
          <a:lstStyle>
            <a:lvl1pPr>
              <a:defRPr sz="3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a:p>
        </p:txBody>
      </p:sp>
      <p:sp>
        <p:nvSpPr>
          <p:cNvPr id="8" name="Subtitle 2">
            <a:extLst>
              <a:ext uri="{FF2B5EF4-FFF2-40B4-BE49-F238E27FC236}">
                <a16:creationId xmlns:a16="http://schemas.microsoft.com/office/drawing/2014/main" id="{156CE847-A648-614F-9D37-EE8537F393F0}"/>
              </a:ext>
            </a:extLst>
          </p:cNvPr>
          <p:cNvSpPr>
            <a:spLocks noGrp="1"/>
          </p:cNvSpPr>
          <p:nvPr>
            <p:ph type="subTitle" idx="1"/>
          </p:nvPr>
        </p:nvSpPr>
        <p:spPr>
          <a:xfrm>
            <a:off x="623889" y="2539223"/>
            <a:ext cx="5882420" cy="499403"/>
          </a:xfrm>
        </p:spPr>
        <p:txBody>
          <a:bodyPr anchor="b">
            <a:normAutofit/>
          </a:bodyPr>
          <a:lstStyle>
            <a:lvl1pPr marL="0" indent="0" algn="l">
              <a:buNone/>
              <a:defRPr sz="150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371265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48277"/>
            <a:ext cx="7886700" cy="105340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37819"/>
            <a:ext cx="38862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37819"/>
            <a:ext cx="38862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2168115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826452"/>
            <a:ext cx="3868340" cy="5767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466607"/>
            <a:ext cx="3868340"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826452"/>
            <a:ext cx="3887391" cy="5767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466607"/>
            <a:ext cx="3887391"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629841" y="648677"/>
            <a:ext cx="7886700" cy="104994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119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640719"/>
            <a:ext cx="7886700" cy="1055076"/>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161840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3527743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86B"/>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0" name="Rectangle 9"/>
          <p:cNvSpPr/>
          <p:nvPr/>
        </p:nvSpPr>
        <p:spPr>
          <a:xfrm>
            <a:off x="-9144" y="6068568"/>
            <a:ext cx="2249424" cy="713232"/>
          </a:xfrm>
          <a:prstGeom prst="rect">
            <a:avLst/>
          </a:prstGeom>
          <a:solidFill>
            <a:srgbClr val="AF262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1" name="Rectangle 10"/>
          <p:cNvSpPr/>
          <p:nvPr/>
        </p:nvSpPr>
        <p:spPr>
          <a:xfrm>
            <a:off x="2359152" y="6068568"/>
            <a:ext cx="6784848" cy="713232"/>
          </a:xfrm>
          <a:prstGeom prst="rect">
            <a:avLst/>
          </a:prstGeom>
          <a:solidFill>
            <a:srgbClr val="008ED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dirty="0"/>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315312264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9" name="Rectangle 8"/>
          <p:cNvSpPr/>
          <p:nvPr/>
        </p:nvSpPr>
        <p:spPr>
          <a:xfrm>
            <a:off x="1371600" y="1600200"/>
            <a:ext cx="7772400" cy="990600"/>
          </a:xfrm>
          <a:prstGeom prst="rect">
            <a:avLst/>
          </a:prstGeom>
          <a:solidFill>
            <a:srgbClr val="00386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dirty="0"/>
          </a:p>
        </p:txBody>
      </p:sp>
      <p:sp>
        <p:nvSpPr>
          <p:cNvPr id="14" name="Footer Placeholder 13"/>
          <p:cNvSpPr>
            <a:spLocks noGrp="1"/>
          </p:cNvSpPr>
          <p:nvPr>
            <p:ph type="ftr" sz="quarter" idx="12"/>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8" y="1599274"/>
            <a:ext cx="1069583" cy="1067726"/>
          </a:xfrm>
          <a:prstGeom prst="rect">
            <a:avLst/>
          </a:prstGeom>
        </p:spPr>
      </p:pic>
    </p:spTree>
    <p:extLst>
      <p:ext uri="{BB962C8B-B14F-4D97-AF65-F5344CB8AC3E}">
        <p14:creationId xmlns:p14="http://schemas.microsoft.com/office/powerpoint/2010/main" val="224925295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67600" cy="990600"/>
          </a:xfrm>
        </p:spPr>
        <p:txBody>
          <a:bodyPr/>
          <a:lstStyle/>
          <a:p>
            <a:r>
              <a:rPr kumimoji="0" lang="en-US"/>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dirty="0"/>
          </a:p>
        </p:txBody>
      </p:sp>
      <p:sp>
        <p:nvSpPr>
          <p:cNvPr id="10" name="Slide Number Placeholder 9"/>
          <p:cNvSpPr>
            <a:spLocks noGrp="1"/>
          </p:cNvSpPr>
          <p:nvPr>
            <p:ph type="sldNum" sz="quarter" idx="16"/>
          </p:nvPr>
        </p:nvSpPr>
        <p:spPr/>
        <p:txBody>
          <a:bodyPr rtlCol="0"/>
          <a:lstStyle/>
          <a:p>
            <a:fld id="{7B8F6204-0806-423A-A193-A82EE0BDC9C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8" y="151474"/>
            <a:ext cx="1069583" cy="1067726"/>
          </a:xfrm>
          <a:prstGeom prst="rect">
            <a:avLst/>
          </a:prstGeom>
        </p:spPr>
      </p:pic>
    </p:spTree>
    <p:extLst>
      <p:ext uri="{BB962C8B-B14F-4D97-AF65-F5344CB8AC3E}">
        <p14:creationId xmlns:p14="http://schemas.microsoft.com/office/powerpoint/2010/main" val="11595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AA9FF0-3129-4DDD-9960-1EDC3B964EFD}" type="slidenum">
              <a:rPr lang="en-US" smtClean="0">
                <a:solidFill>
                  <a:prstClr val="black"/>
                </a:solidFill>
                <a:latin typeface="Arial" charset="0"/>
                <a:cs typeface="Arial" charset="0"/>
              </a:rPr>
              <a:pPr fontAlgn="base">
                <a:spcBef>
                  <a:spcPct val="0"/>
                </a:spcBef>
                <a:spcAft>
                  <a:spcPct val="0"/>
                </a:spcAft>
              </a:pPr>
              <a:t>‹#›</a:t>
            </a:fld>
            <a:endParaRPr lang="en-US" dirty="0">
              <a:solidFill>
                <a:prstClr val="black"/>
              </a:solidFill>
              <a:latin typeface="Arial" charset="0"/>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8462" y="6191656"/>
            <a:ext cx="662696" cy="662696"/>
          </a:xfrm>
          <a:prstGeom prst="rect">
            <a:avLst/>
          </a:prstGeom>
        </p:spPr>
      </p:pic>
    </p:spTree>
    <p:extLst>
      <p:ext uri="{BB962C8B-B14F-4D97-AF65-F5344CB8AC3E}">
        <p14:creationId xmlns:p14="http://schemas.microsoft.com/office/powerpoint/2010/main" val="3108302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70648"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B8F6204-0806-423A-A193-A82EE0BDC9C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8" y="151474"/>
            <a:ext cx="1069583" cy="1067726"/>
          </a:xfrm>
          <a:prstGeom prst="rect">
            <a:avLst/>
          </a:prstGeom>
        </p:spPr>
      </p:pic>
    </p:spTree>
    <p:extLst>
      <p:ext uri="{BB962C8B-B14F-4D97-AF65-F5344CB8AC3E}">
        <p14:creationId xmlns:p14="http://schemas.microsoft.com/office/powerpoint/2010/main" val="2700191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67600" cy="990600"/>
          </a:xfrm>
        </p:spPr>
        <p:txBody>
          <a:bodyPr/>
          <a:lstStyle/>
          <a:p>
            <a:r>
              <a:rPr kumimoji="0" lang="en-US"/>
              <a:t>Click to edit Master title style</a:t>
            </a:r>
            <a:endParaRPr kumimoji="0"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B8F6204-0806-423A-A193-A82EE0BDC9C2}" type="slidenum">
              <a:rPr lang="en-US" smtClean="0"/>
              <a:pP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8" y="151474"/>
            <a:ext cx="1069583" cy="1067726"/>
          </a:xfrm>
          <a:prstGeom prst="rect">
            <a:avLst/>
          </a:prstGeom>
        </p:spPr>
      </p:pic>
    </p:spTree>
    <p:extLst>
      <p:ext uri="{BB962C8B-B14F-4D97-AF65-F5344CB8AC3E}">
        <p14:creationId xmlns:p14="http://schemas.microsoft.com/office/powerpoint/2010/main" val="1700740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7391400" cy="869950"/>
          </a:xfrm>
        </p:spPr>
        <p:txBody>
          <a:bodyPr anchor="ctr"/>
          <a:lstStyle>
            <a:lvl1pPr>
              <a:defRPr/>
            </a:lvl1pPr>
          </a:lstStyle>
          <a:p>
            <a:r>
              <a:rPr kumimoji="0" lang="en-US"/>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dirty="0"/>
          </a:p>
        </p:txBody>
      </p:sp>
      <p:sp>
        <p:nvSpPr>
          <p:cNvPr id="12" name="Slide Number Placeholder 11"/>
          <p:cNvSpPr>
            <a:spLocks noGrp="1"/>
          </p:cNvSpPr>
          <p:nvPr>
            <p:ph type="sldNum" sz="quarter" idx="16"/>
          </p:nvPr>
        </p:nvSpPr>
        <p:spPr/>
        <p:txBody>
          <a:bodyPr rtlCol="0"/>
          <a:lstStyle/>
          <a:p>
            <a:fld id="{7B8F6204-0806-423A-A193-A82EE0BDC9C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rgbClr val="AF2626"/>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8A745A"/>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8" y="151474"/>
            <a:ext cx="1069583" cy="1067726"/>
          </a:xfrm>
          <a:prstGeom prst="rect">
            <a:avLst/>
          </a:prstGeom>
        </p:spPr>
      </p:pic>
    </p:spTree>
    <p:extLst>
      <p:ext uri="{BB962C8B-B14F-4D97-AF65-F5344CB8AC3E}">
        <p14:creationId xmlns:p14="http://schemas.microsoft.com/office/powerpoint/2010/main" val="2688765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916012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73050"/>
            <a:ext cx="7391400" cy="869950"/>
          </a:xfrm>
        </p:spPr>
        <p:txBody>
          <a:bodyPr anchor="ctr"/>
          <a:lstStyle>
            <a:lvl1pPr algn="l">
              <a:buNone/>
              <a:defRPr sz="3300" b="0"/>
            </a:lvl1pPr>
          </a:lstStyle>
          <a:p>
            <a:r>
              <a:rPr kumimoji="0" lang="en-US"/>
              <a:t>Click to edit Master title style</a:t>
            </a:r>
            <a:endParaRPr kumimoji="0"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B8F6204-0806-423A-A193-A82EE0BDC9C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solidFill>
            <a:srgbClr val="AF2626"/>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8" y="151474"/>
            <a:ext cx="1069583" cy="1067726"/>
          </a:xfrm>
          <a:prstGeom prst="rect">
            <a:avLst/>
          </a:prstGeom>
        </p:spPr>
      </p:pic>
    </p:spTree>
    <p:extLst>
      <p:ext uri="{BB962C8B-B14F-4D97-AF65-F5344CB8AC3E}">
        <p14:creationId xmlns:p14="http://schemas.microsoft.com/office/powerpoint/2010/main" val="3353496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9" name="Rectangle 8"/>
          <p:cNvSpPr/>
          <p:nvPr/>
        </p:nvSpPr>
        <p:spPr>
          <a:xfrm>
            <a:off x="-9144" y="4663440"/>
            <a:ext cx="1463040" cy="713232"/>
          </a:xfrm>
          <a:prstGeom prst="rect">
            <a:avLst/>
          </a:prstGeom>
          <a:solidFill>
            <a:srgbClr val="AF262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0" name="Rectangle 9"/>
          <p:cNvSpPr/>
          <p:nvPr/>
        </p:nvSpPr>
        <p:spPr>
          <a:xfrm>
            <a:off x="1545336" y="4654296"/>
            <a:ext cx="7598664" cy="713232"/>
          </a:xfrm>
          <a:prstGeom prst="rect">
            <a:avLst/>
          </a:prstGeom>
          <a:solidFill>
            <a:srgbClr val="00386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2" name="Date Placeholder 11"/>
          <p:cNvSpPr>
            <a:spLocks noGrp="1"/>
          </p:cNvSpPr>
          <p:nvPr>
            <p:ph type="dt" sz="half" idx="10"/>
          </p:nvPr>
        </p:nvSpPr>
        <p:spPr>
          <a:xfrm>
            <a:off x="6248400" y="6248402"/>
            <a:ext cx="2667000" cy="365125"/>
          </a:xfrm>
        </p:spPr>
        <p:txBody>
          <a:bodyPr rtlCol="0"/>
          <a:lstStyle/>
          <a:p>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100"/>
            </a:lvl1pPr>
          </a:lstStyle>
          <a:p>
            <a:fld id="{7B8F6204-0806-423A-A193-A82EE0BDC9C2}" type="slidenum">
              <a:rPr lang="en-US" smtClean="0"/>
              <a:pPr/>
              <a:t>‹#›</a:t>
            </a:fld>
            <a:endParaRPr lang="en-US" dirty="0"/>
          </a:p>
        </p:txBody>
      </p:sp>
      <p:sp>
        <p:nvSpPr>
          <p:cNvPr id="14" name="Footer Placeholder 13"/>
          <p:cNvSpPr>
            <a:spLocks noGrp="1"/>
          </p:cNvSpPr>
          <p:nvPr>
            <p:ph type="ftr" sz="quarter" idx="12"/>
          </p:nvPr>
        </p:nvSpPr>
        <p:spPr>
          <a:xfrm>
            <a:off x="1600200" y="6248208"/>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en-US" dirty="0"/>
              <a:t>Click icon to add picture</a:t>
            </a:r>
          </a:p>
        </p:txBody>
      </p:sp>
    </p:spTree>
    <p:extLst>
      <p:ext uri="{BB962C8B-B14F-4D97-AF65-F5344CB8AC3E}">
        <p14:creationId xmlns:p14="http://schemas.microsoft.com/office/powerpoint/2010/main" val="13043414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1478539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endParaRPr lang="en-US" dirty="0"/>
          </a:p>
        </p:txBody>
      </p:sp>
      <p:sp>
        <p:nvSpPr>
          <p:cNvPr id="5" name="Footer Placeholder 4"/>
          <p:cNvSpPr>
            <a:spLocks noGrp="1"/>
          </p:cNvSpPr>
          <p:nvPr>
            <p:ph type="ftr" sz="quarter" idx="11"/>
          </p:nvPr>
        </p:nvSpPr>
        <p:spPr>
          <a:xfrm>
            <a:off x="457202" y="6248209"/>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ectangle 7"/>
          <p:cNvSpPr/>
          <p:nvPr/>
        </p:nvSpPr>
        <p:spPr>
          <a:xfrm>
            <a:off x="6142038" y="609600"/>
            <a:ext cx="228600" cy="6248400"/>
          </a:xfrm>
          <a:prstGeom prst="rect">
            <a:avLst/>
          </a:prstGeom>
          <a:solidFill>
            <a:srgbClr val="008ED6"/>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 name="Rectangle 8"/>
          <p:cNvSpPr/>
          <p:nvPr/>
        </p:nvSpPr>
        <p:spPr>
          <a:xfrm>
            <a:off x="6142038" y="0"/>
            <a:ext cx="228600" cy="533400"/>
          </a:xfrm>
          <a:prstGeom prst="rect">
            <a:avLst/>
          </a:prstGeom>
          <a:solidFill>
            <a:srgbClr val="AF272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98777476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4" name="Content Placeholder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7526" y="304800"/>
            <a:ext cx="11445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526" y="1679576"/>
            <a:ext cx="81089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752600" y="274638"/>
            <a:ext cx="6934200" cy="1143000"/>
          </a:xfrm>
        </p:spPr>
        <p:txBody>
          <a:bodyPr/>
          <a:lstStyle/>
          <a:p>
            <a:r>
              <a:rPr lang="en-US"/>
              <a:t>Click to edit Master title style</a:t>
            </a:r>
          </a:p>
        </p:txBody>
      </p:sp>
      <p:sp>
        <p:nvSpPr>
          <p:cNvPr id="8" name="Content Placeholder 2"/>
          <p:cNvSpPr>
            <a:spLocks noGrp="1"/>
          </p:cNvSpPr>
          <p:nvPr>
            <p:ph idx="1"/>
          </p:nvPr>
        </p:nvSpPr>
        <p:spPr>
          <a:xfrm>
            <a:off x="609601" y="1981202"/>
            <a:ext cx="8016875" cy="41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p:cNvSpPr>
            <a:spLocks noGrp="1"/>
          </p:cNvSpPr>
          <p:nvPr>
            <p:ph type="sldNum" sz="quarter" idx="12"/>
          </p:nvPr>
        </p:nvSpPr>
        <p:spPr>
          <a:xfrm>
            <a:off x="7086600" y="6492877"/>
            <a:ext cx="2133600" cy="365125"/>
          </a:xfrm>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05017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AA9FF0-3129-4DDD-9960-1EDC3B964EFD}" type="slidenum">
              <a:rPr lang="en-US" smtClean="0">
                <a:solidFill>
                  <a:prstClr val="black"/>
                </a:solidFill>
                <a:latin typeface="Arial" charset="0"/>
                <a:cs typeface="Arial" charset="0"/>
              </a:rPr>
              <a:pPr fontAlgn="base">
                <a:spcBef>
                  <a:spcPct val="0"/>
                </a:spcBef>
                <a:spcAft>
                  <a:spcPct val="0"/>
                </a:spcAft>
              </a:pPr>
              <a:t>‹#›</a:t>
            </a:fld>
            <a:endParaRPr lang="en-US" dirty="0">
              <a:solidFill>
                <a:prstClr val="black"/>
              </a:solidFill>
              <a:latin typeface="Arial" charset="0"/>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8462" y="6191656"/>
            <a:ext cx="662696" cy="662696"/>
          </a:xfrm>
          <a:prstGeom prst="rect">
            <a:avLst/>
          </a:prstGeom>
        </p:spPr>
      </p:pic>
    </p:spTree>
    <p:extLst>
      <p:ext uri="{BB962C8B-B14F-4D97-AF65-F5344CB8AC3E}">
        <p14:creationId xmlns:p14="http://schemas.microsoft.com/office/powerpoint/2010/main" val="4256225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AA9FF0-3129-4DDD-9960-1EDC3B964EFD}" type="slidenum">
              <a:rPr lang="en-US" smtClean="0">
                <a:solidFill>
                  <a:prstClr val="black"/>
                </a:solidFill>
                <a:latin typeface="Arial" charset="0"/>
                <a:cs typeface="Arial" charset="0"/>
              </a:rPr>
              <a:pPr fontAlgn="base">
                <a:spcBef>
                  <a:spcPct val="0"/>
                </a:spcBef>
                <a:spcAft>
                  <a:spcPct val="0"/>
                </a:spcAft>
              </a:pPr>
              <a:t>‹#›</a:t>
            </a:fld>
            <a:endParaRPr lang="en-US" dirty="0">
              <a:solidFill>
                <a:prstClr val="black"/>
              </a:solidFill>
              <a:latin typeface="Arial" charset="0"/>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8462" y="6191656"/>
            <a:ext cx="662696" cy="662696"/>
          </a:xfrm>
          <a:prstGeom prst="rect">
            <a:avLst/>
          </a:prstGeom>
        </p:spPr>
      </p:pic>
    </p:spTree>
    <p:extLst>
      <p:ext uri="{BB962C8B-B14F-4D97-AF65-F5344CB8AC3E}">
        <p14:creationId xmlns:p14="http://schemas.microsoft.com/office/powerpoint/2010/main" val="1958395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86B"/>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68568"/>
            <a:ext cx="2249424" cy="713232"/>
          </a:xfrm>
          <a:prstGeom prst="rect">
            <a:avLst/>
          </a:prstGeom>
          <a:solidFill>
            <a:srgbClr val="AF262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68568"/>
            <a:ext cx="6784848" cy="713232"/>
          </a:xfrm>
          <a:prstGeom prst="rect">
            <a:avLst/>
          </a:prstGeom>
          <a:solidFill>
            <a:srgbClr val="008ED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72035510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rgbClr val="00386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dirty="0"/>
          </a:p>
        </p:txBody>
      </p:sp>
      <p:sp>
        <p:nvSpPr>
          <p:cNvPr id="14" name="Footer Placeholder 13"/>
          <p:cNvSpPr>
            <a:spLocks noGrp="1"/>
          </p:cNvSpPr>
          <p:nvPr>
            <p:ph type="ftr" sz="quarter" idx="12"/>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7" y="1599274"/>
            <a:ext cx="1069583" cy="1067726"/>
          </a:xfrm>
          <a:prstGeom prst="rect">
            <a:avLst/>
          </a:prstGeom>
        </p:spPr>
      </p:pic>
    </p:spTree>
    <p:extLst>
      <p:ext uri="{BB962C8B-B14F-4D97-AF65-F5344CB8AC3E}">
        <p14:creationId xmlns:p14="http://schemas.microsoft.com/office/powerpoint/2010/main" val="26640205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67600" cy="990600"/>
          </a:xfrm>
        </p:spPr>
        <p:txBody>
          <a:bodyPr/>
          <a:lstStyle/>
          <a:p>
            <a:r>
              <a:rPr kumimoji="0" lang="en-US"/>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dirty="0"/>
          </a:p>
        </p:txBody>
      </p:sp>
      <p:sp>
        <p:nvSpPr>
          <p:cNvPr id="10" name="Slide Number Placeholder 9"/>
          <p:cNvSpPr>
            <a:spLocks noGrp="1"/>
          </p:cNvSpPr>
          <p:nvPr>
            <p:ph type="sldNum" sz="quarter" idx="16"/>
          </p:nvPr>
        </p:nvSpPr>
        <p:spPr/>
        <p:txBody>
          <a:bodyPr rtlCol="0"/>
          <a:lstStyle/>
          <a:p>
            <a:fld id="{7B8F6204-0806-423A-A193-A82EE0BDC9C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7" y="151474"/>
            <a:ext cx="1069583" cy="1067726"/>
          </a:xfrm>
          <a:prstGeom prst="rect">
            <a:avLst/>
          </a:prstGeom>
        </p:spPr>
      </p:pic>
    </p:spTree>
    <p:extLst>
      <p:ext uri="{BB962C8B-B14F-4D97-AF65-F5344CB8AC3E}">
        <p14:creationId xmlns:p14="http://schemas.microsoft.com/office/powerpoint/2010/main" val="303337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10.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7.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opStripe01.jpg"/>
          <p:cNvPicPr>
            <a:picLocks noChangeAspect="1"/>
          </p:cNvPicPr>
          <p:nvPr userDrawn="1"/>
        </p:nvPicPr>
        <p:blipFill>
          <a:blip r:embed="rId3"/>
          <a:stretch>
            <a:fillRect/>
          </a:stretch>
        </p:blipFill>
        <p:spPr>
          <a:xfrm>
            <a:off x="0" y="0"/>
            <a:ext cx="9144000" cy="937260"/>
          </a:xfrm>
          <a:prstGeom prst="rect">
            <a:avLst/>
          </a:prstGeom>
        </p:spPr>
      </p:pic>
      <p:sp>
        <p:nvSpPr>
          <p:cNvPr id="2" name="Title Placeholder 1"/>
          <p:cNvSpPr>
            <a:spLocks noGrp="1"/>
          </p:cNvSpPr>
          <p:nvPr>
            <p:ph type="title"/>
          </p:nvPr>
        </p:nvSpPr>
        <p:spPr>
          <a:xfrm>
            <a:off x="936625" y="84857"/>
            <a:ext cx="7292975" cy="65701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931862" y="1295400"/>
            <a:ext cx="7297737"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p:cNvSpPr>
            <a:spLocks noGrp="1"/>
          </p:cNvSpPr>
          <p:nvPr>
            <p:ph type="sldNum" sz="quarter" idx="4"/>
          </p:nvPr>
        </p:nvSpPr>
        <p:spPr>
          <a:xfrm>
            <a:off x="7010400" y="6492875"/>
            <a:ext cx="2133600" cy="365125"/>
          </a:xfrm>
          <a:prstGeom prst="rect">
            <a:avLst/>
          </a:prstGeom>
        </p:spPr>
        <p:txBody>
          <a:body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1033712868"/>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0000"/>
        </a:buClr>
        <a:buSzPct val="70000"/>
        <a:buFont typeface="Wingdings 3" pitchFamily="18" charset="2"/>
        <a:buChar char="p"/>
        <a:defRPr sz="2000" kern="1200">
          <a:solidFill>
            <a:schemeClr val="tx1"/>
          </a:solidFill>
          <a:latin typeface="Arial" pitchFamily="34" charset="0"/>
          <a:ea typeface="+mn-ea"/>
          <a:cs typeface="Arial" pitchFamily="34" charset="0"/>
        </a:defRPr>
      </a:lvl1pPr>
      <a:lvl2pPr marL="631825" indent="-285750" algn="l" defTabSz="914400" rtl="0" eaLnBrk="1" latinLnBrk="0" hangingPunct="1">
        <a:spcBef>
          <a:spcPct val="20000"/>
        </a:spcBef>
        <a:buClr>
          <a:srgbClr val="FF0000"/>
        </a:buClr>
        <a:buFont typeface="Wingdings" pitchFamily="2" charset="2"/>
        <a:buChar char="§"/>
        <a:defRPr sz="2000" kern="1200">
          <a:solidFill>
            <a:schemeClr val="tx1"/>
          </a:solidFill>
          <a:latin typeface="Arial" pitchFamily="34" charset="0"/>
          <a:ea typeface="+mn-ea"/>
          <a:cs typeface="Arial" pitchFamily="34" charset="0"/>
        </a:defRPr>
      </a:lvl2pPr>
      <a:lvl3pPr marL="917575"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3pPr>
      <a:lvl4pPr marL="1201738"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4pPr>
      <a:lvl5pPr marL="1487488" indent="-288925" algn="l" defTabSz="914400" rtl="0" eaLnBrk="1" latinLnBrk="0" hangingPunct="1">
        <a:spcBef>
          <a:spcPct val="20000"/>
        </a:spcBef>
        <a:buClr>
          <a:srgbClr val="FF0000"/>
        </a:buClr>
        <a:buFont typeface="Arial" pitchFamily="34" charset="0"/>
        <a:buChar char="»"/>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050">
                <a:solidFill>
                  <a:schemeClr val="tx2"/>
                </a:solidFill>
              </a:defRPr>
            </a:lvl1pPr>
          </a:lstStyle>
          <a:p>
            <a:endParaRPr lang="en-US" dirty="0"/>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05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8" name="Rectangle 7"/>
          <p:cNvSpPr/>
          <p:nvPr/>
        </p:nvSpPr>
        <p:spPr>
          <a:xfrm>
            <a:off x="0" y="1280160"/>
            <a:ext cx="533400" cy="228600"/>
          </a:xfrm>
          <a:prstGeom prst="rect">
            <a:avLst/>
          </a:prstGeom>
          <a:solidFill>
            <a:srgbClr val="AF262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9" name="Rectangle 8"/>
          <p:cNvSpPr/>
          <p:nvPr/>
        </p:nvSpPr>
        <p:spPr>
          <a:xfrm>
            <a:off x="590550" y="1280160"/>
            <a:ext cx="8553450" cy="228600"/>
          </a:xfrm>
          <a:prstGeom prst="rect">
            <a:avLst/>
          </a:prstGeom>
          <a:solidFill>
            <a:srgbClr val="008ED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37444175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ftr="0" dt="0"/>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opStripe01.jpg"/>
          <p:cNvPicPr>
            <a:picLocks noChangeAspect="1"/>
          </p:cNvPicPr>
          <p:nvPr userDrawn="1"/>
        </p:nvPicPr>
        <p:blipFill>
          <a:blip r:embed="rId3"/>
          <a:stretch>
            <a:fillRect/>
          </a:stretch>
        </p:blipFill>
        <p:spPr>
          <a:xfrm>
            <a:off x="0" y="0"/>
            <a:ext cx="9144000" cy="937260"/>
          </a:xfrm>
          <a:prstGeom prst="rect">
            <a:avLst/>
          </a:prstGeom>
        </p:spPr>
      </p:pic>
      <p:sp>
        <p:nvSpPr>
          <p:cNvPr id="8" name="TextBox 7"/>
          <p:cNvSpPr txBox="1"/>
          <p:nvPr userDrawn="1"/>
        </p:nvSpPr>
        <p:spPr>
          <a:xfrm>
            <a:off x="8305800" y="6564313"/>
            <a:ext cx="665163" cy="246062"/>
          </a:xfrm>
          <a:prstGeom prst="rect">
            <a:avLst/>
          </a:prstGeom>
          <a:noFill/>
        </p:spPr>
        <p:txBody>
          <a:bodyPr lIns="0" rIns="0">
            <a:spAutoFit/>
          </a:bodyPr>
          <a:lstStyle/>
          <a:p>
            <a:pPr algn="r" fontAlgn="base">
              <a:spcBef>
                <a:spcPct val="0"/>
              </a:spcBef>
              <a:spcAft>
                <a:spcPct val="0"/>
              </a:spcAft>
              <a:defRPr/>
            </a:pPr>
            <a:fld id="{68AE9C68-7B83-44DA-82A6-B93BF71329E2}" type="slidenum">
              <a:rPr lang="en-US" sz="1000">
                <a:solidFill>
                  <a:srgbClr val="000000"/>
                </a:solidFill>
                <a:latin typeface="Arial" charset="0"/>
                <a:cs typeface="Arial" charset="0"/>
              </a:rPr>
              <a:pPr algn="r" fontAlgn="base">
                <a:spcBef>
                  <a:spcPct val="0"/>
                </a:spcBef>
                <a:spcAft>
                  <a:spcPct val="0"/>
                </a:spcAft>
                <a:defRPr/>
              </a:pPr>
              <a:t>‹#›</a:t>
            </a:fld>
            <a:endParaRPr lang="en-US" sz="1000" dirty="0">
              <a:solidFill>
                <a:srgbClr val="000000"/>
              </a:solidFill>
              <a:latin typeface="Arial" charset="0"/>
              <a:cs typeface="Arial" charset="0"/>
            </a:endParaRPr>
          </a:p>
        </p:txBody>
      </p:sp>
      <p:pic>
        <p:nvPicPr>
          <p:cNvPr id="9" name="Picture 7" descr="Altarum logo.png"/>
          <p:cNvPicPr>
            <a:picLocks noChangeAspect="1"/>
          </p:cNvPicPr>
          <p:nvPr userDrawn="1"/>
        </p:nvPicPr>
        <p:blipFill>
          <a:blip r:embed="rId4" cstate="print"/>
          <a:srcRect/>
          <a:stretch>
            <a:fillRect/>
          </a:stretch>
        </p:blipFill>
        <p:spPr bwMode="auto">
          <a:xfrm>
            <a:off x="931863" y="6278196"/>
            <a:ext cx="1587050" cy="404017"/>
          </a:xfrm>
          <a:prstGeom prst="rect">
            <a:avLst/>
          </a:prstGeom>
          <a:noFill/>
          <a:ln w="9525">
            <a:noFill/>
            <a:miter lim="800000"/>
            <a:headEnd/>
            <a:tailEnd/>
          </a:ln>
        </p:spPr>
      </p:pic>
      <p:cxnSp>
        <p:nvCxnSpPr>
          <p:cNvPr id="10" name="Straight Connector 9"/>
          <p:cNvCxnSpPr/>
          <p:nvPr userDrawn="1"/>
        </p:nvCxnSpPr>
        <p:spPr>
          <a:xfrm>
            <a:off x="0" y="6161623"/>
            <a:ext cx="9144000" cy="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36625" y="84857"/>
            <a:ext cx="7292975" cy="65701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931862" y="1295400"/>
            <a:ext cx="7297737"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2904398"/>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0000"/>
        </a:buClr>
        <a:buSzPct val="70000"/>
        <a:buFont typeface="Wingdings 3" pitchFamily="18" charset="2"/>
        <a:buChar char="p"/>
        <a:defRPr sz="2000" kern="1200">
          <a:solidFill>
            <a:schemeClr val="tx1"/>
          </a:solidFill>
          <a:latin typeface="Arial" pitchFamily="34" charset="0"/>
          <a:ea typeface="+mn-ea"/>
          <a:cs typeface="Arial" pitchFamily="34" charset="0"/>
        </a:defRPr>
      </a:lvl1pPr>
      <a:lvl2pPr marL="631825" indent="-285750" algn="l" defTabSz="914400" rtl="0" eaLnBrk="1" latinLnBrk="0" hangingPunct="1">
        <a:spcBef>
          <a:spcPct val="20000"/>
        </a:spcBef>
        <a:buClr>
          <a:srgbClr val="FF0000"/>
        </a:buClr>
        <a:buFont typeface="Wingdings" pitchFamily="2" charset="2"/>
        <a:buChar char="§"/>
        <a:defRPr sz="2000" kern="1200">
          <a:solidFill>
            <a:schemeClr val="tx1"/>
          </a:solidFill>
          <a:latin typeface="Arial" pitchFamily="34" charset="0"/>
          <a:ea typeface="+mn-ea"/>
          <a:cs typeface="Arial" pitchFamily="34" charset="0"/>
        </a:defRPr>
      </a:lvl2pPr>
      <a:lvl3pPr marL="917575"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3pPr>
      <a:lvl4pPr marL="1201738"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4pPr>
      <a:lvl5pPr marL="1487488" indent="-288925" algn="l" defTabSz="914400" rtl="0" eaLnBrk="1" latinLnBrk="0" hangingPunct="1">
        <a:spcBef>
          <a:spcPct val="20000"/>
        </a:spcBef>
        <a:buClr>
          <a:srgbClr val="FF0000"/>
        </a:buClr>
        <a:buFont typeface="Arial" pitchFamily="34" charset="0"/>
        <a:buChar char="»"/>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opStripe01.jpg"/>
          <p:cNvPicPr>
            <a:picLocks noChangeAspect="1"/>
          </p:cNvPicPr>
          <p:nvPr userDrawn="1"/>
        </p:nvPicPr>
        <p:blipFill>
          <a:blip r:embed="rId3"/>
          <a:stretch>
            <a:fillRect/>
          </a:stretch>
        </p:blipFill>
        <p:spPr>
          <a:xfrm>
            <a:off x="0" y="0"/>
            <a:ext cx="9144000" cy="937260"/>
          </a:xfrm>
          <a:prstGeom prst="rect">
            <a:avLst/>
          </a:prstGeom>
        </p:spPr>
      </p:pic>
      <p:sp>
        <p:nvSpPr>
          <p:cNvPr id="8" name="TextBox 7"/>
          <p:cNvSpPr txBox="1"/>
          <p:nvPr userDrawn="1"/>
        </p:nvSpPr>
        <p:spPr>
          <a:xfrm>
            <a:off x="8305800" y="6564313"/>
            <a:ext cx="665163" cy="246062"/>
          </a:xfrm>
          <a:prstGeom prst="rect">
            <a:avLst/>
          </a:prstGeom>
          <a:noFill/>
        </p:spPr>
        <p:txBody>
          <a:bodyPr lIns="0" rIns="0">
            <a:spAutoFit/>
          </a:bodyPr>
          <a:lstStyle/>
          <a:p>
            <a:pPr algn="r" fontAlgn="base">
              <a:spcBef>
                <a:spcPct val="0"/>
              </a:spcBef>
              <a:spcAft>
                <a:spcPct val="0"/>
              </a:spcAft>
              <a:defRPr/>
            </a:pPr>
            <a:fld id="{68AE9C68-7B83-44DA-82A6-B93BF71329E2}" type="slidenum">
              <a:rPr lang="en-US" sz="1000">
                <a:solidFill>
                  <a:srgbClr val="000000"/>
                </a:solidFill>
                <a:latin typeface="Arial" charset="0"/>
                <a:cs typeface="Arial" charset="0"/>
              </a:rPr>
              <a:pPr algn="r" fontAlgn="base">
                <a:spcBef>
                  <a:spcPct val="0"/>
                </a:spcBef>
                <a:spcAft>
                  <a:spcPct val="0"/>
                </a:spcAft>
                <a:defRPr/>
              </a:pPr>
              <a:t>‹#›</a:t>
            </a:fld>
            <a:endParaRPr lang="en-US" sz="1000" dirty="0">
              <a:solidFill>
                <a:srgbClr val="000000"/>
              </a:solidFill>
              <a:latin typeface="Arial" charset="0"/>
              <a:cs typeface="Arial" charset="0"/>
            </a:endParaRPr>
          </a:p>
        </p:txBody>
      </p:sp>
      <p:pic>
        <p:nvPicPr>
          <p:cNvPr id="9" name="Picture 7" descr="Altarum logo.png"/>
          <p:cNvPicPr>
            <a:picLocks noChangeAspect="1"/>
          </p:cNvPicPr>
          <p:nvPr userDrawn="1"/>
        </p:nvPicPr>
        <p:blipFill>
          <a:blip r:embed="rId4" cstate="print"/>
          <a:srcRect/>
          <a:stretch>
            <a:fillRect/>
          </a:stretch>
        </p:blipFill>
        <p:spPr bwMode="auto">
          <a:xfrm>
            <a:off x="931863" y="6278196"/>
            <a:ext cx="1587050" cy="404017"/>
          </a:xfrm>
          <a:prstGeom prst="rect">
            <a:avLst/>
          </a:prstGeom>
          <a:noFill/>
          <a:ln w="9525">
            <a:noFill/>
            <a:miter lim="800000"/>
            <a:headEnd/>
            <a:tailEnd/>
          </a:ln>
        </p:spPr>
      </p:pic>
      <p:cxnSp>
        <p:nvCxnSpPr>
          <p:cNvPr id="10" name="Straight Connector 9"/>
          <p:cNvCxnSpPr/>
          <p:nvPr userDrawn="1"/>
        </p:nvCxnSpPr>
        <p:spPr>
          <a:xfrm>
            <a:off x="0" y="6161623"/>
            <a:ext cx="9144000" cy="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36625" y="84857"/>
            <a:ext cx="7292975" cy="65701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931862" y="1295400"/>
            <a:ext cx="7297737"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3330976"/>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0000"/>
        </a:buClr>
        <a:buSzPct val="70000"/>
        <a:buFont typeface="Wingdings 3" pitchFamily="18" charset="2"/>
        <a:buChar char="p"/>
        <a:defRPr sz="2000" kern="1200">
          <a:solidFill>
            <a:schemeClr val="tx1"/>
          </a:solidFill>
          <a:latin typeface="Arial" pitchFamily="34" charset="0"/>
          <a:ea typeface="+mn-ea"/>
          <a:cs typeface="Arial" pitchFamily="34" charset="0"/>
        </a:defRPr>
      </a:lvl1pPr>
      <a:lvl2pPr marL="631825" indent="-285750" algn="l" defTabSz="914400" rtl="0" eaLnBrk="1" latinLnBrk="0" hangingPunct="1">
        <a:spcBef>
          <a:spcPct val="20000"/>
        </a:spcBef>
        <a:buClr>
          <a:srgbClr val="FF0000"/>
        </a:buClr>
        <a:buFont typeface="Wingdings" pitchFamily="2" charset="2"/>
        <a:buChar char="§"/>
        <a:defRPr sz="2000" kern="1200">
          <a:solidFill>
            <a:schemeClr val="tx1"/>
          </a:solidFill>
          <a:latin typeface="Arial" pitchFamily="34" charset="0"/>
          <a:ea typeface="+mn-ea"/>
          <a:cs typeface="Arial" pitchFamily="34" charset="0"/>
        </a:defRPr>
      </a:lvl2pPr>
      <a:lvl3pPr marL="917575"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3pPr>
      <a:lvl4pPr marL="1201738"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4pPr>
      <a:lvl5pPr marL="1487488" indent="-288925" algn="l" defTabSz="914400" rtl="0" eaLnBrk="1" latinLnBrk="0" hangingPunct="1">
        <a:spcBef>
          <a:spcPct val="20000"/>
        </a:spcBef>
        <a:buClr>
          <a:srgbClr val="FF0000"/>
        </a:buClr>
        <a:buFont typeface="Arial" pitchFamily="34" charset="0"/>
        <a:buChar char="»"/>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opStripe01.jpg"/>
          <p:cNvPicPr>
            <a:picLocks noChangeAspect="1"/>
          </p:cNvPicPr>
          <p:nvPr userDrawn="1"/>
        </p:nvPicPr>
        <p:blipFill>
          <a:blip r:embed="rId3"/>
          <a:stretch>
            <a:fillRect/>
          </a:stretch>
        </p:blipFill>
        <p:spPr>
          <a:xfrm>
            <a:off x="0" y="0"/>
            <a:ext cx="9144000" cy="937260"/>
          </a:xfrm>
          <a:prstGeom prst="rect">
            <a:avLst/>
          </a:prstGeom>
        </p:spPr>
      </p:pic>
      <p:sp>
        <p:nvSpPr>
          <p:cNvPr id="8" name="TextBox 7"/>
          <p:cNvSpPr txBox="1"/>
          <p:nvPr userDrawn="1"/>
        </p:nvSpPr>
        <p:spPr>
          <a:xfrm>
            <a:off x="8305800" y="6564313"/>
            <a:ext cx="665163" cy="246062"/>
          </a:xfrm>
          <a:prstGeom prst="rect">
            <a:avLst/>
          </a:prstGeom>
          <a:noFill/>
        </p:spPr>
        <p:txBody>
          <a:bodyPr lIns="0" rIns="0">
            <a:spAutoFit/>
          </a:bodyPr>
          <a:lstStyle/>
          <a:p>
            <a:pPr algn="r" fontAlgn="base">
              <a:spcBef>
                <a:spcPct val="0"/>
              </a:spcBef>
              <a:spcAft>
                <a:spcPct val="0"/>
              </a:spcAft>
              <a:defRPr/>
            </a:pPr>
            <a:fld id="{68AE9C68-7B83-44DA-82A6-B93BF71329E2}" type="slidenum">
              <a:rPr lang="en-US" sz="1000">
                <a:solidFill>
                  <a:srgbClr val="000000"/>
                </a:solidFill>
                <a:latin typeface="Arial" charset="0"/>
                <a:cs typeface="Arial" charset="0"/>
              </a:rPr>
              <a:pPr algn="r" fontAlgn="base">
                <a:spcBef>
                  <a:spcPct val="0"/>
                </a:spcBef>
                <a:spcAft>
                  <a:spcPct val="0"/>
                </a:spcAft>
                <a:defRPr/>
              </a:pPr>
              <a:t>‹#›</a:t>
            </a:fld>
            <a:endParaRPr lang="en-US" sz="1000" dirty="0">
              <a:solidFill>
                <a:srgbClr val="000000"/>
              </a:solidFill>
              <a:latin typeface="Arial" charset="0"/>
              <a:cs typeface="Arial" charset="0"/>
            </a:endParaRPr>
          </a:p>
        </p:txBody>
      </p:sp>
      <p:pic>
        <p:nvPicPr>
          <p:cNvPr id="9" name="Picture 7" descr="Altarum logo.png"/>
          <p:cNvPicPr>
            <a:picLocks noChangeAspect="1"/>
          </p:cNvPicPr>
          <p:nvPr userDrawn="1"/>
        </p:nvPicPr>
        <p:blipFill>
          <a:blip r:embed="rId4" cstate="print"/>
          <a:srcRect/>
          <a:stretch>
            <a:fillRect/>
          </a:stretch>
        </p:blipFill>
        <p:spPr bwMode="auto">
          <a:xfrm>
            <a:off x="931863" y="6278196"/>
            <a:ext cx="1587050" cy="404017"/>
          </a:xfrm>
          <a:prstGeom prst="rect">
            <a:avLst/>
          </a:prstGeom>
          <a:noFill/>
          <a:ln w="9525">
            <a:noFill/>
            <a:miter lim="800000"/>
            <a:headEnd/>
            <a:tailEnd/>
          </a:ln>
        </p:spPr>
      </p:pic>
      <p:cxnSp>
        <p:nvCxnSpPr>
          <p:cNvPr id="10" name="Straight Connector 9"/>
          <p:cNvCxnSpPr/>
          <p:nvPr userDrawn="1"/>
        </p:nvCxnSpPr>
        <p:spPr>
          <a:xfrm>
            <a:off x="0" y="6161623"/>
            <a:ext cx="9144000" cy="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36625" y="84857"/>
            <a:ext cx="7292975" cy="65701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931862" y="1295400"/>
            <a:ext cx="7297737"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557321"/>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0000"/>
        </a:buClr>
        <a:buSzPct val="70000"/>
        <a:buFont typeface="Wingdings 3" pitchFamily="18" charset="2"/>
        <a:buChar char="p"/>
        <a:defRPr sz="2000" kern="1200">
          <a:solidFill>
            <a:schemeClr val="tx1"/>
          </a:solidFill>
          <a:latin typeface="Arial" pitchFamily="34" charset="0"/>
          <a:ea typeface="+mn-ea"/>
          <a:cs typeface="Arial" pitchFamily="34" charset="0"/>
        </a:defRPr>
      </a:lvl1pPr>
      <a:lvl2pPr marL="631825" indent="-285750" algn="l" defTabSz="914400" rtl="0" eaLnBrk="1" latinLnBrk="0" hangingPunct="1">
        <a:spcBef>
          <a:spcPct val="20000"/>
        </a:spcBef>
        <a:buClr>
          <a:srgbClr val="FF0000"/>
        </a:buClr>
        <a:buFont typeface="Wingdings" pitchFamily="2" charset="2"/>
        <a:buChar char="§"/>
        <a:defRPr sz="2000" kern="1200">
          <a:solidFill>
            <a:schemeClr val="tx1"/>
          </a:solidFill>
          <a:latin typeface="Arial" pitchFamily="34" charset="0"/>
          <a:ea typeface="+mn-ea"/>
          <a:cs typeface="Arial" pitchFamily="34" charset="0"/>
        </a:defRPr>
      </a:lvl2pPr>
      <a:lvl3pPr marL="917575"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3pPr>
      <a:lvl4pPr marL="1201738"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4pPr>
      <a:lvl5pPr marL="1487488" indent="-288925" algn="l" defTabSz="914400" rtl="0" eaLnBrk="1" latinLnBrk="0" hangingPunct="1">
        <a:spcBef>
          <a:spcPct val="20000"/>
        </a:spcBef>
        <a:buClr>
          <a:srgbClr val="FF0000"/>
        </a:buClr>
        <a:buFont typeface="Arial" pitchFamily="34" charset="0"/>
        <a:buChar char="»"/>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opStripe01.jpg"/>
          <p:cNvPicPr>
            <a:picLocks noChangeAspect="1"/>
          </p:cNvPicPr>
          <p:nvPr userDrawn="1"/>
        </p:nvPicPr>
        <p:blipFill>
          <a:blip r:embed="rId3"/>
          <a:stretch>
            <a:fillRect/>
          </a:stretch>
        </p:blipFill>
        <p:spPr>
          <a:xfrm>
            <a:off x="0" y="0"/>
            <a:ext cx="9144000" cy="937260"/>
          </a:xfrm>
          <a:prstGeom prst="rect">
            <a:avLst/>
          </a:prstGeom>
        </p:spPr>
      </p:pic>
      <p:sp>
        <p:nvSpPr>
          <p:cNvPr id="8" name="TextBox 7"/>
          <p:cNvSpPr txBox="1"/>
          <p:nvPr userDrawn="1"/>
        </p:nvSpPr>
        <p:spPr>
          <a:xfrm>
            <a:off x="8305800" y="6564313"/>
            <a:ext cx="665163" cy="246062"/>
          </a:xfrm>
          <a:prstGeom prst="rect">
            <a:avLst/>
          </a:prstGeom>
          <a:noFill/>
        </p:spPr>
        <p:txBody>
          <a:bodyPr lIns="0" rIns="0">
            <a:spAutoFit/>
          </a:bodyPr>
          <a:lstStyle/>
          <a:p>
            <a:pPr algn="r" fontAlgn="base">
              <a:spcBef>
                <a:spcPct val="0"/>
              </a:spcBef>
              <a:spcAft>
                <a:spcPct val="0"/>
              </a:spcAft>
              <a:defRPr/>
            </a:pPr>
            <a:fld id="{68AE9C68-7B83-44DA-82A6-B93BF71329E2}" type="slidenum">
              <a:rPr lang="en-US" sz="1000">
                <a:solidFill>
                  <a:srgbClr val="000000"/>
                </a:solidFill>
                <a:latin typeface="Arial" charset="0"/>
                <a:cs typeface="Arial" charset="0"/>
              </a:rPr>
              <a:pPr algn="r" fontAlgn="base">
                <a:spcBef>
                  <a:spcPct val="0"/>
                </a:spcBef>
                <a:spcAft>
                  <a:spcPct val="0"/>
                </a:spcAft>
                <a:defRPr/>
              </a:pPr>
              <a:t>‹#›</a:t>
            </a:fld>
            <a:endParaRPr lang="en-US" sz="1000" dirty="0">
              <a:solidFill>
                <a:srgbClr val="000000"/>
              </a:solidFill>
              <a:latin typeface="Arial" charset="0"/>
              <a:cs typeface="Arial" charset="0"/>
            </a:endParaRPr>
          </a:p>
        </p:txBody>
      </p:sp>
      <p:pic>
        <p:nvPicPr>
          <p:cNvPr id="9" name="Picture 7" descr="Altarum logo.png"/>
          <p:cNvPicPr>
            <a:picLocks noChangeAspect="1"/>
          </p:cNvPicPr>
          <p:nvPr userDrawn="1"/>
        </p:nvPicPr>
        <p:blipFill>
          <a:blip r:embed="rId4" cstate="print"/>
          <a:srcRect/>
          <a:stretch>
            <a:fillRect/>
          </a:stretch>
        </p:blipFill>
        <p:spPr bwMode="auto">
          <a:xfrm>
            <a:off x="931863" y="6278196"/>
            <a:ext cx="1587050" cy="404017"/>
          </a:xfrm>
          <a:prstGeom prst="rect">
            <a:avLst/>
          </a:prstGeom>
          <a:noFill/>
          <a:ln w="9525">
            <a:noFill/>
            <a:miter lim="800000"/>
            <a:headEnd/>
            <a:tailEnd/>
          </a:ln>
        </p:spPr>
      </p:pic>
      <p:cxnSp>
        <p:nvCxnSpPr>
          <p:cNvPr id="10" name="Straight Connector 9"/>
          <p:cNvCxnSpPr/>
          <p:nvPr userDrawn="1"/>
        </p:nvCxnSpPr>
        <p:spPr>
          <a:xfrm>
            <a:off x="0" y="6161623"/>
            <a:ext cx="9144000" cy="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36625" y="84857"/>
            <a:ext cx="7292975" cy="65701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931862" y="1295400"/>
            <a:ext cx="7297737"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1004565"/>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0000"/>
        </a:buClr>
        <a:buSzPct val="70000"/>
        <a:buFont typeface="Wingdings 3" pitchFamily="18" charset="2"/>
        <a:buChar char="p"/>
        <a:defRPr sz="2000" kern="1200">
          <a:solidFill>
            <a:schemeClr val="tx1"/>
          </a:solidFill>
          <a:latin typeface="Arial" pitchFamily="34" charset="0"/>
          <a:ea typeface="+mn-ea"/>
          <a:cs typeface="Arial" pitchFamily="34" charset="0"/>
        </a:defRPr>
      </a:lvl1pPr>
      <a:lvl2pPr marL="631825" indent="-285750" algn="l" defTabSz="914400" rtl="0" eaLnBrk="1" latinLnBrk="0" hangingPunct="1">
        <a:spcBef>
          <a:spcPct val="20000"/>
        </a:spcBef>
        <a:buClr>
          <a:srgbClr val="FF0000"/>
        </a:buClr>
        <a:buFont typeface="Wingdings" pitchFamily="2" charset="2"/>
        <a:buChar char="§"/>
        <a:defRPr sz="2000" kern="1200">
          <a:solidFill>
            <a:schemeClr val="tx1"/>
          </a:solidFill>
          <a:latin typeface="Arial" pitchFamily="34" charset="0"/>
          <a:ea typeface="+mn-ea"/>
          <a:cs typeface="Arial" pitchFamily="34" charset="0"/>
        </a:defRPr>
      </a:lvl2pPr>
      <a:lvl3pPr marL="917575"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3pPr>
      <a:lvl4pPr marL="1201738"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4pPr>
      <a:lvl5pPr marL="1487488" indent="-288925" algn="l" defTabSz="914400" rtl="0" eaLnBrk="1" latinLnBrk="0" hangingPunct="1">
        <a:spcBef>
          <a:spcPct val="20000"/>
        </a:spcBef>
        <a:buClr>
          <a:srgbClr val="FF0000"/>
        </a:buClr>
        <a:buFont typeface="Arial" pitchFamily="34" charset="0"/>
        <a:buChar char="»"/>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opStripe01.jpg"/>
          <p:cNvPicPr>
            <a:picLocks noChangeAspect="1"/>
          </p:cNvPicPr>
          <p:nvPr userDrawn="1"/>
        </p:nvPicPr>
        <p:blipFill>
          <a:blip r:embed="rId3"/>
          <a:stretch>
            <a:fillRect/>
          </a:stretch>
        </p:blipFill>
        <p:spPr>
          <a:xfrm>
            <a:off x="0" y="0"/>
            <a:ext cx="9144000" cy="937260"/>
          </a:xfrm>
          <a:prstGeom prst="rect">
            <a:avLst/>
          </a:prstGeom>
        </p:spPr>
      </p:pic>
      <p:sp>
        <p:nvSpPr>
          <p:cNvPr id="8" name="TextBox 7"/>
          <p:cNvSpPr txBox="1"/>
          <p:nvPr userDrawn="1"/>
        </p:nvSpPr>
        <p:spPr>
          <a:xfrm>
            <a:off x="8305800" y="6564313"/>
            <a:ext cx="665163" cy="246062"/>
          </a:xfrm>
          <a:prstGeom prst="rect">
            <a:avLst/>
          </a:prstGeom>
          <a:noFill/>
        </p:spPr>
        <p:txBody>
          <a:bodyPr lIns="0" rIns="0">
            <a:spAutoFit/>
          </a:bodyPr>
          <a:lstStyle/>
          <a:p>
            <a:pPr algn="r" fontAlgn="base">
              <a:spcBef>
                <a:spcPct val="0"/>
              </a:spcBef>
              <a:spcAft>
                <a:spcPct val="0"/>
              </a:spcAft>
              <a:defRPr/>
            </a:pPr>
            <a:fld id="{68AE9C68-7B83-44DA-82A6-B93BF71329E2}" type="slidenum">
              <a:rPr lang="en-US" sz="1000">
                <a:solidFill>
                  <a:srgbClr val="000000"/>
                </a:solidFill>
                <a:latin typeface="Arial" charset="0"/>
                <a:cs typeface="Arial" charset="0"/>
              </a:rPr>
              <a:pPr algn="r" fontAlgn="base">
                <a:spcBef>
                  <a:spcPct val="0"/>
                </a:spcBef>
                <a:spcAft>
                  <a:spcPct val="0"/>
                </a:spcAft>
                <a:defRPr/>
              </a:pPr>
              <a:t>‹#›</a:t>
            </a:fld>
            <a:endParaRPr lang="en-US" sz="1000" dirty="0">
              <a:solidFill>
                <a:srgbClr val="000000"/>
              </a:solidFill>
              <a:latin typeface="Arial" charset="0"/>
              <a:cs typeface="Arial" charset="0"/>
            </a:endParaRPr>
          </a:p>
        </p:txBody>
      </p:sp>
      <p:pic>
        <p:nvPicPr>
          <p:cNvPr id="9" name="Picture 7" descr="Altarum logo.png"/>
          <p:cNvPicPr>
            <a:picLocks noChangeAspect="1"/>
          </p:cNvPicPr>
          <p:nvPr userDrawn="1"/>
        </p:nvPicPr>
        <p:blipFill>
          <a:blip r:embed="rId4" cstate="print"/>
          <a:srcRect/>
          <a:stretch>
            <a:fillRect/>
          </a:stretch>
        </p:blipFill>
        <p:spPr bwMode="auto">
          <a:xfrm>
            <a:off x="931863" y="6278196"/>
            <a:ext cx="1587050" cy="404017"/>
          </a:xfrm>
          <a:prstGeom prst="rect">
            <a:avLst/>
          </a:prstGeom>
          <a:noFill/>
          <a:ln w="9525">
            <a:noFill/>
            <a:miter lim="800000"/>
            <a:headEnd/>
            <a:tailEnd/>
          </a:ln>
        </p:spPr>
      </p:pic>
      <p:cxnSp>
        <p:nvCxnSpPr>
          <p:cNvPr id="10" name="Straight Connector 9"/>
          <p:cNvCxnSpPr/>
          <p:nvPr userDrawn="1"/>
        </p:nvCxnSpPr>
        <p:spPr>
          <a:xfrm>
            <a:off x="0" y="6161623"/>
            <a:ext cx="9144000" cy="0"/>
          </a:xfrm>
          <a:prstGeom prst="line">
            <a:avLst/>
          </a:prstGeom>
          <a:ln w="254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36625" y="84857"/>
            <a:ext cx="7292975" cy="65701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931862" y="1295400"/>
            <a:ext cx="7297737"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3232499"/>
      </p:ext>
    </p:extLst>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l" defTabSz="914400" rtl="0" eaLnBrk="1" latinLnBrk="0" hangingPunct="1">
        <a:spcBef>
          <a:spcPct val="0"/>
        </a:spcBef>
        <a:buNone/>
        <a:defRPr sz="23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0000"/>
        </a:buClr>
        <a:buSzPct val="70000"/>
        <a:buFont typeface="Wingdings 3" pitchFamily="18" charset="2"/>
        <a:buChar char="p"/>
        <a:defRPr sz="2000" kern="1200">
          <a:solidFill>
            <a:schemeClr val="tx1"/>
          </a:solidFill>
          <a:latin typeface="Arial" pitchFamily="34" charset="0"/>
          <a:ea typeface="+mn-ea"/>
          <a:cs typeface="Arial" pitchFamily="34" charset="0"/>
        </a:defRPr>
      </a:lvl1pPr>
      <a:lvl2pPr marL="631825" indent="-285750" algn="l" defTabSz="914400" rtl="0" eaLnBrk="1" latinLnBrk="0" hangingPunct="1">
        <a:spcBef>
          <a:spcPct val="20000"/>
        </a:spcBef>
        <a:buClr>
          <a:srgbClr val="FF0000"/>
        </a:buClr>
        <a:buFont typeface="Wingdings" pitchFamily="2" charset="2"/>
        <a:buChar char="§"/>
        <a:defRPr sz="2000" kern="1200">
          <a:solidFill>
            <a:schemeClr val="tx1"/>
          </a:solidFill>
          <a:latin typeface="Arial" pitchFamily="34" charset="0"/>
          <a:ea typeface="+mn-ea"/>
          <a:cs typeface="Arial" pitchFamily="34" charset="0"/>
        </a:defRPr>
      </a:lvl2pPr>
      <a:lvl3pPr marL="917575"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3pPr>
      <a:lvl4pPr marL="1201738" indent="-228600" algn="l" defTabSz="914400" rtl="0" eaLnBrk="1" latinLnBrk="0" hangingPunct="1">
        <a:spcBef>
          <a:spcPct val="20000"/>
        </a:spcBef>
        <a:buClr>
          <a:srgbClr val="FF0000"/>
        </a:buClr>
        <a:buFont typeface="Arial" pitchFamily="34" charset="0"/>
        <a:buChar char="–"/>
        <a:defRPr sz="2000" kern="1200">
          <a:solidFill>
            <a:schemeClr val="tx1"/>
          </a:solidFill>
          <a:latin typeface="Arial" pitchFamily="34" charset="0"/>
          <a:ea typeface="+mn-ea"/>
          <a:cs typeface="Arial" pitchFamily="34" charset="0"/>
        </a:defRPr>
      </a:lvl4pPr>
      <a:lvl5pPr marL="1487488" indent="-288925" algn="l" defTabSz="914400" rtl="0" eaLnBrk="1" latinLnBrk="0" hangingPunct="1">
        <a:spcBef>
          <a:spcPct val="20000"/>
        </a:spcBef>
        <a:buClr>
          <a:srgbClr val="FF0000"/>
        </a:buClr>
        <a:buFont typeface="Arial" pitchFamily="34" charset="0"/>
        <a:buChar char="»"/>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rgbClr val="AF262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rgbClr val="008ED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29688073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F9442-2EA1-4A04-9C10-39BA085386D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3ED8B9-20CA-49D2-B91F-557A371ECF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24D5F-3263-4ECD-938D-7B864025FA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2BFCE8-E2DC-49F7-841E-240A34CB7CD1}" type="datetimeFigureOut">
              <a:rPr lang="en-US" smtClean="0"/>
              <a:t>10/12/2022</a:t>
            </a:fld>
            <a:endParaRPr lang="en-US"/>
          </a:p>
        </p:txBody>
      </p:sp>
      <p:sp>
        <p:nvSpPr>
          <p:cNvPr id="5" name="Footer Placeholder 4">
            <a:extLst>
              <a:ext uri="{FF2B5EF4-FFF2-40B4-BE49-F238E27FC236}">
                <a16:creationId xmlns:a16="http://schemas.microsoft.com/office/drawing/2014/main" id="{6726D72D-BCB4-4242-8099-2EAAFD8DA95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9BFC4-90E1-4BC0-BA56-75C32772B4C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8F6204-0806-423A-A193-A82EE0BDC9C2}" type="slidenum">
              <a:rPr lang="en-US" smtClean="0"/>
              <a:pPr/>
              <a:t>‹#›</a:t>
            </a:fld>
            <a:endParaRPr lang="en-US" dirty="0"/>
          </a:p>
        </p:txBody>
      </p:sp>
    </p:spTree>
    <p:extLst>
      <p:ext uri="{BB962C8B-B14F-4D97-AF65-F5344CB8AC3E}">
        <p14:creationId xmlns:p14="http://schemas.microsoft.com/office/powerpoint/2010/main" val="42337125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41157"/>
            <a:ext cx="7886700" cy="39322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543300" y="6356352"/>
            <a:ext cx="2057400" cy="365125"/>
          </a:xfrm>
          <a:prstGeom prst="rect">
            <a:avLst/>
          </a:prstGeom>
        </p:spPr>
        <p:txBody>
          <a:bodyPr vert="horz" lIns="91440" tIns="45720" rIns="91440" bIns="45720" rtlCol="0" anchor="ctr"/>
          <a:lstStyle>
            <a:lvl1pPr algn="ctr">
              <a:defRPr sz="750" b="1">
                <a:solidFill>
                  <a:srgbClr val="00467F"/>
                </a:solidFill>
              </a:defRPr>
            </a:lvl1pPr>
          </a:lstStyle>
          <a:p>
            <a:fld id="{ACD12D91-5F71-FE4F-A594-B9667DC21877}" type="slidenum">
              <a:rPr lang="en-US" smtClean="0"/>
              <a:pPr/>
              <a:t>‹#›</a:t>
            </a:fld>
            <a:endParaRPr lang="en-US"/>
          </a:p>
        </p:txBody>
      </p:sp>
      <p:sp>
        <p:nvSpPr>
          <p:cNvPr id="4" name="Title Placeholder 3">
            <a:extLst>
              <a:ext uri="{FF2B5EF4-FFF2-40B4-BE49-F238E27FC236}">
                <a16:creationId xmlns:a16="http://schemas.microsoft.com/office/drawing/2014/main" id="{92133D9A-FEDB-CB44-B97D-B34F9A51FEA9}"/>
              </a:ext>
            </a:extLst>
          </p:cNvPr>
          <p:cNvSpPr>
            <a:spLocks noGrp="1"/>
          </p:cNvSpPr>
          <p:nvPr>
            <p:ph type="title"/>
          </p:nvPr>
        </p:nvSpPr>
        <p:spPr>
          <a:xfrm>
            <a:off x="628650" y="647938"/>
            <a:ext cx="7886700" cy="104751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972221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hf hdr="0" ftr="0" dt="0"/>
  <p:txStyles>
    <p:titleStyle>
      <a:lvl1pPr algn="l" defTabSz="685800" rtl="0" eaLnBrk="1" latinLnBrk="0" hangingPunct="1">
        <a:lnSpc>
          <a:spcPct val="90000"/>
        </a:lnSpc>
        <a:spcBef>
          <a:spcPct val="0"/>
        </a:spcBef>
        <a:buNone/>
        <a:defRPr sz="2625" b="1" kern="1200">
          <a:solidFill>
            <a:srgbClr val="00467F"/>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0194D3"/>
        </a:buClr>
        <a:buFont typeface="Arial" panose="020B0604020202020204" pitchFamily="34" charset="0"/>
        <a:buChar char="•"/>
        <a:defRPr sz="15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90000"/>
        </a:lnSpc>
        <a:spcBef>
          <a:spcPts val="375"/>
        </a:spcBef>
        <a:buClr>
          <a:srgbClr val="0194D3"/>
        </a:buClr>
        <a:buFont typeface="Arial" panose="020B0604020202020204" pitchFamily="34" charset="0"/>
        <a:buChar char="•"/>
        <a:defRPr sz="1350" kern="1200">
          <a:solidFill>
            <a:schemeClr val="tx1">
              <a:lumMod val="85000"/>
              <a:lumOff val="15000"/>
            </a:schemeClr>
          </a:solidFill>
          <a:latin typeface="+mn-lt"/>
          <a:ea typeface="+mn-ea"/>
          <a:cs typeface="+mn-cs"/>
        </a:defRPr>
      </a:lvl2pPr>
      <a:lvl3pPr marL="857250" indent="-171450" algn="l" defTabSz="685800" rtl="0" eaLnBrk="1" latinLnBrk="0" hangingPunct="1">
        <a:lnSpc>
          <a:spcPct val="90000"/>
        </a:lnSpc>
        <a:spcBef>
          <a:spcPts val="375"/>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Clr>
          <a:srgbClr val="0194D3"/>
        </a:buClr>
        <a:buFont typeface="Arial" panose="020B0604020202020204" pitchFamily="34" charset="0"/>
        <a:buChar char="•"/>
        <a:defRPr sz="10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Clr>
          <a:srgbClr val="0194D3"/>
        </a:buClr>
        <a:buFont typeface="Arial" panose="020B0604020202020204" pitchFamily="34" charset="0"/>
        <a:buChar char="•"/>
        <a:defRPr sz="9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hyperlink" Target="https://www.mirecc.va.gov/lethalmeanssafety/facts/" TargetMode="External"/><Relationship Id="rId5" Type="http://schemas.openxmlformats.org/officeDocument/2006/relationships/image" Target="../media/image36.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hyperlink" Target="https://www.mentalhealth.va.gov/suicide_prevention/docs/Office-of-Mental-Health-and-Suicide-Prevention-National-Strategy-for-Preventing-Veterans-Suicid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hyperlink" Target="https://psycharmor.org/sign-up/governors-challenge-portal/?gid=359945&amp;unf3T4BGF1tSw" TargetMode="External"/><Relationship Id="rId5" Type="http://schemas.openxmlformats.org/officeDocument/2006/relationships/hyperlink" Target="https://governorschallenge.psycharmor.org/"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hyperlink" Target="mailto:mvaastrategy@michigan.gov"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61.jpe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video" Target="https://www.youtube.com/embed/f59esvrnQvU?feature=oembed" TargetMode="External"/><Relationship Id="rId6" Type="http://schemas.openxmlformats.org/officeDocument/2006/relationships/image" Target="../media/image63.png"/><Relationship Id="rId5" Type="http://schemas.openxmlformats.org/officeDocument/2006/relationships/hyperlink" Target="https://maketheconnection.net/conditions/suicide" TargetMode="External"/><Relationship Id="rId4" Type="http://schemas.openxmlformats.org/officeDocument/2006/relationships/image" Target="../media/image62.emf"/></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hyperlink" Target="https://www.mentalhealth.va.gov/suicide_prevention/docs/Office-of-Mental-Health-and-Suicide-Prevention-National-Strategy-for-Preventing-Veterans-Suicide.pdf" TargetMode="External"/><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hyperlink" Target="https://www.mentalhealth.va.gov/suicide_prevention/docs/OMH-074-Suicide-Prevention-Social-Media-Toolkit-1-8_508.pdf" TargetMode="External"/><Relationship Id="rId5" Type="http://schemas.openxmlformats.org/officeDocument/2006/relationships/image" Target="../media/image67.emf"/><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s://www.nssf.org/" TargetMode="External"/><Relationship Id="rId2" Type="http://schemas.openxmlformats.org/officeDocument/2006/relationships/hyperlink" Target="https://afsp.org/" TargetMode="External"/><Relationship Id="rId1" Type="http://schemas.openxmlformats.org/officeDocument/2006/relationships/slideLayout" Target="../slideLayouts/slideLayout31.xml"/><Relationship Id="rId5" Type="http://schemas.openxmlformats.org/officeDocument/2006/relationships/image" Target="../media/image70.emf"/><Relationship Id="rId4" Type="http://schemas.openxmlformats.org/officeDocument/2006/relationships/hyperlink" Target="https://www.mentalhealth.va.gov/suicide_prevention/docs/Toolkit_Safe_Firearm_Storage_CLEARED_508_2-24-20.pdf"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6.xml"/><Relationship Id="rId1" Type="http://schemas.openxmlformats.org/officeDocument/2006/relationships/video" Target="https://www.youtube.com/embed/UHb5H6uhTm4?feature=oembed" TargetMode="Externa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8" Type="http://schemas.openxmlformats.org/officeDocument/2006/relationships/hyperlink" Target="https://lnks.gd/l/eyJhbGciOiJIUzI1NiJ9.eyJidWxsZXRpbl9saW5rX2lkIjoxMTEsInVyaSI6ImJwMjpjbGljayIsImJ1bGxldGluX2lkIjoiMjAyMTA4MTYuNDQ2MzQwMDEiLCJ1cmwiOiJodHRwczovL3d3dy52YS5nb3YvZmluZC1sb2NhdGlvbnMvIn0.YhAtHwMB49DFOH9AadxCfmx6iB8GX7pnVCM5rbWIj4E/s/1249391854/br/110998272932-l" TargetMode="External"/><Relationship Id="rId3" Type="http://schemas.openxmlformats.org/officeDocument/2006/relationships/hyperlink" Target="https://www.michigan.gov/mvaa" TargetMode="External"/><Relationship Id="rId7" Type="http://schemas.openxmlformats.org/officeDocument/2006/relationships/hyperlink" Target="tel:18779278387" TargetMode="External"/><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hyperlink" Target="https://lnks.gd/l/eyJhbGciOiJIUzI1NiJ9.eyJidWxsZXRpbl9saW5rX2lkIjoxMTAsInVyaSI6ImJwMjpjbGljayIsImJ1bGxldGluX2lkIjoiMjAyMTA4MTYuNDQ2MzQwMDEiLCJ1cmwiOiJodHRwczovL3d3dy52YS5nb3YvZmluZC1sb2NhdGlvbnMvIn0.n8QQSS9y9fsTLpR6i8lei5tMx5KA0wleP3kt9jK7ol4/s/1249391854/br/110998272932-l" TargetMode="External"/><Relationship Id="rId5" Type="http://schemas.openxmlformats.org/officeDocument/2006/relationships/hyperlink" Target="https://lnks.gd/l/eyJhbGciOiJIUzI1NiJ9.eyJidWxsZXRpbl9saW5rX2lkIjoxMDksInVyaSI6ImJwMjpjbGljayIsImJ1bGxldGluX2lkIjoiMjAyMTA4MTYuNDQ2MzQwMDEiLCJ1cmwiOiJodHRwOi8vd3d3LnZldGVyYW5zY3Jpc2lzbGluZS5uZXQvIn0.5PB_TqRG87EZ6fcSiX7GHaXFceJR2S02l-BSySgMtWk/s/1249391854/br/110998272932-l" TargetMode="External"/><Relationship Id="rId10" Type="http://schemas.openxmlformats.org/officeDocument/2006/relationships/hyperlink" Target="https://lnks.gd/l/eyJhbGciOiJIUzI1NiJ9.eyJidWxsZXRpbl9saW5rX2lkIjoxMTMsInVyaSI6ImJwMjpjbGljayIsImJ1bGxldGluX2lkIjoiMjAyMTA4MTYuNDQ2MzQwMDEiLCJ1cmwiOiJodHRwczovL3d3dy5tYWtldGhlY29ubmVjdGlvbi5uZXQvIn0.yy8Z9q2HnfDMziNLUzzoAedTqaEeUPhSsIXfazaAGIo/s/1249391854/br/110998272932-l" TargetMode="External"/><Relationship Id="rId4" Type="http://schemas.openxmlformats.org/officeDocument/2006/relationships/hyperlink" Target="tel:988" TargetMode="External"/><Relationship Id="rId9" Type="http://schemas.openxmlformats.org/officeDocument/2006/relationships/hyperlink" Target="https://lnks.gd/l/eyJhbGciOiJIUzI1NiJ9.eyJidWxsZXRpbl9saW5rX2lkIjoxMTIsInVyaSI6ImJwMjpjbGljayIsImJ1bGxldGluX2lkIjoiMjAyMTA4MTYuNDQ2MzQwMDEiLCJ1cmwiOiJodHRwczovL3d3dy52YS5nb3YvZmlsZXMvMjAyMC0xMS9tZW50YWwtaGVhbHRoLXF1aWNrLXN0YXJ0LWd1aWRlLnBkZiJ9.Ks1kicdtl7kucGsDcU_OICTviIfhTYFXSdGdJPNCsak/s/1249391854/br/110998272932-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lnks.gd/l/eyJhbGciOiJIUzI1NiJ9.eyJidWxsZXRpbl9saW5rX2lkIjoxMTgsInVyaSI6ImJwMjpjbGljayIsImJ1bGxldGluX2lkIjoiMjAyMTA4MTYuNDQ2MzQwMDEiLCJ1cmwiOiJodHRwczovL2Jsb2dzLnZhLmdvdi9WQW50YWdlLzczNTUyL3RvZ2V0aGVyLXNlcnZlZC1wcm92aWRlcy12aXJ0dWFsLWJhc2UtY29ubmVjdGluZy12ZXRlcmFucy8ifQ.EkP07kNZxCLYgtFzH9_xUAr2EhFTbpEAwwPQKqQ0lsQ/s/1249391854/br/110998272932-l" TargetMode="External"/><Relationship Id="rId13" Type="http://schemas.openxmlformats.org/officeDocument/2006/relationships/hyperlink" Target="https://lnks.gd/l/eyJhbGciOiJIUzI1NiJ9.eyJidWxsZXRpbl9saW5rX2lkIjoxMjEsInVyaSI6ImJwMjpjbGljayIsImJ1bGxldGluX2lkIjoiMjAyMTA4MTYuNDQ2MzQwMDEiLCJ1cmwiOiJodHRwczovL3d3dy5yZWRjcm9zcy5vcmcvZ2V0LWhlbHAvbWlsaXRhcnktZmFtaWxpZXMvc2VydmljZXMtZm9yLXZldGVyYW5zL21pbGl0YXJ5LXZldGVyYW4tY2FyZWdpdmVyLW5ldHdvcmsuaHRtbCJ9.r1nbRC5hLdrQM94Ke3KXnDiT-8NwOatf0nlUWKxy8mM/s/1249391854/br/110998272932-l" TargetMode="External"/><Relationship Id="rId3" Type="http://schemas.openxmlformats.org/officeDocument/2006/relationships/hyperlink" Target="https://lnks.gd/l/eyJhbGciOiJIUzI1NiJ9.eyJidWxsZXRpbl9saW5rX2lkIjoxMTQsInVyaSI6ImJwMjpjbGljayIsImJ1bGxldGluX2lkIjoiMjAyMTA4MTYuNDQ2MzQwMDEiLCJ1cmwiOiJodHRwczovL3d3dy5yYWxseXBvaW50LmNvbS9hbnN3ZXJzL3doYXQtYXJlLXlvdXItZmVlbGluZ3MtYXMtdGhlLXRhbGliYW4tcmVjbGFpbS1hZmdoYW5pc3Rhbi1hZnRlci0yMC15ZWFycy1vZi11cy1pbnZvbHZlbWVudCJ9.UI5JY3Get4PHHZfc4YT5drz_qs5O0rh4ldSwBqFjRJ8/s/1249391854/br/110998272932-l" TargetMode="External"/><Relationship Id="rId7" Type="http://schemas.openxmlformats.org/officeDocument/2006/relationships/hyperlink" Target="https://lnks.gd/l/eyJhbGciOiJIUzI1NiJ9.eyJidWxsZXRpbl9saW5rX2lkIjoxMTcsInVyaSI6ImJwMjpjbGljayIsImJ1bGxldGluX2lkIjoiMjAyMTA4MTYuNDQ2MzQwMDEiLCJ1cmwiOiJodHRwczovL2Jsb2dzLnZhLmdvdi9WQW50YWdlLzczNTUyL3RvZ2V0aGVyLXNlcnZlZC1wcm92aWRlcy12aXJ0dWFsLWJhc2UtY29ubmVjdGluZy12ZXRlcmFucy8ifQ.uuSrWYYybXx6kofSAEmDRSqpOAQ6bQa37-Lv3_8j3w8/s/1249391854/br/110998272932-l" TargetMode="External"/><Relationship Id="rId12" Type="http://schemas.openxmlformats.org/officeDocument/2006/relationships/hyperlink" Target="https://lnks.gd/l/eyJhbGciOiJIUzI1NiJ9.eyJidWxsZXRpbl9saW5rX2lkIjoxMjAsInVyaSI6ImJwMjpjbGljayIsImJ1bGxldGluX2lkIjoiMjAyMTA4MTYuNDQ2MzQwMDEiLCJ1cmwiOiJodHRwczovL2hpZGRlbmhlcm9lcy5vcmcvam9pbi1vdXItY29tbXVuaXR5Lz90eXBlPXN0b3J5JmZpbHRlcnM9JTVCJTVCJTIydHlwZSUzQXN0b3J5JTIyJTVEJTJDJTVCJTIyZmVhdHVyZWRfYXJlYXMlM0FKb2luJTIwT3VyJTIwQ29tbXVuaXR5JTIyJTVEJTJDJTVCJTIyZmVhdHVyZWRfYXJlYXMlM0FKb2luJTIwT3VyJTIwQ29tbXVuaXR5JTIyJTVEJTVEIn0.Km3PqWU8ulE2QqGoTweg1Aon8Cp7Vh-xT8jKLWtIFMM/s/1249391854/br/110998272932-l" TargetMode="External"/><Relationship Id="rId17" Type="http://schemas.openxmlformats.org/officeDocument/2006/relationships/hyperlink" Target="https://www.michigan.gov/mdhhs/0,5885,7-339-71550_2941_93573---,00.html" TargetMode="External"/><Relationship Id="rId2" Type="http://schemas.openxmlformats.org/officeDocument/2006/relationships/notesSlide" Target="../notesSlides/notesSlide30.xml"/><Relationship Id="rId16" Type="http://schemas.openxmlformats.org/officeDocument/2006/relationships/hyperlink" Target="https://lnks.gd/l/eyJhbGciOiJIUzI1NiJ9.eyJidWxsZXRpbl9saW5rX2lkIjoxMjQsInVyaSI6ImJwMjpjbGljayIsImJ1bGxldGluX2lkIjoiMjAyMTA4MTYuNDQ2MzQwMDEiLCJ1cmwiOiJodHRwczovL3RlYW1ydWJpY29udXNhLm9yZy9zdXBwb3J0LXNxdWFkLyJ9.ivaMNVQYq1CqnfRyB7MVyl_VRY0QvJC_Ogr53mXbQ0I/s/1249391854/br/110998272932-l" TargetMode="External"/><Relationship Id="rId1" Type="http://schemas.openxmlformats.org/officeDocument/2006/relationships/slideLayout" Target="../slideLayouts/slideLayout36.xml"/><Relationship Id="rId6" Type="http://schemas.openxmlformats.org/officeDocument/2006/relationships/hyperlink" Target="tel:18552603274" TargetMode="External"/><Relationship Id="rId11" Type="http://schemas.openxmlformats.org/officeDocument/2006/relationships/hyperlink" Target="mailto:checkin@veteranwellnessalliance.org" TargetMode="External"/><Relationship Id="rId5" Type="http://schemas.openxmlformats.org/officeDocument/2006/relationships/hyperlink" Target="tel:18558296636" TargetMode="External"/><Relationship Id="rId15" Type="http://schemas.openxmlformats.org/officeDocument/2006/relationships/hyperlink" Target="https://lnks.gd/l/eyJhbGciOiJIUzI1NiJ9.eyJidWxsZXRpbl9saW5rX2lkIjoxMjMsInVyaSI6ImJwMjpjbGljayIsImJ1bGxldGluX2lkIjoiMjAyMTA4MTYuNDQ2MzQwMDEiLCJ1cmwiOiJodHRwczovL3N0dWRlbnR2ZXRlcmFucy5vcmcvY2hhcHRlcnMvZmluZC1hLWNoYXB0ZXIvIn0.DPqMb3EWOdv0qS0gESzr3I4iw50DUELe-vZB4B9Un-I/s/1249391854/br/110998272932-l" TargetMode="External"/><Relationship Id="rId10" Type="http://schemas.openxmlformats.org/officeDocument/2006/relationships/hyperlink" Target="tel:16305224904" TargetMode="External"/><Relationship Id="rId4" Type="http://schemas.openxmlformats.org/officeDocument/2006/relationships/hyperlink" Target="https://lnks.gd/l/eyJhbGciOiJIUzI1NiJ9.eyJidWxsZXRpbl9saW5rX2lkIjoxMTYsInVyaSI6ImJwMjpjbGljayIsImJ1bGxldGluX2lkIjoiMjAyMTA4MTYuNDQ2MzQwMDEiLCJ1cmwiOiJodHRwczovL3d3dy50YXBzLm9yZy9yZXF1ZXN0YXBlZXJtZW50b3IifQ.hWy9BTV48CQw4XUL_KHo2hedj23eW0W1OjpD98KX300/s/1249391854/br/110998272932-l" TargetMode="External"/><Relationship Id="rId9" Type="http://schemas.openxmlformats.org/officeDocument/2006/relationships/hyperlink" Target="https://lnks.gd/l/eyJhbGciOiJIUzI1NiJ9.eyJidWxsZXRpbl9saW5rX2lkIjoxMTksInVyaSI6ImJwMjpjbGljayIsImJ1bGxldGluX2lkIjoiMjAyMTA4MTYuNDQ2MzQwMDEiLCJ1cmwiOiJodHRwczovL3d3dy5idXNoY2VudGVyLm9yZy92ZXRlcmFuLXdlbGxuZXNzL2NsaW5pY2FsLWNhcmUuaHRtbCJ9.NXVGgSOXufjHeEPPAffCCJILJ-8okmHkfErU656fTSY/s/1249391854/br/110998272932-l" TargetMode="External"/><Relationship Id="rId14" Type="http://schemas.openxmlformats.org/officeDocument/2006/relationships/hyperlink" Target="https://lnks.gd/l/eyJhbGciOiJIUzI1NiJ9.eyJidWxsZXRpbl9saW5rX2lkIjoxMjIsInVyaSI6ImJwMjpjbGljayIsImJ1bGxldGluX2lkIjoiMjAyMTA4MTYuNDQ2MzQwMDEiLCJ1cmwiOiJodHRwczovL3d3dy50ZWFtcndiLm9yZy9jaGFwdGVyLWxvY2F0b3IvIn0.Z5nEp56lX12IZKYf6bCDb8nVoldM_f7bxVphzahwRRs/s/1249391854/br/110998272932-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5213390"/>
            <a:ext cx="9372600" cy="1249437"/>
          </a:xfrm>
        </p:spPr>
        <p:txBody>
          <a:bodyPr>
            <a:normAutofit fontScale="90000"/>
          </a:bodyPr>
          <a:lstStyle/>
          <a:p>
            <a:pPr algn="ctr"/>
            <a:br>
              <a:rPr lang="en-US" sz="3300" b="1" dirty="0"/>
            </a:br>
            <a:br>
              <a:rPr lang="en-US" sz="3300" b="1" dirty="0"/>
            </a:br>
            <a:br>
              <a:rPr lang="en-US" sz="3300" b="1" dirty="0"/>
            </a:br>
            <a:br>
              <a:rPr lang="en-US" sz="3300" b="1" dirty="0"/>
            </a:br>
            <a:br>
              <a:rPr lang="en-US" sz="3300" b="1" dirty="0"/>
            </a:br>
            <a:br>
              <a:rPr lang="en-US" sz="3300" b="1" dirty="0"/>
            </a:br>
            <a:br>
              <a:rPr lang="en-US" sz="3300" b="1" dirty="0"/>
            </a:br>
            <a:br>
              <a:rPr lang="en-US" sz="3300" b="1" dirty="0"/>
            </a:br>
            <a:br>
              <a:rPr lang="en-US" sz="3300" b="1" dirty="0"/>
            </a:br>
            <a:br>
              <a:rPr lang="en-US" sz="3300" b="1" dirty="0"/>
            </a:br>
            <a:r>
              <a:rPr lang="en-US" sz="3300" b="1" dirty="0"/>
              <a:t>Resources for MI Veterans,</a:t>
            </a:r>
            <a:br>
              <a:rPr lang="en-US" sz="3300" b="1" dirty="0"/>
            </a:br>
            <a:r>
              <a:rPr lang="en-US" sz="3300" b="1" dirty="0"/>
              <a:t>Becoming a veteran connector,</a:t>
            </a:r>
            <a:br>
              <a:rPr lang="en-US" sz="3300" b="1" dirty="0"/>
            </a:br>
            <a:r>
              <a:rPr lang="en-US" sz="3300" b="1" dirty="0"/>
              <a:t>&amp; overview of the MI Governor’s Challenge</a:t>
            </a:r>
            <a:br>
              <a:rPr lang="en-US" sz="3300" b="1" dirty="0"/>
            </a:br>
            <a:br>
              <a:rPr lang="en-US" sz="3600" dirty="0"/>
            </a:br>
            <a:br>
              <a:rPr lang="en-US" sz="2700" b="1" i="1" dirty="0">
                <a:latin typeface="Tw Cen MT (Headings)"/>
              </a:rPr>
            </a:br>
            <a:r>
              <a:rPr lang="en-US" sz="2700" b="1" i="1" dirty="0">
                <a:latin typeface="Tw Cen MT (Headings)"/>
              </a:rPr>
              <a:t>Michigan Library Association Annual Conference</a:t>
            </a:r>
            <a:br>
              <a:rPr lang="en-US" sz="2700" b="1" i="1" dirty="0">
                <a:latin typeface="Tw Cen MT (Headings)"/>
              </a:rPr>
            </a:br>
            <a:r>
              <a:rPr lang="en-US" sz="2700" b="1" i="1" dirty="0">
                <a:latin typeface="Tw Cen MT (Headings)"/>
              </a:rPr>
              <a:t>October 20, 2022</a:t>
            </a:r>
            <a:br>
              <a:rPr lang="en-US" sz="2700" dirty="0"/>
            </a:br>
            <a:br>
              <a:rPr lang="en-US" sz="2700" dirty="0"/>
            </a:br>
            <a:endParaRPr lang="en-US" sz="3600" dirty="0"/>
          </a:p>
        </p:txBody>
      </p:sp>
      <p:pic>
        <p:nvPicPr>
          <p:cNvPr id="2050" name="Picture 2" descr="S:\MVAA Communications\BRAND\MVAA Logo Files\MVAA Logo Files\MVAA_Logo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2133599" cy="2129741"/>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p:txBody>
          <a:bodyPr>
            <a:noAutofit/>
          </a:bodyPr>
          <a:lstStyle/>
          <a:p>
            <a:pPr algn="r"/>
            <a:r>
              <a:rPr lang="en-US" sz="2800" dirty="0"/>
              <a:t>Priority Group One, MI Governor’s Challenge</a:t>
            </a:r>
          </a:p>
        </p:txBody>
      </p:sp>
      <p:pic>
        <p:nvPicPr>
          <p:cNvPr id="5" name="Picture 4">
            <a:extLst>
              <a:ext uri="{FF2B5EF4-FFF2-40B4-BE49-F238E27FC236}">
                <a16:creationId xmlns:a16="http://schemas.microsoft.com/office/drawing/2014/main" id="{DC8C283A-C1D1-4110-82B0-B1D5E72AF577}"/>
              </a:ext>
            </a:extLst>
          </p:cNvPr>
          <p:cNvPicPr>
            <a:picLocks noChangeAspect="1"/>
          </p:cNvPicPr>
          <p:nvPr/>
        </p:nvPicPr>
        <p:blipFill>
          <a:blip r:embed="rId4"/>
          <a:stretch>
            <a:fillRect/>
          </a:stretch>
        </p:blipFill>
        <p:spPr>
          <a:xfrm>
            <a:off x="-114300" y="6006380"/>
            <a:ext cx="2628901" cy="851620"/>
          </a:xfrm>
          <a:prstGeom prst="rect">
            <a:avLst/>
          </a:prstGeom>
        </p:spPr>
      </p:pic>
    </p:spTree>
    <p:extLst>
      <p:ext uri="{BB962C8B-B14F-4D97-AF65-F5344CB8AC3E}">
        <p14:creationId xmlns:p14="http://schemas.microsoft.com/office/powerpoint/2010/main" val="2006779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057900" cy="742950"/>
          </a:xfrm>
        </p:spPr>
        <p:txBody>
          <a:bodyPr>
            <a:normAutofit fontScale="90000"/>
          </a:bodyPr>
          <a:lstStyle/>
          <a:p>
            <a:r>
              <a:rPr lang="en-US" dirty="0"/>
              <a:t>Challenge: </a:t>
            </a:r>
            <a:br>
              <a:rPr lang="en-US" dirty="0"/>
            </a:br>
            <a:r>
              <a:rPr lang="en-US" sz="3000" dirty="0"/>
              <a:t>Where do veterans turn for assistance?</a:t>
            </a: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77529" y="2171700"/>
            <a:ext cx="4388943" cy="309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50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Solution: MVAA</a:t>
            </a:r>
          </a:p>
        </p:txBody>
      </p:sp>
      <p:pic>
        <p:nvPicPr>
          <p:cNvPr id="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6772" y="3288934"/>
            <a:ext cx="1171575" cy="116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6541477" y="2939391"/>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75">
                <a:solidFill>
                  <a:srgbClr val="2F5897">
                    <a:lumMod val="75000"/>
                  </a:srgbClr>
                </a:solidFill>
                <a:latin typeface="Tw Cen MT"/>
              </a:rPr>
              <a:t>Federal</a:t>
            </a:r>
          </a:p>
        </p:txBody>
      </p:sp>
      <p:sp>
        <p:nvSpPr>
          <p:cNvPr id="14" name="Oval 13"/>
          <p:cNvSpPr/>
          <p:nvPr/>
        </p:nvSpPr>
        <p:spPr>
          <a:xfrm>
            <a:off x="6616211" y="3651159"/>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srgbClr val="2F5897">
                    <a:lumMod val="75000"/>
                  </a:srgbClr>
                </a:solidFill>
                <a:latin typeface="Tw Cen MT"/>
              </a:rPr>
              <a:t>State</a:t>
            </a:r>
          </a:p>
        </p:txBody>
      </p:sp>
      <p:sp>
        <p:nvSpPr>
          <p:cNvPr id="15" name="Oval 14"/>
          <p:cNvSpPr/>
          <p:nvPr/>
        </p:nvSpPr>
        <p:spPr>
          <a:xfrm>
            <a:off x="6541477" y="4350849"/>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srgbClr val="2F5897">
                    <a:lumMod val="75000"/>
                  </a:srgbClr>
                </a:solidFill>
                <a:latin typeface="Tw Cen MT"/>
              </a:rPr>
              <a:t>Local</a:t>
            </a:r>
          </a:p>
        </p:txBody>
      </p:sp>
      <p:sp>
        <p:nvSpPr>
          <p:cNvPr id="17" name="Oval 16"/>
          <p:cNvSpPr/>
          <p:nvPr/>
        </p:nvSpPr>
        <p:spPr>
          <a:xfrm>
            <a:off x="1600200" y="2192658"/>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75">
                <a:solidFill>
                  <a:srgbClr val="2F5897">
                    <a:lumMod val="75000"/>
                  </a:srgbClr>
                </a:solidFill>
                <a:latin typeface="Tw Cen MT"/>
              </a:rPr>
              <a:t>Am I eligible for benefits?</a:t>
            </a:r>
          </a:p>
        </p:txBody>
      </p:sp>
      <p:sp>
        <p:nvSpPr>
          <p:cNvPr id="18" name="Oval 17"/>
          <p:cNvSpPr/>
          <p:nvPr/>
        </p:nvSpPr>
        <p:spPr>
          <a:xfrm>
            <a:off x="1371600" y="2908925"/>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a:solidFill>
                  <a:srgbClr val="2F5897">
                    <a:lumMod val="75000"/>
                  </a:srgbClr>
                </a:solidFill>
                <a:latin typeface="Tw Cen MT"/>
              </a:rPr>
              <a:t>Where is my claim?</a:t>
            </a:r>
          </a:p>
        </p:txBody>
      </p:sp>
      <p:sp>
        <p:nvSpPr>
          <p:cNvPr id="19" name="Oval 18"/>
          <p:cNvSpPr/>
          <p:nvPr/>
        </p:nvSpPr>
        <p:spPr>
          <a:xfrm>
            <a:off x="1160585" y="3651159"/>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a:solidFill>
                  <a:srgbClr val="2F5897">
                    <a:lumMod val="75000"/>
                  </a:srgbClr>
                </a:solidFill>
                <a:latin typeface="Tw Cen MT"/>
              </a:rPr>
              <a:t>I can’t pay my bills!</a:t>
            </a:r>
          </a:p>
        </p:txBody>
      </p:sp>
      <p:sp>
        <p:nvSpPr>
          <p:cNvPr id="20" name="Oval 19"/>
          <p:cNvSpPr/>
          <p:nvPr/>
        </p:nvSpPr>
        <p:spPr>
          <a:xfrm>
            <a:off x="1371600" y="4372509"/>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a:solidFill>
                  <a:srgbClr val="2F5897">
                    <a:lumMod val="75000"/>
                  </a:srgbClr>
                </a:solidFill>
                <a:latin typeface="Tw Cen MT"/>
              </a:rPr>
              <a:t>We want to hire vets.</a:t>
            </a:r>
          </a:p>
        </p:txBody>
      </p:sp>
      <p:sp>
        <p:nvSpPr>
          <p:cNvPr id="21" name="Oval 20"/>
          <p:cNvSpPr/>
          <p:nvPr/>
        </p:nvSpPr>
        <p:spPr>
          <a:xfrm>
            <a:off x="1600200" y="5104957"/>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75">
                <a:solidFill>
                  <a:srgbClr val="2F5897">
                    <a:lumMod val="75000"/>
                  </a:srgbClr>
                </a:solidFill>
                <a:latin typeface="Tw Cen MT"/>
              </a:rPr>
              <a:t>How can I get a job with my skills?</a:t>
            </a:r>
          </a:p>
        </p:txBody>
      </p:sp>
      <p:sp>
        <p:nvSpPr>
          <p:cNvPr id="22" name="Oval 21"/>
          <p:cNvSpPr/>
          <p:nvPr/>
        </p:nvSpPr>
        <p:spPr>
          <a:xfrm>
            <a:off x="2628900" y="2057400"/>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a:solidFill>
                  <a:srgbClr val="2F5897">
                    <a:lumMod val="75000"/>
                  </a:srgbClr>
                </a:solidFill>
                <a:latin typeface="Tw Cen MT"/>
              </a:rPr>
              <a:t>Where is my DD-214?</a:t>
            </a:r>
          </a:p>
        </p:txBody>
      </p:sp>
      <p:sp>
        <p:nvSpPr>
          <p:cNvPr id="23" name="Oval 22"/>
          <p:cNvSpPr/>
          <p:nvPr/>
        </p:nvSpPr>
        <p:spPr>
          <a:xfrm>
            <a:off x="2628900" y="5257800"/>
            <a:ext cx="914400" cy="635091"/>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a:solidFill>
                  <a:srgbClr val="2F5897">
                    <a:lumMod val="75000"/>
                  </a:srgbClr>
                </a:solidFill>
                <a:latin typeface="Tw Cen MT"/>
              </a:rPr>
              <a:t>How can I use my GI Bill</a:t>
            </a:r>
            <a:r>
              <a:rPr lang="en-US" sz="600" baseline="30000">
                <a:solidFill>
                  <a:srgbClr val="2F5897">
                    <a:lumMod val="75000"/>
                  </a:srgbClr>
                </a:solidFill>
                <a:latin typeface="Tw Cen MT"/>
              </a:rPr>
              <a:t>®</a:t>
            </a:r>
            <a:r>
              <a:rPr lang="en-US" sz="1050">
                <a:solidFill>
                  <a:srgbClr val="2F5897">
                    <a:lumMod val="75000"/>
                  </a:srgbClr>
                </a:solidFill>
                <a:latin typeface="Tw Cen MT"/>
              </a:rPr>
              <a:t>?</a:t>
            </a:r>
            <a:endParaRPr lang="en-US" sz="600">
              <a:solidFill>
                <a:srgbClr val="2F5897">
                  <a:lumMod val="75000"/>
                </a:srgbClr>
              </a:solidFill>
              <a:latin typeface="Tw Cen MT"/>
            </a:endParaRPr>
          </a:p>
        </p:txBody>
      </p:sp>
      <p:cxnSp>
        <p:nvCxnSpPr>
          <p:cNvPr id="25" name="Straight Connector 24"/>
          <p:cNvCxnSpPr>
            <a:endCxn id="22" idx="5"/>
          </p:cNvCxnSpPr>
          <p:nvPr/>
        </p:nvCxnSpPr>
        <p:spPr>
          <a:xfrm flipH="1" flipV="1">
            <a:off x="3409389" y="2599486"/>
            <a:ext cx="1537383" cy="1369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7" idx="5"/>
          </p:cNvCxnSpPr>
          <p:nvPr/>
        </p:nvCxnSpPr>
        <p:spPr>
          <a:xfrm flipH="1" flipV="1">
            <a:off x="2380689" y="2734744"/>
            <a:ext cx="2566083" cy="123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286000" y="3351723"/>
            <a:ext cx="2660772" cy="616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9" idx="6"/>
          </p:cNvCxnSpPr>
          <p:nvPr/>
        </p:nvCxnSpPr>
        <p:spPr>
          <a:xfrm flipH="1">
            <a:off x="2074984" y="3968705"/>
            <a:ext cx="2871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0" idx="6"/>
          </p:cNvCxnSpPr>
          <p:nvPr/>
        </p:nvCxnSpPr>
        <p:spPr>
          <a:xfrm flipH="1">
            <a:off x="2286000" y="3968705"/>
            <a:ext cx="2660772" cy="721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1" idx="7"/>
          </p:cNvCxnSpPr>
          <p:nvPr/>
        </p:nvCxnSpPr>
        <p:spPr>
          <a:xfrm flipH="1">
            <a:off x="2380689" y="3968705"/>
            <a:ext cx="2566083" cy="1229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314700" y="3968704"/>
            <a:ext cx="1632072" cy="1346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14" idx="2"/>
          </p:cNvCxnSpPr>
          <p:nvPr/>
        </p:nvCxnSpPr>
        <p:spPr>
          <a:xfrm>
            <a:off x="6118348" y="3968705"/>
            <a:ext cx="497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5" idx="1"/>
          </p:cNvCxnSpPr>
          <p:nvPr/>
        </p:nvCxnSpPr>
        <p:spPr>
          <a:xfrm>
            <a:off x="6118348" y="3968706"/>
            <a:ext cx="557041" cy="475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12" idx="3"/>
          </p:cNvCxnSpPr>
          <p:nvPr/>
        </p:nvCxnSpPr>
        <p:spPr>
          <a:xfrm flipV="1">
            <a:off x="6118348" y="3481477"/>
            <a:ext cx="557041" cy="48722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48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MVAA Communications\BRAND\MVAA Logo Files\MVAA Logo Files\MVAA_Logo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7663" y="2228850"/>
            <a:ext cx="714375" cy="713084"/>
          </a:xfrm>
          <a:prstGeom prst="rect">
            <a:avLst/>
          </a:prstGeom>
          <a:noFill/>
        </p:spPr>
      </p:pic>
      <p:sp>
        <p:nvSpPr>
          <p:cNvPr id="13" name="Title 1">
            <a:extLst>
              <a:ext uri="{FF2B5EF4-FFF2-40B4-BE49-F238E27FC236}">
                <a16:creationId xmlns:a16="http://schemas.microsoft.com/office/drawing/2014/main" id="{F4268727-20FA-43AE-A97B-7A2F689FBA18}"/>
              </a:ext>
            </a:extLst>
          </p:cNvPr>
          <p:cNvSpPr txBox="1">
            <a:spLocks/>
          </p:cNvSpPr>
          <p:nvPr/>
        </p:nvSpPr>
        <p:spPr>
          <a:xfrm>
            <a:off x="1343025" y="2080499"/>
            <a:ext cx="5602986" cy="7429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685800"/>
            <a:endParaRPr lang="en-US" sz="3300" dirty="0">
              <a:solidFill>
                <a:srgbClr val="2F5897"/>
              </a:solidFill>
              <a:latin typeface="Tw Cen MT"/>
            </a:endParaRPr>
          </a:p>
        </p:txBody>
      </p:sp>
      <p:pic>
        <p:nvPicPr>
          <p:cNvPr id="5" name="Picture 4">
            <a:extLst>
              <a:ext uri="{FF2B5EF4-FFF2-40B4-BE49-F238E27FC236}">
                <a16:creationId xmlns:a16="http://schemas.microsoft.com/office/drawing/2014/main" id="{80603E81-8ACA-4A6F-8A83-61B1ECBC2318}"/>
              </a:ext>
            </a:extLst>
          </p:cNvPr>
          <p:cNvPicPr>
            <a:picLocks noChangeAspect="1"/>
          </p:cNvPicPr>
          <p:nvPr/>
        </p:nvPicPr>
        <p:blipFill>
          <a:blip r:embed="rId3"/>
          <a:stretch>
            <a:fillRect/>
          </a:stretch>
        </p:blipFill>
        <p:spPr>
          <a:xfrm>
            <a:off x="4572000" y="2444829"/>
            <a:ext cx="3429000" cy="2241471"/>
          </a:xfrm>
          <a:prstGeom prst="rect">
            <a:avLst/>
          </a:prstGeom>
        </p:spPr>
      </p:pic>
      <p:sp>
        <p:nvSpPr>
          <p:cNvPr id="8" name="Content Placeholder 3">
            <a:extLst>
              <a:ext uri="{FF2B5EF4-FFF2-40B4-BE49-F238E27FC236}">
                <a16:creationId xmlns:a16="http://schemas.microsoft.com/office/drawing/2014/main" id="{5B1BE7DD-6FD0-40D9-ABAF-45A256FA534C}"/>
              </a:ext>
            </a:extLst>
          </p:cNvPr>
          <p:cNvSpPr>
            <a:spLocks noGrp="1"/>
          </p:cNvSpPr>
          <p:nvPr>
            <p:ph sz="quarter" idx="1"/>
          </p:nvPr>
        </p:nvSpPr>
        <p:spPr>
          <a:xfrm>
            <a:off x="1371600" y="2343150"/>
            <a:ext cx="3257550" cy="2686050"/>
          </a:xfrm>
        </p:spPr>
        <p:txBody>
          <a:bodyPr>
            <a:normAutofit/>
          </a:bodyPr>
          <a:lstStyle/>
          <a:p>
            <a:pPr marL="0" indent="0">
              <a:buNone/>
            </a:pPr>
            <a:r>
              <a:rPr lang="en-US" sz="2100" dirty="0">
                <a:latin typeface="Tw Cen MT" panose="020B0602020104020603" pitchFamily="34" charset="0"/>
              </a:rPr>
              <a:t>The Michigan Veterans Affairs Agency serves as the central coordinating agency connecting those who have served in the U.S. Armed Forces and their families with the benefits they deserve.</a:t>
            </a:r>
          </a:p>
        </p:txBody>
      </p:sp>
      <p:sp>
        <p:nvSpPr>
          <p:cNvPr id="10" name="Title 1">
            <a:extLst>
              <a:ext uri="{FF2B5EF4-FFF2-40B4-BE49-F238E27FC236}">
                <a16:creationId xmlns:a16="http://schemas.microsoft.com/office/drawing/2014/main" id="{01D4B3CF-BAD1-4D2A-8D04-0E7438E3C96A}"/>
              </a:ext>
            </a:extLst>
          </p:cNvPr>
          <p:cNvSpPr txBox="1">
            <a:spLocks/>
          </p:cNvSpPr>
          <p:nvPr/>
        </p:nvSpPr>
        <p:spPr>
          <a:xfrm>
            <a:off x="1957388" y="371801"/>
            <a:ext cx="5829300" cy="74295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685800">
              <a:lnSpc>
                <a:spcPts val="2700"/>
              </a:lnSpc>
            </a:pPr>
            <a:r>
              <a:rPr lang="en-US" sz="3300" dirty="0">
                <a:solidFill>
                  <a:srgbClr val="2F5897"/>
                </a:solidFill>
                <a:latin typeface="Tw Cen MT"/>
                <a:ea typeface="Arial Unicode MS" panose="020B0604020202020204" pitchFamily="34" charset="-128"/>
                <a:cs typeface="Arial Unicode MS" panose="020B0604020202020204" pitchFamily="34" charset="-128"/>
              </a:rPr>
              <a:t>Michigan Veterans Affairs Agency</a:t>
            </a:r>
            <a:endParaRPr lang="en-US" sz="3300" dirty="0">
              <a:solidFill>
                <a:srgbClr val="2F5897"/>
              </a:solidFill>
              <a:latin typeface="Tw Cen MT"/>
            </a:endParaRPr>
          </a:p>
        </p:txBody>
      </p:sp>
    </p:spTree>
    <p:extLst>
      <p:ext uri="{BB962C8B-B14F-4D97-AF65-F5344CB8AC3E}">
        <p14:creationId xmlns:p14="http://schemas.microsoft.com/office/powerpoint/2010/main" val="32495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4FE642B-557E-4E14-9F09-3DC130DE2B22}"/>
              </a:ext>
            </a:extLst>
          </p:cNvPr>
          <p:cNvSpPr txBox="1">
            <a:spLocks/>
          </p:cNvSpPr>
          <p:nvPr/>
        </p:nvSpPr>
        <p:spPr>
          <a:xfrm>
            <a:off x="152400" y="1524000"/>
            <a:ext cx="5867400" cy="4876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a:latin typeface="Tw Cen MT" panose="020B0602020104020603" pitchFamily="34" charset="0"/>
              </a:rPr>
              <a:t>The referral process to Michigan Veterans Affairs Agency is quick and user-friendly.</a:t>
            </a:r>
          </a:p>
          <a:p>
            <a:pPr marL="0" indent="0">
              <a:buNone/>
            </a:pPr>
            <a:endParaRPr lang="en-US" sz="1200" dirty="0">
              <a:latin typeface="Tw Cen MT" panose="020B0602020104020603" pitchFamily="34" charset="0"/>
            </a:endParaRPr>
          </a:p>
          <a:p>
            <a:pPr>
              <a:buFont typeface="Wingdings" panose="05000000000000000000" pitchFamily="2" charset="2"/>
              <a:buChar char="q"/>
            </a:pPr>
            <a:r>
              <a:rPr lang="en-US" sz="2400" b="1" dirty="0">
                <a:latin typeface="Tw Cen MT" panose="020B0602020104020603" pitchFamily="34" charset="0"/>
              </a:rPr>
              <a:t>Check on MIVet:</a:t>
            </a:r>
            <a:br>
              <a:rPr lang="en-US" sz="2400" dirty="0">
                <a:latin typeface="Tw Cen MT" panose="020B0602020104020603" pitchFamily="34" charset="0"/>
              </a:rPr>
            </a:br>
            <a:r>
              <a:rPr lang="en-US" sz="2400" dirty="0">
                <a:latin typeface="Tw Cen MT" panose="020B0602020104020603" pitchFamily="34" charset="0"/>
              </a:rPr>
              <a:t>Anyone can request a benefits consultation for military-connected by visiting </a:t>
            </a:r>
            <a:r>
              <a:rPr lang="en-US" sz="2400" u="sng" dirty="0">
                <a:solidFill>
                  <a:srgbClr val="00B0F0"/>
                </a:solidFill>
                <a:latin typeface="Tw Cen MT" panose="020B0602020104020603" pitchFamily="34" charset="0"/>
              </a:rPr>
              <a:t>Michigan.gov/MVAA</a:t>
            </a:r>
            <a:r>
              <a:rPr lang="en-US" sz="2400" dirty="0">
                <a:solidFill>
                  <a:srgbClr val="00B0F0"/>
                </a:solidFill>
                <a:latin typeface="Tw Cen MT" panose="020B0602020104020603" pitchFamily="34" charset="0"/>
              </a:rPr>
              <a:t> </a:t>
            </a:r>
            <a:r>
              <a:rPr lang="en-US" sz="2400" dirty="0">
                <a:latin typeface="Tw Cen MT" panose="020B0602020104020603" pitchFamily="34" charset="0"/>
              </a:rPr>
              <a:t>and clicking the </a:t>
            </a:r>
            <a:r>
              <a:rPr lang="en-US" sz="2400" b="1" dirty="0">
                <a:latin typeface="Tw Cen MT" panose="020B0602020104020603" pitchFamily="34" charset="0"/>
              </a:rPr>
              <a:t>Check on MIVet </a:t>
            </a:r>
            <a:r>
              <a:rPr lang="en-US" sz="2400" dirty="0">
                <a:latin typeface="Tw Cen MT" panose="020B0602020104020603" pitchFamily="34" charset="0"/>
              </a:rPr>
              <a:t>link at the top of the site.</a:t>
            </a:r>
          </a:p>
          <a:p>
            <a:pPr>
              <a:buFont typeface="Wingdings" panose="05000000000000000000" pitchFamily="2" charset="2"/>
              <a:buChar char="q"/>
            </a:pPr>
            <a:endParaRPr lang="en-US" sz="1000" dirty="0">
              <a:latin typeface="Tw Cen MT" panose="020B0602020104020603" pitchFamily="34" charset="0"/>
            </a:endParaRPr>
          </a:p>
          <a:p>
            <a:pPr>
              <a:buFont typeface="Wingdings" panose="05000000000000000000" pitchFamily="2" charset="2"/>
              <a:buChar char="q"/>
            </a:pPr>
            <a:r>
              <a:rPr lang="en-US" sz="2400" dirty="0">
                <a:latin typeface="Tw Cen MT" panose="020B0602020104020603" pitchFamily="34" charset="0"/>
              </a:rPr>
              <a:t>Provide individual with our 24/7 call center number: </a:t>
            </a:r>
            <a:r>
              <a:rPr lang="en-US" sz="2400" b="1" dirty="0">
                <a:latin typeface="Tw Cen MT" panose="020B0602020104020603" pitchFamily="34" charset="0"/>
              </a:rPr>
              <a:t>1-800-MICH-VET</a:t>
            </a:r>
            <a:r>
              <a:rPr lang="en-US" sz="2400" dirty="0">
                <a:latin typeface="Tw Cen MT" panose="020B0602020104020603" pitchFamily="34" charset="0"/>
              </a:rPr>
              <a:t>. We have free business cards, post cards, resource toolkits, and other materials available.</a:t>
            </a:r>
          </a:p>
        </p:txBody>
      </p:sp>
      <p:sp>
        <p:nvSpPr>
          <p:cNvPr id="6" name="Title 1">
            <a:extLst>
              <a:ext uri="{FF2B5EF4-FFF2-40B4-BE49-F238E27FC236}">
                <a16:creationId xmlns:a16="http://schemas.microsoft.com/office/drawing/2014/main" id="{AA8A78E8-127E-4C9E-8175-C15D170CF911}"/>
              </a:ext>
            </a:extLst>
          </p:cNvPr>
          <p:cNvSpPr txBox="1">
            <a:spLocks/>
          </p:cNvSpPr>
          <p:nvPr/>
        </p:nvSpPr>
        <p:spPr>
          <a:xfrm>
            <a:off x="1371600" y="228600"/>
            <a:ext cx="74676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nSpc>
                <a:spcPts val="3600"/>
              </a:lnSpc>
            </a:pPr>
            <a:r>
              <a:rPr lang="en-US" dirty="0">
                <a:ea typeface="Arial Unicode MS" panose="020B0604020202020204" pitchFamily="34" charset="-128"/>
                <a:cs typeface="Arial Unicode MS" panose="020B0604020202020204" pitchFamily="34" charset="-128"/>
              </a:rPr>
              <a:t>Referral process</a:t>
            </a:r>
            <a:endParaRPr lang="en-US" dirty="0"/>
          </a:p>
        </p:txBody>
      </p:sp>
      <p:pic>
        <p:nvPicPr>
          <p:cNvPr id="4" name="Picture 3" descr="A picture containing text, sign, tableware, plate&#10;&#10;Description automatically generated">
            <a:extLst>
              <a:ext uri="{FF2B5EF4-FFF2-40B4-BE49-F238E27FC236}">
                <a16:creationId xmlns:a16="http://schemas.microsoft.com/office/drawing/2014/main" id="{168695CF-BEA4-4268-ACC4-343CE7148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05000"/>
            <a:ext cx="2742726" cy="1129564"/>
          </a:xfrm>
          <a:prstGeom prst="rect">
            <a:avLst/>
          </a:prstGeom>
        </p:spPr>
      </p:pic>
    </p:spTree>
    <p:extLst>
      <p:ext uri="{BB962C8B-B14F-4D97-AF65-F5344CB8AC3E}">
        <p14:creationId xmlns:p14="http://schemas.microsoft.com/office/powerpoint/2010/main" val="3821502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467600" cy="990600"/>
          </a:xfrm>
        </p:spPr>
        <p:txBody>
          <a:bodyPr>
            <a:noAutofit/>
          </a:bodyPr>
          <a:lstStyle/>
          <a:p>
            <a:pPr algn="ctr">
              <a:lnSpc>
                <a:spcPts val="3600"/>
              </a:lnSpc>
            </a:pPr>
            <a:r>
              <a:rPr lang="en-US" dirty="0">
                <a:ea typeface="Arial Unicode MS" panose="020B0604020202020204" pitchFamily="34" charset="-128"/>
                <a:cs typeface="Arial Unicode MS" panose="020B0604020202020204" pitchFamily="34" charset="-128"/>
              </a:rPr>
              <a:t>Michigan Veteran </a:t>
            </a:r>
            <a:br>
              <a:rPr lang="en-US" dirty="0">
                <a:ea typeface="Arial Unicode MS" panose="020B0604020202020204" pitchFamily="34" charset="-128"/>
                <a:cs typeface="Arial Unicode MS" panose="020B0604020202020204" pitchFamily="34" charset="-128"/>
              </a:rPr>
            </a:br>
            <a:r>
              <a:rPr lang="en-US" dirty="0">
                <a:ea typeface="Arial Unicode MS" panose="020B0604020202020204" pitchFamily="34" charset="-128"/>
                <a:cs typeface="Arial Unicode MS" panose="020B0604020202020204" pitchFamily="34" charset="-128"/>
              </a:rPr>
              <a:t>Resource Service Center</a:t>
            </a:r>
            <a:endParaRPr lang="en-US" dirty="0"/>
          </a:p>
        </p:txBody>
      </p:sp>
      <p:sp>
        <p:nvSpPr>
          <p:cNvPr id="4" name="Content Placeholder 3"/>
          <p:cNvSpPr>
            <a:spLocks noGrp="1"/>
          </p:cNvSpPr>
          <p:nvPr>
            <p:ph sz="quarter" idx="1"/>
          </p:nvPr>
        </p:nvSpPr>
        <p:spPr>
          <a:xfrm>
            <a:off x="304800" y="1981200"/>
            <a:ext cx="4343400" cy="4876800"/>
          </a:xfrm>
        </p:spPr>
        <p:txBody>
          <a:bodyPr>
            <a:normAutofit fontScale="92500" lnSpcReduction="10000"/>
          </a:bodyPr>
          <a:lstStyle/>
          <a:p>
            <a:pPr marL="0" indent="0">
              <a:buNone/>
            </a:pPr>
            <a:r>
              <a:rPr lang="en-US" sz="2600" dirty="0">
                <a:latin typeface="Tw Cen MT" panose="020B0602020104020603" pitchFamily="34" charset="0"/>
              </a:rPr>
              <a:t>The MVAA has a 24/7 call center to help veterans and their families with benefit and resource connectivity, in all areas of life. </a:t>
            </a:r>
          </a:p>
          <a:p>
            <a:pPr marL="0" indent="0">
              <a:buNone/>
            </a:pPr>
            <a:r>
              <a:rPr lang="en-US" sz="2600" dirty="0">
                <a:latin typeface="Tw Cen MT" panose="020B0602020104020603" pitchFamily="34" charset="0"/>
              </a:rPr>
              <a:t> </a:t>
            </a:r>
          </a:p>
          <a:p>
            <a:pPr marL="0" indent="0">
              <a:buNone/>
            </a:pPr>
            <a:r>
              <a:rPr lang="en-US" sz="2600" dirty="0">
                <a:latin typeface="Tw Cen MT" panose="020B0602020104020603" pitchFamily="34" charset="0"/>
              </a:rPr>
              <a:t>We are available 365 days of the year.</a:t>
            </a:r>
          </a:p>
          <a:p>
            <a:pPr lvl="1">
              <a:lnSpc>
                <a:spcPct val="75000"/>
              </a:lnSpc>
              <a:buClr>
                <a:srgbClr val="C00000"/>
              </a:buClr>
              <a:buFont typeface="Wingdings" panose="05000000000000000000" pitchFamily="2" charset="2"/>
              <a:buChar char="q"/>
            </a:pPr>
            <a:r>
              <a:rPr lang="en-US" sz="2800" b="1" spc="-150" dirty="0">
                <a:latin typeface="Tw Cen MT" panose="020B0602020104020603" pitchFamily="34" charset="0"/>
              </a:rPr>
              <a:t>1</a:t>
            </a:r>
            <a:r>
              <a:rPr lang="en-US" sz="2800" b="1" dirty="0">
                <a:latin typeface="Tw Cen MT" panose="020B0602020104020603" pitchFamily="34" charset="0"/>
              </a:rPr>
              <a:t>-800-MICH-VET</a:t>
            </a:r>
          </a:p>
          <a:p>
            <a:pPr lvl="1">
              <a:lnSpc>
                <a:spcPct val="75000"/>
              </a:lnSpc>
              <a:buClr>
                <a:srgbClr val="C00000"/>
              </a:buClr>
              <a:buFont typeface="Wingdings" panose="05000000000000000000" pitchFamily="2" charset="2"/>
              <a:buChar char="q"/>
            </a:pPr>
            <a:endParaRPr lang="en-US" sz="2800" b="1" dirty="0">
              <a:latin typeface="Tw Cen MT" panose="020B0602020104020603" pitchFamily="34" charset="0"/>
            </a:endParaRPr>
          </a:p>
          <a:p>
            <a:pPr lvl="1">
              <a:lnSpc>
                <a:spcPct val="75000"/>
              </a:lnSpc>
              <a:buClr>
                <a:srgbClr val="C00000"/>
              </a:buClr>
              <a:buFont typeface="Wingdings" panose="05000000000000000000" pitchFamily="2" charset="2"/>
              <a:buChar char="q"/>
            </a:pPr>
            <a:r>
              <a:rPr lang="en-US" sz="2800" b="1" dirty="0">
                <a:latin typeface="Tw Cen MT" panose="020B0602020104020603" pitchFamily="34" charset="0"/>
              </a:rPr>
              <a:t>Lean on the MVAA </a:t>
            </a:r>
            <a:r>
              <a:rPr lang="en-US" sz="2800" dirty="0">
                <a:latin typeface="Tw Cen MT" panose="020B0602020104020603" pitchFamily="34" charset="0"/>
              </a:rPr>
              <a:t>to connect your employees and/or customers to state, local, and federal benefits.</a:t>
            </a:r>
          </a:p>
          <a:p>
            <a:pPr marL="365760" lvl="1" indent="0">
              <a:lnSpc>
                <a:spcPct val="75000"/>
              </a:lnSpc>
              <a:buClr>
                <a:srgbClr val="C00000"/>
              </a:buClr>
              <a:buNone/>
            </a:pPr>
            <a:endParaRPr lang="en-US" sz="1700" dirty="0">
              <a:latin typeface="Tw Cen MT" panose="020B0602020104020603" pitchFamily="34" charset="0"/>
            </a:endParaRPr>
          </a:p>
        </p:txBody>
      </p:sp>
      <p:pic>
        <p:nvPicPr>
          <p:cNvPr id="7" name="Picture 6" descr="A person talking on the phone&#10;&#10;Description automatically generated with medium confidence">
            <a:extLst>
              <a:ext uri="{FF2B5EF4-FFF2-40B4-BE49-F238E27FC236}">
                <a16:creationId xmlns:a16="http://schemas.microsoft.com/office/drawing/2014/main" id="{5DAE41D5-ED07-4F87-ADB2-A314E4B00C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27"/>
          <a:stretch/>
        </p:blipFill>
        <p:spPr>
          <a:xfrm>
            <a:off x="4794160" y="1905000"/>
            <a:ext cx="4045039" cy="2590800"/>
          </a:xfrm>
          <a:prstGeom prst="rect">
            <a:avLst/>
          </a:prstGeom>
        </p:spPr>
      </p:pic>
    </p:spTree>
    <p:extLst>
      <p:ext uri="{BB962C8B-B14F-4D97-AF65-F5344CB8AC3E}">
        <p14:creationId xmlns:p14="http://schemas.microsoft.com/office/powerpoint/2010/main" val="2098935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Benefits: Quality of Life</a:t>
            </a:r>
          </a:p>
        </p:txBody>
      </p:sp>
      <p:sp>
        <p:nvSpPr>
          <p:cNvPr id="9" name="Content Placeholder 2">
            <a:extLst>
              <a:ext uri="{FF2B5EF4-FFF2-40B4-BE49-F238E27FC236}">
                <a16:creationId xmlns:a16="http://schemas.microsoft.com/office/drawing/2014/main" id="{04FEF7D4-0BA4-43C0-91C9-944EFC1F0037}"/>
              </a:ext>
            </a:extLst>
          </p:cNvPr>
          <p:cNvSpPr>
            <a:spLocks noGrp="1"/>
          </p:cNvSpPr>
          <p:nvPr>
            <p:ph sz="quarter" idx="1"/>
          </p:nvPr>
        </p:nvSpPr>
        <p:spPr>
          <a:xfrm>
            <a:off x="457200" y="1714353"/>
            <a:ext cx="7239000" cy="2521424"/>
          </a:xfrm>
        </p:spPr>
        <p:txBody>
          <a:bodyPr>
            <a:normAutofit fontScale="70000" lnSpcReduction="20000"/>
          </a:bodyPr>
          <a:lstStyle/>
          <a:p>
            <a:r>
              <a:rPr lang="en-US" sz="2800" dirty="0"/>
              <a:t>MDHHS &amp; Veteran Navigators</a:t>
            </a:r>
          </a:p>
          <a:p>
            <a:pPr lvl="1"/>
            <a:r>
              <a:rPr lang="en-US" sz="2500" dirty="0"/>
              <a:t>Connection to federal, state and local resources</a:t>
            </a:r>
          </a:p>
          <a:p>
            <a:pPr lvl="1"/>
            <a:r>
              <a:rPr lang="en-US" sz="2500" dirty="0"/>
              <a:t>Mental Health</a:t>
            </a:r>
          </a:p>
          <a:p>
            <a:pPr lvl="1"/>
            <a:r>
              <a:rPr lang="en-US" sz="2500" dirty="0"/>
              <a:t>Substance Abuse</a:t>
            </a:r>
          </a:p>
          <a:p>
            <a:pPr lvl="1"/>
            <a:r>
              <a:rPr lang="en-US" sz="2500" dirty="0"/>
              <a:t>Housing and other common issues</a:t>
            </a:r>
          </a:p>
          <a:p>
            <a:pPr lvl="1"/>
            <a:endParaRPr lang="en-US" sz="2500" dirty="0"/>
          </a:p>
          <a:p>
            <a:r>
              <a:rPr lang="en-US" sz="2800" i="1" dirty="0">
                <a:highlight>
                  <a:srgbClr val="FFFF00"/>
                </a:highlight>
              </a:rPr>
              <a:t>Not everyone qualifies for federal VA benefits, but they can qualify for services of a veteran navigator within MDHHS.</a:t>
            </a:r>
          </a:p>
          <a:p>
            <a:endParaRPr lang="en-US" dirty="0"/>
          </a:p>
        </p:txBody>
      </p:sp>
      <p:pic>
        <p:nvPicPr>
          <p:cNvPr id="11" name="Picture 2">
            <a:extLst>
              <a:ext uri="{FF2B5EF4-FFF2-40B4-BE49-F238E27FC236}">
                <a16:creationId xmlns:a16="http://schemas.microsoft.com/office/drawing/2014/main" id="{0E5A26EC-926F-40A0-B845-9B5275D0A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6676" y="4267200"/>
            <a:ext cx="7470648" cy="249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083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wo people sitting in chairs in a room&#10;&#10;Description automatically generated with low confidence">
            <a:extLst>
              <a:ext uri="{FF2B5EF4-FFF2-40B4-BE49-F238E27FC236}">
                <a16:creationId xmlns:a16="http://schemas.microsoft.com/office/drawing/2014/main" id="{FF04D115-C54B-4C2A-B4F3-9BB8196B18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33" t="12903" r="5000" b="11991"/>
          <a:stretch/>
        </p:blipFill>
        <p:spPr>
          <a:xfrm>
            <a:off x="5029200" y="1905001"/>
            <a:ext cx="3808426" cy="2971800"/>
          </a:xfrm>
          <a:prstGeom prst="rect">
            <a:avLst/>
          </a:prstGeom>
        </p:spPr>
      </p:pic>
      <p:sp>
        <p:nvSpPr>
          <p:cNvPr id="5" name="Content Placeholder 3">
            <a:extLst>
              <a:ext uri="{FF2B5EF4-FFF2-40B4-BE49-F238E27FC236}">
                <a16:creationId xmlns:a16="http://schemas.microsoft.com/office/drawing/2014/main" id="{94FE642B-557E-4E14-9F09-3DC130DE2B22}"/>
              </a:ext>
            </a:extLst>
          </p:cNvPr>
          <p:cNvSpPr txBox="1">
            <a:spLocks/>
          </p:cNvSpPr>
          <p:nvPr/>
        </p:nvSpPr>
        <p:spPr>
          <a:xfrm>
            <a:off x="23149" y="1701479"/>
            <a:ext cx="5006051" cy="4876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latin typeface="Tw Cen MT" panose="020B0602020104020603" pitchFamily="34" charset="0"/>
              </a:rPr>
              <a:t>Veterans are never alone.</a:t>
            </a:r>
            <a:br>
              <a:rPr lang="en-US" sz="2400" dirty="0">
                <a:latin typeface="Tw Cen MT" panose="020B0602020104020603" pitchFamily="34" charset="0"/>
              </a:rPr>
            </a:br>
            <a:r>
              <a:rPr lang="en-US" sz="2400" dirty="0">
                <a:latin typeface="Tw Cen MT" panose="020B0602020104020603" pitchFamily="34" charset="0"/>
              </a:rPr>
              <a:t> </a:t>
            </a:r>
            <a:br>
              <a:rPr lang="en-US" sz="2400" dirty="0">
                <a:latin typeface="Tw Cen MT" panose="020B0602020104020603" pitchFamily="34" charset="0"/>
              </a:rPr>
            </a:br>
            <a:r>
              <a:rPr lang="en-US" sz="2400" dirty="0">
                <a:latin typeface="Tw Cen MT" panose="020B0602020104020603" pitchFamily="34" charset="0"/>
              </a:rPr>
              <a:t>The MVAA offers a personal, one-on-one veteran mentorship to veterans of all eras and discharge types.</a:t>
            </a:r>
            <a:br>
              <a:rPr lang="en-US" sz="2400" dirty="0">
                <a:latin typeface="Tw Cen MT" panose="020B0602020104020603" pitchFamily="34" charset="0"/>
              </a:rPr>
            </a:br>
            <a:br>
              <a:rPr lang="en-US" sz="2400" dirty="0">
                <a:latin typeface="Tw Cen MT" panose="020B0602020104020603" pitchFamily="34" charset="0"/>
              </a:rPr>
            </a:br>
            <a:r>
              <a:rPr lang="en-US" sz="2400" dirty="0">
                <a:latin typeface="Tw Cen MT" panose="020B0602020104020603" pitchFamily="34" charset="0"/>
              </a:rPr>
              <a:t>If you have veterans who are lacking familial supports, are having difficulty with transitioning or could just use a friend, consider a referral to the </a:t>
            </a:r>
            <a:r>
              <a:rPr lang="en-US" sz="2400" b="1" dirty="0">
                <a:latin typeface="Tw Cen MT" panose="020B0602020104020603" pitchFamily="34" charset="0"/>
              </a:rPr>
              <a:t>MVAA Buddy to Buddy Program</a:t>
            </a:r>
            <a:r>
              <a:rPr lang="en-US" sz="2400" dirty="0">
                <a:latin typeface="Tw Cen MT" panose="020B0602020104020603" pitchFamily="34" charset="0"/>
              </a:rPr>
              <a:t>.</a:t>
            </a:r>
          </a:p>
        </p:txBody>
      </p:sp>
      <p:sp>
        <p:nvSpPr>
          <p:cNvPr id="6" name="Title 1">
            <a:extLst>
              <a:ext uri="{FF2B5EF4-FFF2-40B4-BE49-F238E27FC236}">
                <a16:creationId xmlns:a16="http://schemas.microsoft.com/office/drawing/2014/main" id="{AA8A78E8-127E-4C9E-8175-C15D170CF911}"/>
              </a:ext>
            </a:extLst>
          </p:cNvPr>
          <p:cNvSpPr txBox="1">
            <a:spLocks/>
          </p:cNvSpPr>
          <p:nvPr/>
        </p:nvSpPr>
        <p:spPr>
          <a:xfrm>
            <a:off x="1371600" y="228600"/>
            <a:ext cx="74676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nSpc>
                <a:spcPts val="3600"/>
              </a:lnSpc>
            </a:pPr>
            <a:r>
              <a:rPr lang="en-US" dirty="0">
                <a:ea typeface="Arial Unicode MS" panose="020B0604020202020204" pitchFamily="34" charset="-128"/>
                <a:cs typeface="Arial Unicode MS" panose="020B0604020202020204" pitchFamily="34" charset="-128"/>
              </a:rPr>
              <a:t>Buddy to Buddy Program</a:t>
            </a:r>
            <a:endParaRPr lang="en-US" dirty="0"/>
          </a:p>
        </p:txBody>
      </p:sp>
    </p:spTree>
    <p:extLst>
      <p:ext uri="{BB962C8B-B14F-4D97-AF65-F5344CB8AC3E}">
        <p14:creationId xmlns:p14="http://schemas.microsoft.com/office/powerpoint/2010/main" val="218668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696200" cy="990600"/>
          </a:xfrm>
        </p:spPr>
        <p:txBody>
          <a:bodyPr>
            <a:noAutofit/>
          </a:bodyPr>
          <a:lstStyle/>
          <a:p>
            <a:r>
              <a:rPr lang="en-US" sz="4000"/>
              <a:t>State Benefits: Emergency Assistance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1200" y="1600200"/>
            <a:ext cx="2816678" cy="3048000"/>
          </a:xfrm>
          <a:prstGeom prst="rect">
            <a:avLst/>
          </a:prstGeom>
        </p:spPr>
      </p:pic>
      <p:sp>
        <p:nvSpPr>
          <p:cNvPr id="8" name="Content Placeholder 2">
            <a:extLst>
              <a:ext uri="{FF2B5EF4-FFF2-40B4-BE49-F238E27FC236}">
                <a16:creationId xmlns:a16="http://schemas.microsoft.com/office/drawing/2014/main" id="{1D78EE65-589F-42E9-9FCC-8FEBB507E016}"/>
              </a:ext>
            </a:extLst>
          </p:cNvPr>
          <p:cNvSpPr>
            <a:spLocks noGrp="1"/>
          </p:cNvSpPr>
          <p:nvPr>
            <p:ph sz="quarter" idx="1"/>
          </p:nvPr>
        </p:nvSpPr>
        <p:spPr>
          <a:xfrm>
            <a:off x="204406" y="1600200"/>
            <a:ext cx="5281994" cy="4724400"/>
          </a:xfrm>
        </p:spPr>
        <p:txBody>
          <a:bodyPr>
            <a:normAutofit fontScale="85000" lnSpcReduction="20000"/>
          </a:bodyPr>
          <a:lstStyle/>
          <a:p>
            <a:pPr>
              <a:buFont typeface="Wingdings" panose="05000000000000000000" pitchFamily="2" charset="2"/>
              <a:buChar char="q"/>
            </a:pPr>
            <a:r>
              <a:rPr lang="en-US" sz="2600" dirty="0"/>
              <a:t>Michigan Veterans Trust Fund</a:t>
            </a:r>
          </a:p>
          <a:p>
            <a:pPr lvl="1"/>
            <a:r>
              <a:rPr lang="en-US" sz="2400" dirty="0"/>
              <a:t>$50 million trust fund est. after WWII</a:t>
            </a:r>
          </a:p>
          <a:p>
            <a:pPr lvl="1"/>
            <a:r>
              <a:rPr lang="en-US" sz="2400" dirty="0"/>
              <a:t>For emergent needs</a:t>
            </a:r>
          </a:p>
          <a:p>
            <a:pPr lvl="1"/>
            <a:r>
              <a:rPr lang="en-US" sz="2400" dirty="0"/>
              <a:t>For war-time era veterans</a:t>
            </a:r>
          </a:p>
          <a:p>
            <a:pPr>
              <a:buFont typeface="Wingdings" panose="05000000000000000000" pitchFamily="2" charset="2"/>
              <a:buChar char="q"/>
            </a:pPr>
            <a:r>
              <a:rPr lang="en-US" sz="2700" dirty="0"/>
              <a:t>Special COVID Related Grants</a:t>
            </a:r>
          </a:p>
          <a:p>
            <a:pPr lvl="1"/>
            <a:r>
              <a:rPr lang="en-US" sz="2100" dirty="0"/>
              <a:t>Food 4 Vets $300,000</a:t>
            </a:r>
          </a:p>
          <a:p>
            <a:pPr lvl="1"/>
            <a:r>
              <a:rPr lang="en-US" sz="2400" dirty="0"/>
              <a:t>Gleaners of SE Michigan (Veteran Food Program) $52,000</a:t>
            </a:r>
          </a:p>
          <a:p>
            <a:pPr>
              <a:buFont typeface="Wingdings" panose="05000000000000000000" pitchFamily="2" charset="2"/>
              <a:buChar char="q"/>
            </a:pPr>
            <a:r>
              <a:rPr lang="en-US" sz="2700" dirty="0"/>
              <a:t>FY 2020 - Present</a:t>
            </a:r>
          </a:p>
          <a:p>
            <a:pPr lvl="1"/>
            <a:r>
              <a:rPr lang="en-US" sz="2400" dirty="0"/>
              <a:t>Served 2,593 veterans and their families</a:t>
            </a:r>
          </a:p>
          <a:p>
            <a:pPr lvl="1"/>
            <a:r>
              <a:rPr lang="en-US" sz="2400" dirty="0"/>
              <a:t>Highest identified needs:	</a:t>
            </a:r>
          </a:p>
          <a:p>
            <a:pPr lvl="2"/>
            <a:r>
              <a:rPr lang="en-US" sz="2100" dirty="0"/>
              <a:t>Shelter </a:t>
            </a:r>
          </a:p>
          <a:p>
            <a:pPr lvl="2"/>
            <a:r>
              <a:rPr lang="en-US" sz="2100" dirty="0"/>
              <a:t>Utilities </a:t>
            </a:r>
          </a:p>
          <a:p>
            <a:pPr lvl="2"/>
            <a:r>
              <a:rPr lang="en-US" sz="2100" dirty="0"/>
              <a:t>Transportation </a:t>
            </a:r>
          </a:p>
        </p:txBody>
      </p:sp>
      <p:sp>
        <p:nvSpPr>
          <p:cNvPr id="5" name="TextBox 4">
            <a:extLst>
              <a:ext uri="{FF2B5EF4-FFF2-40B4-BE49-F238E27FC236}">
                <a16:creationId xmlns:a16="http://schemas.microsoft.com/office/drawing/2014/main" id="{87C2E537-43DA-48EC-83B6-59D9921E13B8}"/>
              </a:ext>
            </a:extLst>
          </p:cNvPr>
          <p:cNvSpPr txBox="1"/>
          <p:nvPr/>
        </p:nvSpPr>
        <p:spPr>
          <a:xfrm>
            <a:off x="3048000" y="5401270"/>
            <a:ext cx="5731949" cy="1408078"/>
          </a:xfrm>
          <a:prstGeom prst="rect">
            <a:avLst/>
          </a:prstGeom>
          <a:noFill/>
        </p:spPr>
        <p:txBody>
          <a:bodyPr wrap="square" rtlCol="0">
            <a:spAutoFit/>
          </a:bodyPr>
          <a:lstStyle/>
          <a:p>
            <a:r>
              <a:rPr lang="en-US" sz="2400" b="1" dirty="0">
                <a:highlight>
                  <a:srgbClr val="FFFF00"/>
                </a:highlight>
              </a:rPr>
              <a:t>New as of December of 2021- Emergency financial assistance is available to veterans 65+ older (wartime and peacetime).</a:t>
            </a:r>
          </a:p>
          <a:p>
            <a:endParaRPr lang="en-US" sz="1350" b="1" dirty="0">
              <a:highlight>
                <a:srgbClr val="FFFF00"/>
              </a:highlight>
            </a:endParaRPr>
          </a:p>
        </p:txBody>
      </p:sp>
    </p:spTree>
    <p:extLst>
      <p:ext uri="{BB962C8B-B14F-4D97-AF65-F5344CB8AC3E}">
        <p14:creationId xmlns:p14="http://schemas.microsoft.com/office/powerpoint/2010/main" val="160763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43000" y="2215814"/>
            <a:ext cx="300038" cy="137518"/>
          </a:xfrm>
          <a:prstGeom prst="rect">
            <a:avLst/>
          </a:prstGeom>
        </p:spPr>
        <p:txBody>
          <a:bodyPr vert="horz" anchor="ctr" anchorCtr="0">
            <a:normAutofit fontScale="40000" lnSpcReduction="20000"/>
          </a:bodyPr>
          <a:lstStyle>
            <a:defPPr>
              <a:defRPr lang="en-US"/>
            </a:defPPr>
            <a:lvl1pPr marL="0" algn="ctr" defTabSz="514350" rtl="0" eaLnBrk="1" latinLnBrk="0" hangingPunct="1">
              <a:defRPr kumimoji="0" sz="788" b="1" kern="1200">
                <a:solidFill>
                  <a:srgbClr val="FFFFFF"/>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fontAlgn="base">
              <a:spcBef>
                <a:spcPct val="0"/>
              </a:spcBef>
              <a:spcAft>
                <a:spcPct val="0"/>
              </a:spcAft>
              <a:defRPr/>
            </a:pPr>
            <a:fld id="{7B8F6204-0806-423A-A193-A82EE0BDC9C2}" type="slidenum">
              <a:rPr lang="en-US">
                <a:latin typeface="Arial"/>
              </a:rPr>
              <a:pPr fontAlgn="base">
                <a:spcBef>
                  <a:spcPct val="0"/>
                </a:spcBef>
                <a:spcAft>
                  <a:spcPct val="0"/>
                </a:spcAft>
                <a:defRPr/>
              </a:pPr>
              <a:t>18</a:t>
            </a:fld>
            <a:endParaRPr lang="en-US" dirty="0">
              <a:latin typeface="Arial"/>
            </a:endParaRPr>
          </a:p>
        </p:txBody>
      </p:sp>
      <p:sp>
        <p:nvSpPr>
          <p:cNvPr id="8" name="Rectangle 7">
            <a:extLst>
              <a:ext uri="{FF2B5EF4-FFF2-40B4-BE49-F238E27FC236}">
                <a16:creationId xmlns:a16="http://schemas.microsoft.com/office/drawing/2014/main" id="{EAD43412-8519-4C2F-B639-ECB84A821629}"/>
              </a:ext>
            </a:extLst>
          </p:cNvPr>
          <p:cNvSpPr/>
          <p:nvPr/>
        </p:nvSpPr>
        <p:spPr>
          <a:xfrm>
            <a:off x="457200" y="1874248"/>
            <a:ext cx="8305800" cy="3261855"/>
          </a:xfrm>
          <a:prstGeom prst="rect">
            <a:avLst/>
          </a:prstGeom>
        </p:spPr>
        <p:txBody>
          <a:bodyPr wrap="square">
            <a:spAutoFit/>
          </a:bodyPr>
          <a:lstStyle/>
          <a:p>
            <a:pPr marL="214313" indent="-214313" defTabSz="514350" fontAlgn="base">
              <a:spcBef>
                <a:spcPts val="675"/>
              </a:spcBef>
              <a:spcAft>
                <a:spcPct val="0"/>
              </a:spcAft>
              <a:buClr>
                <a:schemeClr val="accent2"/>
              </a:buClr>
              <a:buFont typeface="Wingdings" panose="05000000000000000000" pitchFamily="2" charset="2"/>
              <a:buChar char="q"/>
              <a:defRPr/>
            </a:pPr>
            <a:r>
              <a:rPr lang="en-US" sz="2400" dirty="0">
                <a:solidFill>
                  <a:srgbClr val="000000"/>
                </a:solidFill>
              </a:rPr>
              <a:t>Michigan has partnered with SAMHSA and the United States Department of Veterans Affairs (VA) to bring the </a:t>
            </a:r>
            <a:r>
              <a:rPr lang="en-US" sz="2400" b="1" i="1" dirty="0">
                <a:solidFill>
                  <a:srgbClr val="000000"/>
                </a:solidFill>
              </a:rPr>
              <a:t>Governor’s Challenge to Prevent Suicide Among Service Members, Veterans, and their Families </a:t>
            </a:r>
            <a:r>
              <a:rPr lang="en-US" sz="2400" dirty="0">
                <a:solidFill>
                  <a:srgbClr val="000000"/>
                </a:solidFill>
              </a:rPr>
              <a:t>to our communities across Michigan.</a:t>
            </a:r>
          </a:p>
          <a:p>
            <a:pPr marL="214313" indent="-214313" defTabSz="514350" fontAlgn="base">
              <a:spcBef>
                <a:spcPts val="675"/>
              </a:spcBef>
              <a:spcAft>
                <a:spcPct val="0"/>
              </a:spcAft>
              <a:buClr>
                <a:schemeClr val="accent2"/>
              </a:buClr>
              <a:buFont typeface="Wingdings" panose="05000000000000000000" pitchFamily="2" charset="2"/>
              <a:buChar char="q"/>
              <a:defRPr/>
            </a:pPr>
            <a:endParaRPr lang="en-US" sz="2400" dirty="0">
              <a:solidFill>
                <a:srgbClr val="000000"/>
              </a:solidFill>
            </a:endParaRPr>
          </a:p>
          <a:p>
            <a:pPr marL="214313" indent="-214313" defTabSz="514350" fontAlgn="base">
              <a:spcBef>
                <a:spcPts val="675"/>
              </a:spcBef>
              <a:spcAft>
                <a:spcPct val="0"/>
              </a:spcAft>
              <a:buClr>
                <a:schemeClr val="accent2"/>
              </a:buClr>
              <a:buFont typeface="Wingdings" panose="05000000000000000000" pitchFamily="2" charset="2"/>
              <a:buChar char="q"/>
              <a:defRPr/>
            </a:pPr>
            <a:r>
              <a:rPr lang="en-US" sz="2400" dirty="0">
                <a:solidFill>
                  <a:srgbClr val="000000"/>
                </a:solidFill>
              </a:rPr>
              <a:t>Michigan Veterans Affairs Agency is lead for Michigan Governor’s Challenge Initiative</a:t>
            </a:r>
          </a:p>
          <a:p>
            <a:pPr marL="214313" indent="-214313" defTabSz="514350" fontAlgn="base">
              <a:spcBef>
                <a:spcPts val="675"/>
              </a:spcBef>
              <a:spcAft>
                <a:spcPct val="0"/>
              </a:spcAft>
              <a:buClr>
                <a:schemeClr val="accent2"/>
              </a:buClr>
              <a:buFont typeface="Wingdings" panose="05000000000000000000" pitchFamily="2" charset="2"/>
              <a:buChar char="q"/>
              <a:defRPr/>
            </a:pPr>
            <a:endParaRPr lang="en-US" sz="1350" dirty="0">
              <a:solidFill>
                <a:srgbClr val="000000"/>
              </a:solidFill>
              <a:latin typeface="Tahoma" panose="020B0604030504040204" pitchFamily="34" charset="0"/>
            </a:endParaRPr>
          </a:p>
          <a:p>
            <a:pPr defTabSz="514350" fontAlgn="base">
              <a:spcBef>
                <a:spcPts val="675"/>
              </a:spcBef>
              <a:spcAft>
                <a:spcPct val="0"/>
              </a:spcAft>
              <a:defRPr/>
            </a:pPr>
            <a:endParaRPr lang="en-US" sz="113" dirty="0">
              <a:solidFill>
                <a:srgbClr val="000000"/>
              </a:solidFill>
              <a:latin typeface="Arial"/>
              <a:ea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0BD88D4E-02DB-4DBA-BF8B-AC2F878800C9}"/>
              </a:ext>
            </a:extLst>
          </p:cNvPr>
          <p:cNvSpPr>
            <a:spLocks noGrp="1"/>
          </p:cNvSpPr>
          <p:nvPr>
            <p:ph type="title"/>
          </p:nvPr>
        </p:nvSpPr>
        <p:spPr>
          <a:xfrm>
            <a:off x="1143000" y="427900"/>
            <a:ext cx="7772400" cy="557213"/>
          </a:xfrm>
        </p:spPr>
        <p:txBody>
          <a:bodyPr>
            <a:noAutofit/>
          </a:bodyPr>
          <a:lstStyle/>
          <a:p>
            <a:r>
              <a:rPr lang="en-US" sz="4000" dirty="0">
                <a:ea typeface="Arial Unicode MS" panose="020B0604020202020204" pitchFamily="34" charset="-128"/>
                <a:cs typeface="Arial Unicode MS" panose="020B0604020202020204" pitchFamily="34" charset="-128"/>
              </a:rPr>
              <a:t>Collaborative Efforts:</a:t>
            </a:r>
            <a:br>
              <a:rPr lang="en-US" sz="4000" dirty="0">
                <a:ea typeface="Arial Unicode MS" panose="020B0604020202020204" pitchFamily="34" charset="-128"/>
                <a:cs typeface="Arial Unicode MS" panose="020B0604020202020204" pitchFamily="34" charset="-128"/>
              </a:rPr>
            </a:br>
            <a:r>
              <a:rPr lang="en-US" sz="4000" dirty="0">
                <a:ea typeface="Arial Unicode MS" panose="020B0604020202020204" pitchFamily="34" charset="-128"/>
                <a:cs typeface="Arial Unicode MS" panose="020B0604020202020204" pitchFamily="34" charset="-128"/>
              </a:rPr>
              <a:t>Michigan Governor’s Challenge</a:t>
            </a:r>
          </a:p>
        </p:txBody>
      </p:sp>
      <p:pic>
        <p:nvPicPr>
          <p:cNvPr id="5" name="Picture 4" descr="A blue and white flag&#10;&#10;Description automatically generated with low confidence">
            <a:extLst>
              <a:ext uri="{FF2B5EF4-FFF2-40B4-BE49-F238E27FC236}">
                <a16:creationId xmlns:a16="http://schemas.microsoft.com/office/drawing/2014/main" id="{5B1AD695-84DD-49D9-908D-2CEAD4548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105400"/>
            <a:ext cx="4256532" cy="1307592"/>
          </a:xfrm>
          <a:prstGeom prst="rect">
            <a:avLst/>
          </a:prstGeom>
        </p:spPr>
      </p:pic>
    </p:spTree>
    <p:extLst>
      <p:ext uri="{BB962C8B-B14F-4D97-AF65-F5344CB8AC3E}">
        <p14:creationId xmlns:p14="http://schemas.microsoft.com/office/powerpoint/2010/main" val="813279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371600" y="474080"/>
            <a:ext cx="7071610" cy="484998"/>
          </a:xfrm>
        </p:spPr>
        <p:txBody>
          <a:bodyPr>
            <a:noAutofit/>
          </a:bodyPr>
          <a:lstStyle/>
          <a:p>
            <a:pPr eaLnBrk="1" hangingPunct="1">
              <a:defRPr/>
            </a:pPr>
            <a:br>
              <a:rPr lang="en-US" sz="3000" dirty="0">
                <a:solidFill>
                  <a:schemeClr val="tx1">
                    <a:lumMod val="75000"/>
                    <a:lumOff val="25000"/>
                  </a:schemeClr>
                </a:solidFill>
              </a:rPr>
            </a:br>
            <a:r>
              <a:rPr lang="en-US" sz="3000" dirty="0"/>
              <a:t>Veteran Specific Risks for Suicide &amp; Statistics</a:t>
            </a:r>
            <a:endParaRPr lang="en-US" sz="3000" dirty="0">
              <a:solidFill>
                <a:schemeClr val="tx1">
                  <a:lumMod val="75000"/>
                  <a:lumOff val="25000"/>
                </a:schemeClr>
              </a:solidFill>
            </a:endParaRPr>
          </a:p>
        </p:txBody>
      </p:sp>
      <p:sp>
        <p:nvSpPr>
          <p:cNvPr id="56323" name="Rectangle 3"/>
          <p:cNvSpPr>
            <a:spLocks noGrp="1" noChangeArrowheads="1"/>
          </p:cNvSpPr>
          <p:nvPr>
            <p:ph idx="1"/>
          </p:nvPr>
        </p:nvSpPr>
        <p:spPr>
          <a:xfrm>
            <a:off x="5867400" y="2390572"/>
            <a:ext cx="2999314" cy="3086100"/>
          </a:xfrm>
        </p:spPr>
        <p:txBody>
          <a:bodyPr>
            <a:normAutofit/>
          </a:bodyPr>
          <a:lstStyle/>
          <a:p>
            <a:pPr eaLnBrk="1" hangingPunct="1">
              <a:buFont typeface="Wingdings" panose="05000000000000000000" pitchFamily="2" charset="2"/>
              <a:buChar char="q"/>
              <a:defRPr/>
            </a:pPr>
            <a:r>
              <a:rPr lang="en-US" sz="1500" dirty="0">
                <a:latin typeface="+mj-lt"/>
              </a:rPr>
              <a:t>Frequent deployments</a:t>
            </a:r>
          </a:p>
          <a:p>
            <a:pPr eaLnBrk="1" hangingPunct="1">
              <a:buFont typeface="Wingdings" panose="05000000000000000000" pitchFamily="2" charset="2"/>
              <a:buChar char="q"/>
              <a:defRPr/>
            </a:pPr>
            <a:r>
              <a:rPr lang="en-US" sz="1500" dirty="0">
                <a:latin typeface="+mj-lt"/>
              </a:rPr>
              <a:t>Deployments to hostile environments</a:t>
            </a:r>
          </a:p>
          <a:p>
            <a:pPr eaLnBrk="1" hangingPunct="1">
              <a:buFont typeface="Wingdings" panose="05000000000000000000" pitchFamily="2" charset="2"/>
              <a:buChar char="q"/>
              <a:defRPr/>
            </a:pPr>
            <a:r>
              <a:rPr lang="en-US" sz="1500" dirty="0">
                <a:latin typeface="+mj-lt"/>
              </a:rPr>
              <a:t>Exposure to extreme stress</a:t>
            </a:r>
          </a:p>
          <a:p>
            <a:pPr eaLnBrk="1" hangingPunct="1">
              <a:buFont typeface="Wingdings" panose="05000000000000000000" pitchFamily="2" charset="2"/>
              <a:buChar char="q"/>
              <a:defRPr/>
            </a:pPr>
            <a:r>
              <a:rPr lang="en-US" sz="1500" dirty="0">
                <a:latin typeface="+mj-lt"/>
              </a:rPr>
              <a:t>Physical/sexual assault while in the service</a:t>
            </a:r>
          </a:p>
          <a:p>
            <a:pPr eaLnBrk="1" hangingPunct="1">
              <a:buFont typeface="Wingdings" panose="05000000000000000000" pitchFamily="2" charset="2"/>
              <a:buChar char="q"/>
              <a:defRPr/>
            </a:pPr>
            <a:r>
              <a:rPr lang="en-US" sz="1500" dirty="0">
                <a:latin typeface="+mj-lt"/>
              </a:rPr>
              <a:t>Length of deployments</a:t>
            </a:r>
          </a:p>
          <a:p>
            <a:pPr eaLnBrk="1" hangingPunct="1">
              <a:buFont typeface="Wingdings" panose="05000000000000000000" pitchFamily="2" charset="2"/>
              <a:buChar char="q"/>
              <a:defRPr/>
            </a:pPr>
            <a:r>
              <a:rPr lang="en-US" sz="1500" dirty="0">
                <a:latin typeface="+mj-lt"/>
              </a:rPr>
              <a:t>Service-related injury</a:t>
            </a:r>
          </a:p>
          <a:p>
            <a:pPr eaLnBrk="1" hangingPunct="1">
              <a:buFont typeface="Wingdings" panose="05000000000000000000" pitchFamily="2" charset="2"/>
              <a:buChar char="q"/>
              <a:defRPr/>
            </a:pPr>
            <a:r>
              <a:rPr lang="en-US" sz="1500" dirty="0">
                <a:latin typeface="+mj-lt"/>
              </a:rPr>
              <a:t>Normal life stressors</a:t>
            </a:r>
          </a:p>
          <a:p>
            <a:pPr marL="51435" indent="0">
              <a:buNone/>
              <a:defRPr/>
            </a:pPr>
            <a:endParaRPr lang="en-US" dirty="0"/>
          </a:p>
        </p:txBody>
      </p:sp>
      <p:sp>
        <p:nvSpPr>
          <p:cNvPr id="7" name="TextBox 6">
            <a:extLst>
              <a:ext uri="{FF2B5EF4-FFF2-40B4-BE49-F238E27FC236}">
                <a16:creationId xmlns:a16="http://schemas.microsoft.com/office/drawing/2014/main" id="{0AF9435C-673B-4400-8A06-CE700076BA9C}"/>
              </a:ext>
            </a:extLst>
          </p:cNvPr>
          <p:cNvSpPr txBox="1"/>
          <p:nvPr/>
        </p:nvSpPr>
        <p:spPr>
          <a:xfrm>
            <a:off x="5720814" y="5093985"/>
            <a:ext cx="3414010" cy="392415"/>
          </a:xfrm>
          <a:prstGeom prst="rect">
            <a:avLst/>
          </a:prstGeom>
          <a:noFill/>
        </p:spPr>
        <p:txBody>
          <a:bodyPr wrap="square">
            <a:spAutoFit/>
          </a:bodyPr>
          <a:lstStyle/>
          <a:p>
            <a:pPr defTabSz="685800">
              <a:defRPr/>
            </a:pPr>
            <a:r>
              <a:rPr lang="en-US" sz="600" dirty="0" err="1">
                <a:solidFill>
                  <a:prstClr val="black"/>
                </a:solidFill>
                <a:latin typeface="Arial" pitchFamily="34" charset="0"/>
              </a:rPr>
              <a:t>Ramchand</a:t>
            </a:r>
            <a:r>
              <a:rPr lang="en-US" sz="600" dirty="0">
                <a:solidFill>
                  <a:prstClr val="black"/>
                </a:solidFill>
                <a:latin typeface="Arial" pitchFamily="34" charset="0"/>
              </a:rPr>
              <a:t>, Rajeev, Suicide Among Veterans: Veterans' Issues in Focus. Santa Monica, CA: RAND Corporation, 2021. https://www.rand.org/pubs/perspectives/PEA1363-1.html.</a:t>
            </a:r>
          </a:p>
          <a:p>
            <a:pPr defTabSz="685800">
              <a:defRPr/>
            </a:pPr>
            <a:endParaRPr lang="en-US" sz="750" dirty="0">
              <a:solidFill>
                <a:prstClr val="black"/>
              </a:solidFill>
              <a:latin typeface="Arial" pitchFamily="34" charset="0"/>
            </a:endParaRPr>
          </a:p>
        </p:txBody>
      </p:sp>
      <p:pic>
        <p:nvPicPr>
          <p:cNvPr id="3" name="Picture 2">
            <a:extLst>
              <a:ext uri="{FF2B5EF4-FFF2-40B4-BE49-F238E27FC236}">
                <a16:creationId xmlns:a16="http://schemas.microsoft.com/office/drawing/2014/main" id="{CD9E42B8-0BA4-4D60-8280-29B5D4B58512}"/>
              </a:ext>
            </a:extLst>
          </p:cNvPr>
          <p:cNvPicPr>
            <a:picLocks noChangeAspect="1"/>
          </p:cNvPicPr>
          <p:nvPr/>
        </p:nvPicPr>
        <p:blipFill>
          <a:blip r:embed="rId3"/>
          <a:stretch>
            <a:fillRect/>
          </a:stretch>
        </p:blipFill>
        <p:spPr>
          <a:xfrm>
            <a:off x="109250" y="2056475"/>
            <a:ext cx="5572701" cy="1338478"/>
          </a:xfrm>
          <a:prstGeom prst="rect">
            <a:avLst/>
          </a:prstGeom>
        </p:spPr>
      </p:pic>
      <p:pic>
        <p:nvPicPr>
          <p:cNvPr id="6" name="Picture 5">
            <a:extLst>
              <a:ext uri="{FF2B5EF4-FFF2-40B4-BE49-F238E27FC236}">
                <a16:creationId xmlns:a16="http://schemas.microsoft.com/office/drawing/2014/main" id="{808341AE-552C-4E3C-B5FB-F6590A054119}"/>
              </a:ext>
            </a:extLst>
          </p:cNvPr>
          <p:cNvPicPr>
            <a:picLocks noChangeAspect="1"/>
          </p:cNvPicPr>
          <p:nvPr/>
        </p:nvPicPr>
        <p:blipFill>
          <a:blip r:embed="rId4"/>
          <a:stretch>
            <a:fillRect/>
          </a:stretch>
        </p:blipFill>
        <p:spPr>
          <a:xfrm>
            <a:off x="109250" y="3711217"/>
            <a:ext cx="5600215" cy="1562265"/>
          </a:xfrm>
          <a:prstGeom prst="rect">
            <a:avLst/>
          </a:prstGeom>
        </p:spPr>
      </p:pic>
      <p:sp>
        <p:nvSpPr>
          <p:cNvPr id="11" name="TextBox 10">
            <a:extLst>
              <a:ext uri="{FF2B5EF4-FFF2-40B4-BE49-F238E27FC236}">
                <a16:creationId xmlns:a16="http://schemas.microsoft.com/office/drawing/2014/main" id="{6FE89347-CF83-44D3-A296-5CAF9DFAFDAF}"/>
              </a:ext>
            </a:extLst>
          </p:cNvPr>
          <p:cNvSpPr txBox="1"/>
          <p:nvPr/>
        </p:nvSpPr>
        <p:spPr>
          <a:xfrm>
            <a:off x="556050" y="6120647"/>
            <a:ext cx="8305800" cy="369332"/>
          </a:xfrm>
          <a:prstGeom prst="rect">
            <a:avLst/>
          </a:prstGeom>
          <a:noFill/>
        </p:spPr>
        <p:txBody>
          <a:bodyPr wrap="square">
            <a:spAutoFit/>
          </a:bodyPr>
          <a:lstStyle/>
          <a:p>
            <a:r>
              <a:rPr lang="en-US" dirty="0"/>
              <a:t>Suicide Prevention is a top clinical priority for the President, the State of MI, and the VA.</a:t>
            </a:r>
          </a:p>
        </p:txBody>
      </p:sp>
    </p:spTree>
    <p:extLst>
      <p:ext uri="{BB962C8B-B14F-4D97-AF65-F5344CB8AC3E}">
        <p14:creationId xmlns:p14="http://schemas.microsoft.com/office/powerpoint/2010/main" val="90459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9AB9-CEFD-48AC-9B88-054FDC346AF1}"/>
              </a:ext>
            </a:extLst>
          </p:cNvPr>
          <p:cNvSpPr>
            <a:spLocks noGrp="1"/>
          </p:cNvSpPr>
          <p:nvPr>
            <p:ph type="title"/>
          </p:nvPr>
        </p:nvSpPr>
        <p:spPr>
          <a:xfrm>
            <a:off x="1447800" y="533400"/>
            <a:ext cx="5600700" cy="742950"/>
          </a:xfrm>
        </p:spPr>
        <p:txBody>
          <a:bodyPr>
            <a:normAutofit/>
          </a:bodyPr>
          <a:lstStyle/>
          <a:p>
            <a:r>
              <a:rPr lang="en-US" dirty="0"/>
              <a:t>Allow me to introduce myself…</a:t>
            </a:r>
          </a:p>
        </p:txBody>
      </p:sp>
      <p:pic>
        <p:nvPicPr>
          <p:cNvPr id="6" name="Picture 5" descr="A picture containing ground, person, outdoor&#10;&#10;Description automatically generated">
            <a:extLst>
              <a:ext uri="{FF2B5EF4-FFF2-40B4-BE49-F238E27FC236}">
                <a16:creationId xmlns:a16="http://schemas.microsoft.com/office/drawing/2014/main" id="{0A07F6BD-06D0-427D-8F9A-E068B063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246" y="2378174"/>
            <a:ext cx="2663754" cy="2328137"/>
          </a:xfrm>
          <a:prstGeom prst="rect">
            <a:avLst/>
          </a:prstGeom>
          <a:ln>
            <a:solidFill>
              <a:schemeClr val="tx1"/>
            </a:solidFill>
          </a:ln>
        </p:spPr>
      </p:pic>
      <p:sp>
        <p:nvSpPr>
          <p:cNvPr id="8" name="TextBox 7">
            <a:extLst>
              <a:ext uri="{FF2B5EF4-FFF2-40B4-BE49-F238E27FC236}">
                <a16:creationId xmlns:a16="http://schemas.microsoft.com/office/drawing/2014/main" id="{CA5F45C8-BA10-421B-8CF6-332BC2BD480B}"/>
              </a:ext>
            </a:extLst>
          </p:cNvPr>
          <p:cNvSpPr txBox="1"/>
          <p:nvPr/>
        </p:nvSpPr>
        <p:spPr>
          <a:xfrm>
            <a:off x="5337246" y="4753032"/>
            <a:ext cx="1885950" cy="323165"/>
          </a:xfrm>
          <a:prstGeom prst="rect">
            <a:avLst/>
          </a:prstGeom>
          <a:noFill/>
        </p:spPr>
        <p:txBody>
          <a:bodyPr wrap="square">
            <a:spAutoFit/>
          </a:bodyPr>
          <a:lstStyle/>
          <a:p>
            <a:pPr defTabSz="685800"/>
            <a:r>
              <a:rPr lang="en-US" sz="750" dirty="0">
                <a:solidFill>
                  <a:prstClr val="black"/>
                </a:solidFill>
                <a:latin typeface="Tw Cen MT"/>
              </a:rPr>
              <a:t>USAF (1998-2007) </a:t>
            </a:r>
          </a:p>
          <a:p>
            <a:pPr defTabSz="685800"/>
            <a:r>
              <a:rPr lang="en-US" sz="750" dirty="0">
                <a:solidFill>
                  <a:prstClr val="black"/>
                </a:solidFill>
                <a:latin typeface="Tw Cen MT"/>
              </a:rPr>
              <a:t>Operation Enduring Freedom</a:t>
            </a:r>
          </a:p>
        </p:txBody>
      </p:sp>
      <p:sp>
        <p:nvSpPr>
          <p:cNvPr id="9" name="Content Placeholder 2">
            <a:extLst>
              <a:ext uri="{FF2B5EF4-FFF2-40B4-BE49-F238E27FC236}">
                <a16:creationId xmlns:a16="http://schemas.microsoft.com/office/drawing/2014/main" id="{0A3F7309-EF57-466B-A391-D0A95D94A15F}"/>
              </a:ext>
            </a:extLst>
          </p:cNvPr>
          <p:cNvSpPr txBox="1">
            <a:spLocks/>
          </p:cNvSpPr>
          <p:nvPr/>
        </p:nvSpPr>
        <p:spPr>
          <a:xfrm>
            <a:off x="380045" y="2378174"/>
            <a:ext cx="3594176" cy="257175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240030" indent="-240030" defTabSz="685800">
              <a:spcBef>
                <a:spcPts val="525"/>
              </a:spcBef>
              <a:buClr>
                <a:srgbClr val="9C5252"/>
              </a:buClr>
              <a:buFont typeface="Wingdings" panose="05000000000000000000" pitchFamily="2" charset="2"/>
              <a:buChar char="q"/>
            </a:pPr>
            <a:r>
              <a:rPr lang="en-US" sz="2100" b="1" dirty="0">
                <a:solidFill>
                  <a:prstClr val="black"/>
                </a:solidFill>
                <a:latin typeface="Tw Cen MT"/>
              </a:rPr>
              <a:t>Andrea M. Norton, LMSW</a:t>
            </a:r>
          </a:p>
          <a:p>
            <a:pPr marL="480060" lvl="1" indent="-205740" defTabSz="685800">
              <a:spcBef>
                <a:spcPts val="413"/>
              </a:spcBef>
              <a:buClr>
                <a:srgbClr val="6076B4"/>
              </a:buClr>
              <a:buFont typeface="Wingdings" panose="05000000000000000000" pitchFamily="2" charset="2"/>
              <a:buChar char="q"/>
            </a:pPr>
            <a:r>
              <a:rPr lang="en-US" sz="1800" dirty="0">
                <a:solidFill>
                  <a:prstClr val="black"/>
                </a:solidFill>
                <a:latin typeface="Tw Cen MT"/>
              </a:rPr>
              <a:t>Community Engagement and Partnership Coordinator (CEPC) with the Saginaw VA</a:t>
            </a:r>
          </a:p>
          <a:p>
            <a:pPr marL="480060" lvl="1" indent="-205740" defTabSz="685800">
              <a:spcBef>
                <a:spcPts val="413"/>
              </a:spcBef>
              <a:buClr>
                <a:srgbClr val="6076B4"/>
              </a:buClr>
              <a:buFont typeface="Wingdings" panose="05000000000000000000" pitchFamily="2" charset="2"/>
              <a:buChar char="q"/>
            </a:pPr>
            <a:r>
              <a:rPr lang="en-US" sz="1800" dirty="0">
                <a:solidFill>
                  <a:prstClr val="black"/>
                </a:solidFill>
                <a:latin typeface="Tw Cen MT"/>
              </a:rPr>
              <a:t>Air Force Veteran</a:t>
            </a:r>
          </a:p>
        </p:txBody>
      </p:sp>
      <p:sp>
        <p:nvSpPr>
          <p:cNvPr id="4" name="TextBox 3">
            <a:extLst>
              <a:ext uri="{FF2B5EF4-FFF2-40B4-BE49-F238E27FC236}">
                <a16:creationId xmlns:a16="http://schemas.microsoft.com/office/drawing/2014/main" id="{B9F42CDA-AB26-4C66-8E19-DA2497161B18}"/>
              </a:ext>
            </a:extLst>
          </p:cNvPr>
          <p:cNvSpPr txBox="1"/>
          <p:nvPr/>
        </p:nvSpPr>
        <p:spPr>
          <a:xfrm>
            <a:off x="1733926" y="5556065"/>
            <a:ext cx="7206641" cy="300082"/>
          </a:xfrm>
          <a:prstGeom prst="rect">
            <a:avLst/>
          </a:prstGeom>
          <a:noFill/>
        </p:spPr>
        <p:txBody>
          <a:bodyPr wrap="square" rtlCol="0">
            <a:spAutoFit/>
          </a:bodyPr>
          <a:lstStyle/>
          <a:p>
            <a:pPr defTabSz="685800"/>
            <a:r>
              <a:rPr lang="en-US" sz="1350" dirty="0">
                <a:solidFill>
                  <a:prstClr val="black"/>
                </a:solidFill>
                <a:latin typeface="Tw Cen MT"/>
              </a:rPr>
              <a:t>Disclosure Statement: No relevant financial or nonfinancial relationships to disclose </a:t>
            </a:r>
          </a:p>
        </p:txBody>
      </p:sp>
    </p:spTree>
    <p:extLst>
      <p:ext uri="{BB962C8B-B14F-4D97-AF65-F5344CB8AC3E}">
        <p14:creationId xmlns:p14="http://schemas.microsoft.com/office/powerpoint/2010/main" val="3801110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09600"/>
            <a:ext cx="5103833" cy="599298"/>
          </a:xfrm>
        </p:spPr>
        <p:txBody>
          <a:bodyPr>
            <a:normAutofit fontScale="90000"/>
          </a:bodyPr>
          <a:lstStyle/>
          <a:p>
            <a:pPr algn="ctr"/>
            <a:br>
              <a:rPr lang="en-US" dirty="0">
                <a:solidFill>
                  <a:schemeClr val="accent3">
                    <a:lumMod val="50000"/>
                  </a:schemeClr>
                </a:solidFill>
              </a:rPr>
            </a:br>
            <a:r>
              <a:rPr lang="en-US" sz="3675" dirty="0"/>
              <a:t>Methods of suicide</a:t>
            </a:r>
            <a:br>
              <a:rPr lang="en-US" dirty="0"/>
            </a:br>
            <a:endParaRPr lang="en-US" dirty="0">
              <a:solidFill>
                <a:schemeClr val="accent3">
                  <a:lumMod val="50000"/>
                </a:schemeClr>
              </a:solidFill>
            </a:endParaRPr>
          </a:p>
        </p:txBody>
      </p:sp>
      <p:sp>
        <p:nvSpPr>
          <p:cNvPr id="3" name="Content Placeholder 2"/>
          <p:cNvSpPr>
            <a:spLocks noGrp="1"/>
          </p:cNvSpPr>
          <p:nvPr>
            <p:ph sz="half" idx="4294967295"/>
          </p:nvPr>
        </p:nvSpPr>
        <p:spPr>
          <a:xfrm>
            <a:off x="1257300" y="2057400"/>
            <a:ext cx="6629400" cy="3200400"/>
          </a:xfrm>
          <a:prstGeom prst="rect">
            <a:avLst/>
          </a:prstGeom>
        </p:spPr>
        <p:txBody>
          <a:bodyPr>
            <a:noAutofit/>
          </a:bodyPr>
          <a:lstStyle/>
          <a:p>
            <a:pPr>
              <a:buFont typeface="Wingdings" panose="05000000000000000000" pitchFamily="2" charset="2"/>
              <a:buChar char="q"/>
            </a:pPr>
            <a:r>
              <a:rPr lang="en-US" sz="2100" dirty="0">
                <a:latin typeface="Tw Cen MT (Body)"/>
              </a:rPr>
              <a:t>Firearms are the </a:t>
            </a:r>
            <a:r>
              <a:rPr lang="en-US" sz="2100" b="1" u="sng" dirty="0">
                <a:latin typeface="Tw Cen MT (Body)"/>
              </a:rPr>
              <a:t>most lethal </a:t>
            </a:r>
            <a:r>
              <a:rPr lang="en-US" sz="2100" dirty="0">
                <a:latin typeface="Tw Cen MT (Body)"/>
              </a:rPr>
              <a:t>method of suicide.</a:t>
            </a:r>
          </a:p>
          <a:p>
            <a:pPr>
              <a:buFont typeface="Wingdings" panose="05000000000000000000" pitchFamily="2" charset="2"/>
              <a:buChar char="q"/>
            </a:pPr>
            <a:endParaRPr lang="en-US" sz="750" dirty="0">
              <a:latin typeface="Tw Cen MT (Body)"/>
            </a:endParaRPr>
          </a:p>
          <a:p>
            <a:pPr>
              <a:buFont typeface="Wingdings" panose="05000000000000000000" pitchFamily="2" charset="2"/>
              <a:buChar char="q"/>
            </a:pPr>
            <a:r>
              <a:rPr lang="en-US" sz="2100" b="1" u="sng" dirty="0">
                <a:latin typeface="Tw Cen MT (Body)"/>
              </a:rPr>
              <a:t>Firearms are 85-90% lethal </a:t>
            </a:r>
            <a:r>
              <a:rPr lang="en-US" sz="2100" dirty="0">
                <a:latin typeface="Tw Cen MT (Body)"/>
              </a:rPr>
              <a:t>when used during a suicide attempt. It is very important to address firearms with every situation/every time to ensure that access is address. </a:t>
            </a:r>
          </a:p>
          <a:p>
            <a:pPr>
              <a:buFont typeface="Wingdings" panose="05000000000000000000" pitchFamily="2" charset="2"/>
              <a:buChar char="q"/>
            </a:pPr>
            <a:endParaRPr lang="en-US" sz="750" dirty="0">
              <a:latin typeface="Tw Cen MT (Body)"/>
            </a:endParaRPr>
          </a:p>
          <a:p>
            <a:pPr>
              <a:buFont typeface="Wingdings" panose="05000000000000000000" pitchFamily="2" charset="2"/>
              <a:buChar char="q"/>
            </a:pPr>
            <a:r>
              <a:rPr lang="en-US" sz="2100" b="1" u="sng" dirty="0">
                <a:latin typeface="Tw Cen MT (Body)"/>
              </a:rPr>
              <a:t>All other methods combined </a:t>
            </a:r>
            <a:r>
              <a:rPr lang="en-US" sz="2100" dirty="0">
                <a:latin typeface="Tw Cen MT (Body)"/>
              </a:rPr>
              <a:t>are </a:t>
            </a:r>
            <a:r>
              <a:rPr lang="en-US" sz="2100" b="1" u="sng" dirty="0">
                <a:latin typeface="Tw Cen MT (Body)"/>
              </a:rPr>
              <a:t>5% </a:t>
            </a:r>
            <a:r>
              <a:rPr lang="en-US" sz="2100" dirty="0">
                <a:latin typeface="Tw Cen MT (Body)"/>
              </a:rPr>
              <a:t>lethal when used during a suicide attempt</a:t>
            </a:r>
            <a:r>
              <a:rPr lang="en-US" sz="2100" b="1" i="1" dirty="0">
                <a:latin typeface="Tw Cen MT (Body)"/>
              </a:rPr>
              <a:t>. </a:t>
            </a:r>
          </a:p>
          <a:p>
            <a:pPr>
              <a:buFont typeface="Wingdings" panose="05000000000000000000" pitchFamily="2" charset="2"/>
              <a:buChar char="q"/>
            </a:pPr>
            <a:endParaRPr lang="en-US" sz="750" dirty="0">
              <a:latin typeface="Tw Cen MT (Body)"/>
            </a:endParaRPr>
          </a:p>
          <a:p>
            <a:pPr>
              <a:buFont typeface="Wingdings" panose="05000000000000000000" pitchFamily="2" charset="2"/>
              <a:buChar char="q"/>
            </a:pPr>
            <a:r>
              <a:rPr lang="en-US" sz="2100" dirty="0">
                <a:latin typeface="Tw Cen MT (Body)"/>
              </a:rPr>
              <a:t>Veterans are trained to handle/use weapons.</a:t>
            </a:r>
          </a:p>
          <a:p>
            <a:pPr>
              <a:buFont typeface="Wingdings" panose="05000000000000000000" pitchFamily="2" charset="2"/>
              <a:buChar char="q"/>
            </a:pPr>
            <a:endParaRPr lang="en-US" sz="750" dirty="0">
              <a:latin typeface="Tw Cen MT (Body)"/>
            </a:endParaRPr>
          </a:p>
          <a:p>
            <a:pPr>
              <a:buFont typeface="Wingdings" panose="05000000000000000000" pitchFamily="2" charset="2"/>
              <a:buChar char="q"/>
            </a:pPr>
            <a:r>
              <a:rPr lang="en-US" sz="2100" dirty="0">
                <a:latin typeface="Tw Cen MT (Body)"/>
              </a:rPr>
              <a:t>Veterans usually have access to firearms; some have a collection of firearms.</a:t>
            </a:r>
          </a:p>
        </p:txBody>
      </p:sp>
    </p:spTree>
    <p:extLst>
      <p:ext uri="{BB962C8B-B14F-4D97-AF65-F5344CB8AC3E}">
        <p14:creationId xmlns:p14="http://schemas.microsoft.com/office/powerpoint/2010/main" val="229180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E04D7F-F78B-5B47-8487-DC8A69043F33}"/>
              </a:ext>
            </a:extLst>
          </p:cNvPr>
          <p:cNvSpPr>
            <a:spLocks noGrp="1"/>
          </p:cNvSpPr>
          <p:nvPr>
            <p:ph type="title"/>
          </p:nvPr>
        </p:nvSpPr>
        <p:spPr>
          <a:xfrm>
            <a:off x="1992738" y="427290"/>
            <a:ext cx="6073217" cy="742950"/>
          </a:xfrm>
        </p:spPr>
        <p:txBody>
          <a:bodyPr>
            <a:normAutofit fontScale="90000"/>
          </a:bodyPr>
          <a:lstStyle/>
          <a:p>
            <a:r>
              <a:rPr lang="en-US" dirty="0"/>
              <a:t>Time From Decision to Action &lt; 1 Hour</a:t>
            </a:r>
          </a:p>
        </p:txBody>
      </p:sp>
      <p:pic>
        <p:nvPicPr>
          <p:cNvPr id="10" name="Picture 9" descr="A picture containing drawing&#10;&#10;Description automatically generated">
            <a:extLst>
              <a:ext uri="{FF2B5EF4-FFF2-40B4-BE49-F238E27FC236}">
                <a16:creationId xmlns:a16="http://schemas.microsoft.com/office/drawing/2014/main" id="{E6B6FA21-A4E5-4628-B778-21EFAFFEDFD0}"/>
              </a:ext>
            </a:extLst>
          </p:cNvPr>
          <p:cNvPicPr>
            <a:picLocks noChangeAspect="1"/>
          </p:cNvPicPr>
          <p:nvPr/>
        </p:nvPicPr>
        <p:blipFill>
          <a:blip r:embed="rId3"/>
          <a:stretch>
            <a:fillRect/>
          </a:stretch>
        </p:blipFill>
        <p:spPr>
          <a:xfrm>
            <a:off x="1276743" y="4135348"/>
            <a:ext cx="1428750" cy="593417"/>
          </a:xfrm>
          <a:prstGeom prst="rect">
            <a:avLst/>
          </a:prstGeom>
        </p:spPr>
      </p:pic>
      <p:pic>
        <p:nvPicPr>
          <p:cNvPr id="9" name="Picture 8">
            <a:extLst>
              <a:ext uri="{FF2B5EF4-FFF2-40B4-BE49-F238E27FC236}">
                <a16:creationId xmlns:a16="http://schemas.microsoft.com/office/drawing/2014/main" id="{E5AFAA04-9A3D-4E3E-AA8E-D89BC088C95A}"/>
              </a:ext>
            </a:extLst>
          </p:cNvPr>
          <p:cNvPicPr>
            <a:picLocks noChangeAspect="1"/>
          </p:cNvPicPr>
          <p:nvPr/>
        </p:nvPicPr>
        <p:blipFill rotWithShape="1">
          <a:blip r:embed="rId4">
            <a:extLst>
              <a:ext uri="{28A0092B-C50C-407E-A947-70E740481C1C}">
                <a14:useLocalDpi xmlns:a14="http://schemas.microsoft.com/office/drawing/2010/main" val="0"/>
              </a:ext>
            </a:extLst>
          </a:blip>
          <a:srcRect r="9335"/>
          <a:stretch/>
        </p:blipFill>
        <p:spPr>
          <a:xfrm>
            <a:off x="4411794" y="3718023"/>
            <a:ext cx="3589206" cy="2228660"/>
          </a:xfrm>
          <a:prstGeom prst="rect">
            <a:avLst/>
          </a:prstGeom>
        </p:spPr>
      </p:pic>
      <p:sp>
        <p:nvSpPr>
          <p:cNvPr id="11" name="Freeform 505">
            <a:extLst>
              <a:ext uri="{FF2B5EF4-FFF2-40B4-BE49-F238E27FC236}">
                <a16:creationId xmlns:a16="http://schemas.microsoft.com/office/drawing/2014/main" id="{AC2A52DA-E729-446F-99F5-6BDE49EE6C45}"/>
              </a:ext>
            </a:extLst>
          </p:cNvPr>
          <p:cNvSpPr/>
          <p:nvPr/>
        </p:nvSpPr>
        <p:spPr>
          <a:xfrm>
            <a:off x="5375339" y="314680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BAC8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570" dirty="0">
              <a:solidFill>
                <a:prstClr val="white"/>
              </a:solidFill>
              <a:latin typeface="Calibri" panose="020F0502020204030204"/>
            </a:endParaRPr>
          </a:p>
        </p:txBody>
      </p:sp>
      <p:sp>
        <p:nvSpPr>
          <p:cNvPr id="12" name="Freeform 29">
            <a:extLst>
              <a:ext uri="{FF2B5EF4-FFF2-40B4-BE49-F238E27FC236}">
                <a16:creationId xmlns:a16="http://schemas.microsoft.com/office/drawing/2014/main" id="{B6696BE4-3D53-4987-9EBF-92529BC776D1}"/>
              </a:ext>
            </a:extLst>
          </p:cNvPr>
          <p:cNvSpPr>
            <a:spLocks/>
          </p:cNvSpPr>
          <p:nvPr/>
        </p:nvSpPr>
        <p:spPr bwMode="auto">
          <a:xfrm>
            <a:off x="5341974" y="3456934"/>
            <a:ext cx="11243" cy="7874"/>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accent1"/>
          </a:solidFill>
          <a:ln w="19050" cap="flat">
            <a:solidFill>
              <a:srgbClr val="1C2632"/>
            </a:solidFill>
            <a:prstDash val="solid"/>
            <a:miter lim="800000"/>
            <a:headEnd/>
            <a:tailEnd/>
          </a:ln>
        </p:spPr>
        <p:txBody>
          <a:bodyPr/>
          <a:lstStyle/>
          <a:p>
            <a:pPr defTabSz="578528">
              <a:defRPr/>
            </a:pPr>
            <a:endParaRPr lang="en-US" sz="570" dirty="0">
              <a:solidFill>
                <a:prstClr val="black"/>
              </a:solidFill>
              <a:latin typeface="Lato Light" charset="0"/>
            </a:endParaRPr>
          </a:p>
        </p:txBody>
      </p:sp>
      <p:sp>
        <p:nvSpPr>
          <p:cNvPr id="13" name="Line 48">
            <a:extLst>
              <a:ext uri="{FF2B5EF4-FFF2-40B4-BE49-F238E27FC236}">
                <a16:creationId xmlns:a16="http://schemas.microsoft.com/office/drawing/2014/main" id="{9F0D04A8-9561-476E-BADB-60C3F75ED71C}"/>
              </a:ext>
            </a:extLst>
          </p:cNvPr>
          <p:cNvSpPr>
            <a:spLocks noChangeShapeType="1"/>
          </p:cNvSpPr>
          <p:nvPr/>
        </p:nvSpPr>
        <p:spPr bwMode="auto">
          <a:xfrm>
            <a:off x="4612242" y="3329844"/>
            <a:ext cx="0" cy="0"/>
          </a:xfrm>
          <a:prstGeom prst="line">
            <a:avLst/>
          </a:prstGeom>
          <a:solidFill>
            <a:schemeClr val="accent1"/>
          </a:solidFill>
          <a:ln w="19050">
            <a:solidFill>
              <a:srgbClr val="1C2632"/>
            </a:solidFill>
            <a:round/>
            <a:headEnd/>
            <a:tailEnd/>
          </a:ln>
        </p:spPr>
        <p:txBody>
          <a:bodyPr/>
          <a:lstStyle/>
          <a:p>
            <a:pPr defTabSz="578528">
              <a:defRPr/>
            </a:pPr>
            <a:endParaRPr lang="en-US" sz="570" dirty="0">
              <a:solidFill>
                <a:prstClr val="black"/>
              </a:solidFill>
              <a:latin typeface="Lato Light" charset="0"/>
            </a:endParaRPr>
          </a:p>
        </p:txBody>
      </p:sp>
      <p:sp>
        <p:nvSpPr>
          <p:cNvPr id="14" name="Line 49">
            <a:extLst>
              <a:ext uri="{FF2B5EF4-FFF2-40B4-BE49-F238E27FC236}">
                <a16:creationId xmlns:a16="http://schemas.microsoft.com/office/drawing/2014/main" id="{549D6D1C-2C33-42CB-B976-00C58ADEB4FF}"/>
              </a:ext>
            </a:extLst>
          </p:cNvPr>
          <p:cNvSpPr>
            <a:spLocks noChangeShapeType="1"/>
          </p:cNvSpPr>
          <p:nvPr/>
        </p:nvSpPr>
        <p:spPr bwMode="auto">
          <a:xfrm>
            <a:off x="4612242" y="3329844"/>
            <a:ext cx="0" cy="0"/>
          </a:xfrm>
          <a:prstGeom prst="line">
            <a:avLst/>
          </a:prstGeom>
          <a:solidFill>
            <a:schemeClr val="accent1"/>
          </a:solidFill>
          <a:ln w="19050" cap="flat">
            <a:solidFill>
              <a:srgbClr val="1C2632"/>
            </a:solidFill>
            <a:prstDash val="solid"/>
            <a:miter lim="800000"/>
            <a:headEnd/>
            <a:tailEnd/>
          </a:ln>
        </p:spPr>
        <p:txBody>
          <a:bodyPr/>
          <a:lstStyle/>
          <a:p>
            <a:pPr defTabSz="578528">
              <a:defRPr/>
            </a:pPr>
            <a:endParaRPr lang="en-US" sz="570" dirty="0">
              <a:solidFill>
                <a:prstClr val="black"/>
              </a:solidFill>
              <a:latin typeface="Lato Light" charset="0"/>
            </a:endParaRPr>
          </a:p>
        </p:txBody>
      </p:sp>
      <p:pic>
        <p:nvPicPr>
          <p:cNvPr id="15" name="Picture 14">
            <a:extLst>
              <a:ext uri="{FF2B5EF4-FFF2-40B4-BE49-F238E27FC236}">
                <a16:creationId xmlns:a16="http://schemas.microsoft.com/office/drawing/2014/main" id="{3B98CA27-AA87-4AA5-843E-239F9AC4C88D}"/>
              </a:ext>
            </a:extLst>
          </p:cNvPr>
          <p:cNvPicPr>
            <a:picLocks noChangeAspect="1"/>
          </p:cNvPicPr>
          <p:nvPr/>
        </p:nvPicPr>
        <p:blipFill rotWithShape="1">
          <a:blip r:embed="rId5"/>
          <a:srcRect l="7469" r="11306"/>
          <a:stretch/>
        </p:blipFill>
        <p:spPr>
          <a:xfrm>
            <a:off x="1257301" y="2085786"/>
            <a:ext cx="4007414" cy="2071505"/>
          </a:xfrm>
          <a:prstGeom prst="rect">
            <a:avLst/>
          </a:prstGeom>
        </p:spPr>
      </p:pic>
      <p:sp>
        <p:nvSpPr>
          <p:cNvPr id="16" name="TextBox 15">
            <a:extLst>
              <a:ext uri="{FF2B5EF4-FFF2-40B4-BE49-F238E27FC236}">
                <a16:creationId xmlns:a16="http://schemas.microsoft.com/office/drawing/2014/main" id="{794FB8CE-4D43-41E5-903A-380AB2A29887}"/>
              </a:ext>
            </a:extLst>
          </p:cNvPr>
          <p:cNvSpPr txBox="1"/>
          <p:nvPr/>
        </p:nvSpPr>
        <p:spPr>
          <a:xfrm>
            <a:off x="1856668" y="5539930"/>
            <a:ext cx="2954243" cy="369332"/>
          </a:xfrm>
          <a:prstGeom prst="rect">
            <a:avLst/>
          </a:prstGeom>
          <a:noFill/>
        </p:spPr>
        <p:txBody>
          <a:bodyPr wrap="square" rtlCol="0">
            <a:spAutoFit/>
          </a:bodyPr>
          <a:lstStyle/>
          <a:p>
            <a:pPr defTabSz="385763">
              <a:defRPr/>
            </a:pPr>
            <a:r>
              <a:rPr lang="en-US" sz="900" dirty="0">
                <a:solidFill>
                  <a:prstClr val="black"/>
                </a:solidFill>
                <a:latin typeface="Calibri" panose="020F0502020204030204"/>
              </a:rPr>
              <a:t>Source: CDC WISQARS and US Dept. of Veterans Affairs </a:t>
            </a:r>
          </a:p>
          <a:p>
            <a:pPr defTabSz="385763">
              <a:defRPr/>
            </a:pPr>
            <a:r>
              <a:rPr lang="en-US" sz="900" dirty="0">
                <a:solidFill>
                  <a:prstClr val="black"/>
                </a:solidFill>
                <a:latin typeface="Calibri" panose="020F0502020204030204"/>
                <a:hlinkClick r:id="rId6"/>
              </a:rPr>
              <a:t>https://www.mirecc.va.gov/lethalmeanssafety/facts/</a:t>
            </a:r>
            <a:endParaRPr lang="en-US" sz="9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F1DED2A5-D72B-432C-8FEF-6650D8378EC9}"/>
              </a:ext>
            </a:extLst>
          </p:cNvPr>
          <p:cNvSpPr txBox="1"/>
          <p:nvPr/>
        </p:nvSpPr>
        <p:spPr>
          <a:xfrm>
            <a:off x="5486400" y="2233034"/>
            <a:ext cx="2331906" cy="646331"/>
          </a:xfrm>
          <a:prstGeom prst="rect">
            <a:avLst/>
          </a:prstGeom>
          <a:noFill/>
        </p:spPr>
        <p:txBody>
          <a:bodyPr wrap="square" rtlCol="0">
            <a:spAutoFit/>
          </a:bodyPr>
          <a:lstStyle/>
          <a:p>
            <a:pPr defTabSz="385763">
              <a:defRPr/>
            </a:pPr>
            <a:r>
              <a:rPr lang="en-US" sz="900" dirty="0">
                <a:solidFill>
                  <a:prstClr val="black"/>
                </a:solidFill>
                <a:latin typeface="Calibri" panose="020F0502020204030204"/>
              </a:rPr>
              <a:t>Source: Simon, T.R., Swann, A.C., Powell, K.E., Potter, L.B., </a:t>
            </a:r>
            <a:r>
              <a:rPr lang="en-US" sz="900" dirty="0" err="1">
                <a:solidFill>
                  <a:prstClr val="black"/>
                </a:solidFill>
                <a:latin typeface="Calibri" panose="020F0502020204030204"/>
              </a:rPr>
              <a:t>Kresnow</a:t>
            </a:r>
            <a:r>
              <a:rPr lang="en-US" sz="900" dirty="0">
                <a:solidFill>
                  <a:prstClr val="black"/>
                </a:solidFill>
                <a:latin typeface="Calibri" panose="020F0502020204030204"/>
              </a:rPr>
              <a:t>, M., and O’Carroll, P.W.  Characteristics of Impulsive Suicide Attempts and Attempters. SLTB. 2001; 32(</a:t>
            </a:r>
            <a:r>
              <a:rPr lang="en-US" sz="900" dirty="0" err="1">
                <a:solidFill>
                  <a:prstClr val="black"/>
                </a:solidFill>
                <a:latin typeface="Calibri" panose="020F0502020204030204"/>
              </a:rPr>
              <a:t>supp</a:t>
            </a:r>
            <a:r>
              <a:rPr lang="en-US" sz="900" dirty="0">
                <a:solidFill>
                  <a:prstClr val="black"/>
                </a:solidFill>
                <a:latin typeface="Calibri" panose="020F0502020204030204"/>
              </a:rPr>
              <a:t>):49-59.</a:t>
            </a:r>
          </a:p>
        </p:txBody>
      </p:sp>
    </p:spTree>
    <p:extLst>
      <p:ext uri="{BB962C8B-B14F-4D97-AF65-F5344CB8AC3E}">
        <p14:creationId xmlns:p14="http://schemas.microsoft.com/office/powerpoint/2010/main" val="3748732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7E3B5-9D9D-1247-8C21-630FAD5D64F8}"/>
              </a:ext>
            </a:extLst>
          </p:cNvPr>
          <p:cNvSpPr>
            <a:spLocks noGrp="1"/>
          </p:cNvSpPr>
          <p:nvPr>
            <p:ph type="title"/>
          </p:nvPr>
        </p:nvSpPr>
        <p:spPr>
          <a:xfrm>
            <a:off x="2362200" y="533400"/>
            <a:ext cx="5602986" cy="742950"/>
          </a:xfrm>
        </p:spPr>
        <p:txBody>
          <a:bodyPr/>
          <a:lstStyle/>
          <a:p>
            <a:r>
              <a:rPr lang="en-US" dirty="0"/>
              <a:t>The Public Health Strategy</a:t>
            </a:r>
          </a:p>
        </p:txBody>
      </p:sp>
      <p:pic>
        <p:nvPicPr>
          <p:cNvPr id="8" name="Content Placeholder 7">
            <a:extLst>
              <a:ext uri="{FF2B5EF4-FFF2-40B4-BE49-F238E27FC236}">
                <a16:creationId xmlns:a16="http://schemas.microsoft.com/office/drawing/2014/main" id="{7EEB2875-A384-4246-B3EE-E9141927113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4488" y="2421080"/>
            <a:ext cx="5915025" cy="1823559"/>
          </a:xfrm>
        </p:spPr>
      </p:pic>
      <p:sp>
        <p:nvSpPr>
          <p:cNvPr id="9" name="TextBox 8">
            <a:extLst>
              <a:ext uri="{FF2B5EF4-FFF2-40B4-BE49-F238E27FC236}">
                <a16:creationId xmlns:a16="http://schemas.microsoft.com/office/drawing/2014/main" id="{62DF35BD-2759-0349-9502-2EAFBE2C1346}"/>
              </a:ext>
            </a:extLst>
          </p:cNvPr>
          <p:cNvSpPr txBox="1"/>
          <p:nvPr/>
        </p:nvSpPr>
        <p:spPr>
          <a:xfrm>
            <a:off x="1448395" y="4245888"/>
            <a:ext cx="6269141" cy="715837"/>
          </a:xfrm>
          <a:prstGeom prst="rect">
            <a:avLst/>
          </a:prstGeom>
          <a:noFill/>
        </p:spPr>
        <p:txBody>
          <a:bodyPr wrap="square" rtlCol="0">
            <a:spAutoFit/>
          </a:bodyPr>
          <a:lstStyle/>
          <a:p>
            <a:pPr algn="ctr" defTabSz="685800"/>
            <a:r>
              <a:rPr lang="en-US" sz="1013" dirty="0">
                <a:solidFill>
                  <a:prstClr val="black"/>
                </a:solidFill>
                <a:latin typeface="Tw Cen MT"/>
              </a:rPr>
              <a:t>The VA's public health strategy combines partnerships with communities to implement tailored, local prevention plans while also focusing on evidence based clinical strategies for intervention.  Our approach focuses on both what we can do now, in the short term, and over the long term, to implement VA’s </a:t>
            </a:r>
            <a:r>
              <a:rPr lang="en-US" sz="1013" u="sng" dirty="0">
                <a:solidFill>
                  <a:prstClr val="black"/>
                </a:solidFill>
                <a:latin typeface="Tw Cen MT"/>
                <a:hlinkClick r:id="rId4"/>
              </a:rPr>
              <a:t>National Strategy for Preventing Veteran Suicide</a:t>
            </a:r>
            <a:r>
              <a:rPr lang="en-US" sz="1013" dirty="0">
                <a:solidFill>
                  <a:prstClr val="black"/>
                </a:solidFill>
                <a:latin typeface="Tw Cen MT"/>
              </a:rPr>
              <a:t>. </a:t>
            </a:r>
          </a:p>
          <a:p>
            <a:pPr defTabSz="685800"/>
            <a:endParaRPr lang="en-US" sz="1013" dirty="0">
              <a:solidFill>
                <a:prstClr val="black"/>
              </a:solidFill>
              <a:latin typeface="Tw Cen MT"/>
            </a:endParaRPr>
          </a:p>
        </p:txBody>
      </p:sp>
    </p:spTree>
    <p:extLst>
      <p:ext uri="{BB962C8B-B14F-4D97-AF65-F5344CB8AC3E}">
        <p14:creationId xmlns:p14="http://schemas.microsoft.com/office/powerpoint/2010/main" val="99134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D1DCB03-36F2-4729-B36B-B2AD40D95947}"/>
              </a:ext>
            </a:extLst>
          </p:cNvPr>
          <p:cNvSpPr>
            <a:spLocks noGrp="1"/>
          </p:cNvSpPr>
          <p:nvPr>
            <p:ph type="title"/>
          </p:nvPr>
        </p:nvSpPr>
        <p:spPr/>
        <p:txBody>
          <a:bodyPr>
            <a:normAutofit fontScale="90000"/>
          </a:bodyPr>
          <a:lstStyle/>
          <a:p>
            <a:pPr algn="ctr"/>
            <a:r>
              <a:rPr lang="en-US" dirty="0"/>
              <a:t>Focused Priority Areas Across Federal, State, and Local Levels:</a:t>
            </a:r>
          </a:p>
        </p:txBody>
      </p:sp>
      <p:sp>
        <p:nvSpPr>
          <p:cNvPr id="18" name="Content Placeholder 17">
            <a:extLst>
              <a:ext uri="{FF2B5EF4-FFF2-40B4-BE49-F238E27FC236}">
                <a16:creationId xmlns:a16="http://schemas.microsoft.com/office/drawing/2014/main" id="{60032E23-02A9-4883-8D95-7F38622313FC}"/>
              </a:ext>
            </a:extLst>
          </p:cNvPr>
          <p:cNvSpPr>
            <a:spLocks noGrp="1"/>
          </p:cNvSpPr>
          <p:nvPr>
            <p:ph sz="half" idx="2"/>
          </p:nvPr>
        </p:nvSpPr>
        <p:spPr>
          <a:xfrm>
            <a:off x="2221827" y="2245814"/>
            <a:ext cx="5469356" cy="913015"/>
          </a:xfrm>
        </p:spPr>
        <p:txBody>
          <a:bodyPr vert="horz" lIns="68580" tIns="34290" rIns="68580" bIns="34290" rtlCol="0" anchor="t">
            <a:normAutofit/>
          </a:bodyPr>
          <a:lstStyle/>
          <a:p>
            <a:pPr marL="0" indent="0">
              <a:buClr>
                <a:schemeClr val="tx1"/>
              </a:buClr>
              <a:buNone/>
            </a:pPr>
            <a:r>
              <a:rPr lang="en-US" sz="2400" dirty="0"/>
              <a:t>Identify Service Members, Veterans, and their Families and Screen for Suicide Risk</a:t>
            </a:r>
          </a:p>
          <a:p>
            <a:endParaRPr lang="en-US" dirty="0"/>
          </a:p>
        </p:txBody>
      </p:sp>
      <p:pic>
        <p:nvPicPr>
          <p:cNvPr id="26" name="Content Placeholder 25" descr="A picture containing drawing&#10;&#10;Description automatically generated">
            <a:extLst>
              <a:ext uri="{FF2B5EF4-FFF2-40B4-BE49-F238E27FC236}">
                <a16:creationId xmlns:a16="http://schemas.microsoft.com/office/drawing/2014/main" id="{8CB73AB5-AE60-4E9A-A56A-ADA2B1B599AC}"/>
              </a:ext>
            </a:extLst>
          </p:cNvPr>
          <p:cNvPicPr>
            <a:picLocks noGrp="1"/>
          </p:cNvPicPr>
          <p:nvPr>
            <p:ph sz="half" idx="1"/>
          </p:nvPr>
        </p:nvPicPr>
        <p:blipFill rotWithShape="1">
          <a:blip r:embed="rId3" cstate="print">
            <a:extLst>
              <a:ext uri="{28A0092B-C50C-407E-A947-70E740481C1C}">
                <a14:useLocalDpi xmlns:a14="http://schemas.microsoft.com/office/drawing/2010/main" val="0"/>
              </a:ext>
            </a:extLst>
          </a:blip>
          <a:srcRect l="4453" r="5833" b="2365"/>
          <a:stretch/>
        </p:blipFill>
        <p:spPr bwMode="auto">
          <a:xfrm>
            <a:off x="989160" y="2089228"/>
            <a:ext cx="923009" cy="913015"/>
          </a:xfrm>
          <a:prstGeom prst="rect">
            <a:avLst/>
          </a:prstGeom>
          <a:ln>
            <a:noFill/>
          </a:ln>
          <a:extLst>
            <a:ext uri="{53640926-AAD7-44D8-BBD7-CCE9431645EC}">
              <a14:shadowObscured xmlns:a14="http://schemas.microsoft.com/office/drawing/2010/main"/>
            </a:ext>
          </a:extLst>
        </p:spPr>
      </p:pic>
      <p:pic>
        <p:nvPicPr>
          <p:cNvPr id="27" name="Picture 26" descr="A close up of a logo&#10;&#10;Description automatically generated">
            <a:extLst>
              <a:ext uri="{FF2B5EF4-FFF2-40B4-BE49-F238E27FC236}">
                <a16:creationId xmlns:a16="http://schemas.microsoft.com/office/drawing/2014/main" id="{B6B811C9-3895-458D-B332-B2000BFAEF78}"/>
              </a:ext>
            </a:extLst>
          </p:cNvPr>
          <p:cNvPicPr/>
          <p:nvPr/>
        </p:nvPicPr>
        <p:blipFill rotWithShape="1">
          <a:blip r:embed="rId4" cstate="print">
            <a:extLst>
              <a:ext uri="{28A0092B-C50C-407E-A947-70E740481C1C}">
                <a14:useLocalDpi xmlns:a14="http://schemas.microsoft.com/office/drawing/2010/main" val="0"/>
              </a:ext>
            </a:extLst>
          </a:blip>
          <a:srcRect l="9852" r="6398"/>
          <a:stretch/>
        </p:blipFill>
        <p:spPr bwMode="auto">
          <a:xfrm>
            <a:off x="989160" y="3229092"/>
            <a:ext cx="923009" cy="913015"/>
          </a:xfrm>
          <a:prstGeom prst="rect">
            <a:avLst/>
          </a:prstGeom>
          <a:ln>
            <a:noFill/>
          </a:ln>
          <a:extLst>
            <a:ext uri="{53640926-AAD7-44D8-BBD7-CCE9431645EC}">
              <a14:shadowObscured xmlns:a14="http://schemas.microsoft.com/office/drawing/2010/main"/>
            </a:ext>
          </a:extLst>
        </p:spPr>
      </p:pic>
      <p:pic>
        <p:nvPicPr>
          <p:cNvPr id="28" name="Picture 27" descr="A picture containing drawing&#10;&#10;Description automatically generated">
            <a:extLst>
              <a:ext uri="{FF2B5EF4-FFF2-40B4-BE49-F238E27FC236}">
                <a16:creationId xmlns:a16="http://schemas.microsoft.com/office/drawing/2014/main" id="{0AFCF852-2979-4659-B3FA-70F4BC168E3E}"/>
              </a:ext>
            </a:extLst>
          </p:cNvPr>
          <p:cNvPicPr/>
          <p:nvPr/>
        </p:nvPicPr>
        <p:blipFill rotWithShape="1">
          <a:blip r:embed="rId5" cstate="print">
            <a:extLst>
              <a:ext uri="{28A0092B-C50C-407E-A947-70E740481C1C}">
                <a14:useLocalDpi xmlns:a14="http://schemas.microsoft.com/office/drawing/2010/main" val="0"/>
              </a:ext>
            </a:extLst>
          </a:blip>
          <a:srcRect l="2534" t="1661" r="3001" b="2469"/>
          <a:stretch/>
        </p:blipFill>
        <p:spPr bwMode="auto">
          <a:xfrm>
            <a:off x="989161" y="4434900"/>
            <a:ext cx="923008" cy="913015"/>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93CECC22-2064-49D1-B7D6-4251C9B85169}"/>
              </a:ext>
            </a:extLst>
          </p:cNvPr>
          <p:cNvSpPr txBox="1"/>
          <p:nvPr/>
        </p:nvSpPr>
        <p:spPr>
          <a:xfrm>
            <a:off x="2221827" y="3341800"/>
            <a:ext cx="5780171" cy="807913"/>
          </a:xfrm>
          <a:prstGeom prst="rect">
            <a:avLst/>
          </a:prstGeom>
          <a:noFill/>
        </p:spPr>
        <p:txBody>
          <a:bodyPr wrap="square" lIns="68580" tIns="34290" rIns="68580" bIns="34290" rtlCol="0" anchor="t">
            <a:spAutoFit/>
          </a:bodyPr>
          <a:lstStyle/>
          <a:p>
            <a:pPr defTabSz="685800">
              <a:defRPr/>
            </a:pPr>
            <a:r>
              <a:rPr lang="en-US" sz="2400">
                <a:solidFill>
                  <a:prstClr val="black"/>
                </a:solidFill>
                <a:latin typeface="Calibri" panose="020F0502020204030204"/>
              </a:rPr>
              <a:t>Promote Connectedness and Improve Care Transitions</a:t>
            </a:r>
            <a:endParaRPr lang="en-US" sz="1350">
              <a:solidFill>
                <a:prstClr val="black"/>
              </a:solidFill>
              <a:latin typeface="Calibri" panose="020F0502020204030204"/>
            </a:endParaRPr>
          </a:p>
        </p:txBody>
      </p:sp>
      <p:sp>
        <p:nvSpPr>
          <p:cNvPr id="30" name="TextBox 29">
            <a:extLst>
              <a:ext uri="{FF2B5EF4-FFF2-40B4-BE49-F238E27FC236}">
                <a16:creationId xmlns:a16="http://schemas.microsoft.com/office/drawing/2014/main" id="{BA56FE8A-27DD-441C-8ECC-1E6E1A7EB8DE}"/>
              </a:ext>
            </a:extLst>
          </p:cNvPr>
          <p:cNvSpPr txBox="1"/>
          <p:nvPr/>
        </p:nvSpPr>
        <p:spPr>
          <a:xfrm>
            <a:off x="2221827" y="4487451"/>
            <a:ext cx="5940592" cy="807913"/>
          </a:xfrm>
          <a:prstGeom prst="rect">
            <a:avLst/>
          </a:prstGeom>
          <a:noFill/>
        </p:spPr>
        <p:txBody>
          <a:bodyPr wrap="square" lIns="68580" tIns="34290" rIns="68580" bIns="34290" rtlCol="0" anchor="t">
            <a:spAutoFit/>
          </a:bodyPr>
          <a:lstStyle/>
          <a:p>
            <a:pPr defTabSz="685800">
              <a:defRPr/>
            </a:pPr>
            <a:r>
              <a:rPr lang="en-US" sz="2400">
                <a:solidFill>
                  <a:prstClr val="black"/>
                </a:solidFill>
                <a:latin typeface="Calibri" panose="020F0502020204030204"/>
              </a:rPr>
              <a:t>Increase Lethal Means Safety and Safety Planning</a:t>
            </a:r>
            <a:endParaRPr lang="en-US" sz="1350">
              <a:solidFill>
                <a:prstClr val="black"/>
              </a:solidFill>
              <a:latin typeface="Calibri" panose="020F0502020204030204"/>
            </a:endParaRPr>
          </a:p>
        </p:txBody>
      </p:sp>
    </p:spTree>
    <p:extLst>
      <p:ext uri="{BB962C8B-B14F-4D97-AF65-F5344CB8AC3E}">
        <p14:creationId xmlns:p14="http://schemas.microsoft.com/office/powerpoint/2010/main" val="3098589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3208E3-C990-4AAF-BF6A-A434C1B8A886}"/>
              </a:ext>
            </a:extLst>
          </p:cNvPr>
          <p:cNvSpPr>
            <a:spLocks noGrp="1"/>
          </p:cNvSpPr>
          <p:nvPr>
            <p:ph type="title"/>
          </p:nvPr>
        </p:nvSpPr>
        <p:spPr>
          <a:xfrm>
            <a:off x="222885" y="5476473"/>
            <a:ext cx="8698230" cy="788442"/>
          </a:xfrm>
        </p:spPr>
        <p:txBody>
          <a:bodyPr>
            <a:normAutofit/>
          </a:bodyPr>
          <a:lstStyle/>
          <a:p>
            <a:pPr algn="ctr"/>
            <a:r>
              <a:rPr lang="en-US" sz="2250" dirty="0"/>
              <a:t>Community Engagement and Partnership Coordinator (CEPC) Overview</a:t>
            </a:r>
          </a:p>
        </p:txBody>
      </p:sp>
      <p:pic>
        <p:nvPicPr>
          <p:cNvPr id="4" name="Picture 5">
            <a:extLst>
              <a:ext uri="{FF2B5EF4-FFF2-40B4-BE49-F238E27FC236}">
                <a16:creationId xmlns:a16="http://schemas.microsoft.com/office/drawing/2014/main" id="{35A3470F-EDC4-432D-8EEF-0A833C7C69F8}"/>
              </a:ext>
            </a:extLst>
          </p:cNvPr>
          <p:cNvPicPr>
            <a:picLocks noGrp="1" noChangeAspect="1"/>
          </p:cNvPicPr>
          <p:nvPr>
            <p:ph idx="1"/>
          </p:nvPr>
        </p:nvPicPr>
        <p:blipFill>
          <a:blip r:embed="rId3"/>
          <a:stretch>
            <a:fillRect/>
          </a:stretch>
        </p:blipFill>
        <p:spPr>
          <a:xfrm>
            <a:off x="746848" y="3649481"/>
            <a:ext cx="1678781" cy="1657350"/>
          </a:xfrm>
        </p:spPr>
      </p:pic>
      <p:pic>
        <p:nvPicPr>
          <p:cNvPr id="12" name="Picture 12">
            <a:extLst>
              <a:ext uri="{FF2B5EF4-FFF2-40B4-BE49-F238E27FC236}">
                <a16:creationId xmlns:a16="http://schemas.microsoft.com/office/drawing/2014/main" id="{D1A97B9B-C838-4BAF-AA63-80A760C73F6F}"/>
              </a:ext>
            </a:extLst>
          </p:cNvPr>
          <p:cNvPicPr>
            <a:picLocks noChangeAspect="1"/>
          </p:cNvPicPr>
          <p:nvPr/>
        </p:nvPicPr>
        <p:blipFill>
          <a:blip r:embed="rId4"/>
          <a:stretch>
            <a:fillRect/>
          </a:stretch>
        </p:blipFill>
        <p:spPr>
          <a:xfrm>
            <a:off x="6531335" y="1771650"/>
            <a:ext cx="1671638" cy="1657350"/>
          </a:xfrm>
          <a:prstGeom prst="rect">
            <a:avLst/>
          </a:prstGeom>
        </p:spPr>
      </p:pic>
      <p:pic>
        <p:nvPicPr>
          <p:cNvPr id="13" name="Picture 13">
            <a:extLst>
              <a:ext uri="{FF2B5EF4-FFF2-40B4-BE49-F238E27FC236}">
                <a16:creationId xmlns:a16="http://schemas.microsoft.com/office/drawing/2014/main" id="{888621C2-F35A-49AE-883F-622578402C10}"/>
              </a:ext>
            </a:extLst>
          </p:cNvPr>
          <p:cNvPicPr>
            <a:picLocks noChangeAspect="1"/>
          </p:cNvPicPr>
          <p:nvPr/>
        </p:nvPicPr>
        <p:blipFill>
          <a:blip r:embed="rId5"/>
          <a:stretch>
            <a:fillRect/>
          </a:stretch>
        </p:blipFill>
        <p:spPr>
          <a:xfrm>
            <a:off x="3642663" y="1816204"/>
            <a:ext cx="1671638" cy="1657350"/>
          </a:xfrm>
          <a:prstGeom prst="rect">
            <a:avLst/>
          </a:prstGeom>
        </p:spPr>
      </p:pic>
      <p:pic>
        <p:nvPicPr>
          <p:cNvPr id="15" name="Picture 15">
            <a:extLst>
              <a:ext uri="{FF2B5EF4-FFF2-40B4-BE49-F238E27FC236}">
                <a16:creationId xmlns:a16="http://schemas.microsoft.com/office/drawing/2014/main" id="{6A360C16-1FC6-421F-A0B3-31B15FFB3063}"/>
              </a:ext>
            </a:extLst>
          </p:cNvPr>
          <p:cNvPicPr>
            <a:picLocks noChangeAspect="1"/>
          </p:cNvPicPr>
          <p:nvPr/>
        </p:nvPicPr>
        <p:blipFill>
          <a:blip r:embed="rId6"/>
          <a:stretch>
            <a:fillRect/>
          </a:stretch>
        </p:blipFill>
        <p:spPr>
          <a:xfrm>
            <a:off x="6531335" y="3649808"/>
            <a:ext cx="1671638" cy="1657350"/>
          </a:xfrm>
          <a:prstGeom prst="rect">
            <a:avLst/>
          </a:prstGeom>
        </p:spPr>
      </p:pic>
      <p:pic>
        <p:nvPicPr>
          <p:cNvPr id="20" name="Picture 20">
            <a:extLst>
              <a:ext uri="{FF2B5EF4-FFF2-40B4-BE49-F238E27FC236}">
                <a16:creationId xmlns:a16="http://schemas.microsoft.com/office/drawing/2014/main" id="{B3CEBEBE-3CDA-46D9-9264-3B3DEF005143}"/>
              </a:ext>
            </a:extLst>
          </p:cNvPr>
          <p:cNvPicPr>
            <a:picLocks noChangeAspect="1"/>
          </p:cNvPicPr>
          <p:nvPr/>
        </p:nvPicPr>
        <p:blipFill>
          <a:blip r:embed="rId7"/>
          <a:stretch>
            <a:fillRect/>
          </a:stretch>
        </p:blipFill>
        <p:spPr>
          <a:xfrm>
            <a:off x="3642663" y="3649482"/>
            <a:ext cx="1671638" cy="1678781"/>
          </a:xfrm>
          <a:prstGeom prst="rect">
            <a:avLst/>
          </a:prstGeom>
        </p:spPr>
      </p:pic>
      <p:pic>
        <p:nvPicPr>
          <p:cNvPr id="22" name="Picture 22">
            <a:extLst>
              <a:ext uri="{FF2B5EF4-FFF2-40B4-BE49-F238E27FC236}">
                <a16:creationId xmlns:a16="http://schemas.microsoft.com/office/drawing/2014/main" id="{792C3058-3A59-49CE-BCF0-004B5D21E59C}"/>
              </a:ext>
            </a:extLst>
          </p:cNvPr>
          <p:cNvPicPr>
            <a:picLocks noChangeAspect="1"/>
          </p:cNvPicPr>
          <p:nvPr/>
        </p:nvPicPr>
        <p:blipFill>
          <a:blip r:embed="rId8"/>
          <a:stretch>
            <a:fillRect/>
          </a:stretch>
        </p:blipFill>
        <p:spPr>
          <a:xfrm>
            <a:off x="753991" y="1816204"/>
            <a:ext cx="1671638" cy="1657350"/>
          </a:xfrm>
          <a:prstGeom prst="rect">
            <a:avLst/>
          </a:prstGeom>
        </p:spPr>
      </p:pic>
      <p:sp>
        <p:nvSpPr>
          <p:cNvPr id="10" name="Title 7">
            <a:extLst>
              <a:ext uri="{FF2B5EF4-FFF2-40B4-BE49-F238E27FC236}">
                <a16:creationId xmlns:a16="http://schemas.microsoft.com/office/drawing/2014/main" id="{FA72AF74-32A4-454E-BE2D-3B18853BD0D9}"/>
              </a:ext>
            </a:extLst>
          </p:cNvPr>
          <p:cNvSpPr txBox="1">
            <a:spLocks/>
          </p:cNvSpPr>
          <p:nvPr/>
        </p:nvSpPr>
        <p:spPr>
          <a:xfrm>
            <a:off x="1447800" y="276369"/>
            <a:ext cx="7136173" cy="788442"/>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a:t>New Positions within the VA</a:t>
            </a:r>
          </a:p>
        </p:txBody>
      </p:sp>
    </p:spTree>
    <p:extLst>
      <p:ext uri="{BB962C8B-B14F-4D97-AF65-F5344CB8AC3E}">
        <p14:creationId xmlns:p14="http://schemas.microsoft.com/office/powerpoint/2010/main" val="2143055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2FAF-3C1C-4914-9448-9F79E94D14F7}"/>
              </a:ext>
            </a:extLst>
          </p:cNvPr>
          <p:cNvSpPr>
            <a:spLocks noGrp="1"/>
          </p:cNvSpPr>
          <p:nvPr>
            <p:ph type="title"/>
          </p:nvPr>
        </p:nvSpPr>
        <p:spPr>
          <a:xfrm>
            <a:off x="1371600" y="335917"/>
            <a:ext cx="8361335" cy="799742"/>
          </a:xfrm>
        </p:spPr>
        <p:txBody>
          <a:bodyPr>
            <a:normAutofit/>
          </a:bodyPr>
          <a:lstStyle/>
          <a:p>
            <a:r>
              <a:rPr lang="en-US" sz="3200" dirty="0"/>
              <a:t>Effective Community-Based Suicide Prevention</a:t>
            </a:r>
          </a:p>
        </p:txBody>
      </p:sp>
      <p:sp>
        <p:nvSpPr>
          <p:cNvPr id="3" name="Content Placeholder 2">
            <a:extLst>
              <a:ext uri="{FF2B5EF4-FFF2-40B4-BE49-F238E27FC236}">
                <a16:creationId xmlns:a16="http://schemas.microsoft.com/office/drawing/2014/main" id="{CA6F8E05-BFD0-4536-B490-189FD6E3BC9E}"/>
              </a:ext>
            </a:extLst>
          </p:cNvPr>
          <p:cNvSpPr>
            <a:spLocks noGrp="1"/>
          </p:cNvSpPr>
          <p:nvPr>
            <p:ph sz="half" idx="1"/>
          </p:nvPr>
        </p:nvSpPr>
        <p:spPr>
          <a:xfrm>
            <a:off x="636269" y="1914329"/>
            <a:ext cx="7886700" cy="689568"/>
          </a:xfrm>
        </p:spPr>
        <p:txBody>
          <a:bodyPr vert="horz" lIns="68580" tIns="34290" rIns="68580" bIns="34290" rtlCol="0" anchor="t">
            <a:noAutofit/>
          </a:bodyPr>
          <a:lstStyle/>
          <a:p>
            <a:pPr marL="0" indent="0">
              <a:buNone/>
            </a:pPr>
            <a:r>
              <a:rPr lang="en-US" sz="2400"/>
              <a:t>For successful coalition building, it is important that all members actively participate in:</a:t>
            </a:r>
            <a:endParaRPr lang="en-US" sz="2400">
              <a:cs typeface="Calibri" panose="020F0502020204030204"/>
            </a:endParaRPr>
          </a:p>
        </p:txBody>
      </p:sp>
      <p:sp>
        <p:nvSpPr>
          <p:cNvPr id="5" name="Content Placeholder 4">
            <a:extLst>
              <a:ext uri="{FF2B5EF4-FFF2-40B4-BE49-F238E27FC236}">
                <a16:creationId xmlns:a16="http://schemas.microsoft.com/office/drawing/2014/main" id="{92490DF2-AEFB-4235-94BF-1BA2843DB6C0}"/>
              </a:ext>
            </a:extLst>
          </p:cNvPr>
          <p:cNvSpPr>
            <a:spLocks noGrp="1"/>
          </p:cNvSpPr>
          <p:nvPr>
            <p:ph sz="half" idx="2"/>
          </p:nvPr>
        </p:nvSpPr>
        <p:spPr>
          <a:xfrm>
            <a:off x="636269" y="2893724"/>
            <a:ext cx="4386387" cy="1905286"/>
          </a:xfrm>
        </p:spPr>
        <p:txBody>
          <a:bodyPr vert="horz" lIns="68580" tIns="34290" rIns="68580" bIns="34290" numCol="2" rtlCol="0" anchor="t">
            <a:normAutofit lnSpcReduction="10000"/>
          </a:bodyPr>
          <a:lstStyle/>
          <a:p>
            <a:pPr marL="385763" indent="-385763">
              <a:buFont typeface="+mj-lt"/>
              <a:buAutoNum type="arabicPeriod"/>
            </a:pPr>
            <a:r>
              <a:rPr lang="en-US" sz="1950"/>
              <a:t>Developing Shared Vision</a:t>
            </a:r>
            <a:endParaRPr lang="en-US" sz="1950">
              <a:cs typeface="Calibri"/>
            </a:endParaRPr>
          </a:p>
          <a:p>
            <a:pPr marL="385763" indent="-385763">
              <a:buAutoNum type="arabicPeriod"/>
            </a:pPr>
            <a:r>
              <a:rPr lang="en-US" sz="1950"/>
              <a:t>Needs Assessment </a:t>
            </a:r>
            <a:endParaRPr lang="en-US" sz="1950">
              <a:cs typeface="Calibri"/>
            </a:endParaRPr>
          </a:p>
          <a:p>
            <a:pPr marL="385763" indent="-385763">
              <a:buFont typeface="+mj-lt"/>
              <a:buAutoNum type="arabicPeriod"/>
            </a:pPr>
            <a:r>
              <a:rPr lang="en-US" sz="1950"/>
              <a:t>Organizational Capacity</a:t>
            </a:r>
            <a:endParaRPr lang="en-US" sz="1950">
              <a:cs typeface="Calibri"/>
            </a:endParaRPr>
          </a:p>
          <a:p>
            <a:pPr marL="385763" indent="-385763">
              <a:buFont typeface="+mj-lt"/>
              <a:buAutoNum type="arabicPeriod"/>
            </a:pPr>
            <a:r>
              <a:rPr lang="en-US" sz="1950"/>
              <a:t>Planning</a:t>
            </a:r>
            <a:endParaRPr lang="en-US" sz="1950">
              <a:cs typeface="Calibri"/>
            </a:endParaRPr>
          </a:p>
          <a:p>
            <a:pPr marL="385763" indent="-385763">
              <a:buFont typeface="+mj-lt"/>
              <a:buAutoNum type="arabicPeriod"/>
            </a:pPr>
            <a:r>
              <a:rPr lang="en-US" sz="1950"/>
              <a:t>Implementation</a:t>
            </a:r>
            <a:endParaRPr lang="en-US" sz="1950">
              <a:cs typeface="Calibri"/>
            </a:endParaRPr>
          </a:p>
          <a:p>
            <a:pPr marL="385763" indent="-385763">
              <a:buFont typeface="+mj-lt"/>
              <a:buAutoNum type="arabicPeriod"/>
            </a:pPr>
            <a:r>
              <a:rPr lang="en-US" sz="1950"/>
              <a:t>Evaluation</a:t>
            </a:r>
            <a:endParaRPr lang="en-US" sz="1950">
              <a:cs typeface="Calibri"/>
            </a:endParaRPr>
          </a:p>
          <a:p>
            <a:pPr marL="385763" indent="-385763">
              <a:buFont typeface="+mj-lt"/>
              <a:buAutoNum type="arabicPeriod"/>
            </a:pPr>
            <a:r>
              <a:rPr lang="en-US" sz="1950"/>
              <a:t>Sustainability </a:t>
            </a:r>
            <a:endParaRPr lang="en-US" sz="1950">
              <a:cs typeface="Calibri"/>
            </a:endParaRPr>
          </a:p>
          <a:p>
            <a:endParaRPr lang="en-US" sz="2250">
              <a:cs typeface="Calibri"/>
            </a:endParaRPr>
          </a:p>
        </p:txBody>
      </p:sp>
      <p:sp>
        <p:nvSpPr>
          <p:cNvPr id="4" name="Slide Number Placeholder 3">
            <a:extLst>
              <a:ext uri="{FF2B5EF4-FFF2-40B4-BE49-F238E27FC236}">
                <a16:creationId xmlns:a16="http://schemas.microsoft.com/office/drawing/2014/main" id="{1324D966-A843-4A67-A63B-36F18B5725B6}"/>
              </a:ext>
            </a:extLst>
          </p:cNvPr>
          <p:cNvSpPr>
            <a:spLocks noGrp="1"/>
          </p:cNvSpPr>
          <p:nvPr>
            <p:ph type="sldNum" sz="quarter" idx="12"/>
          </p:nvPr>
        </p:nvSpPr>
        <p:spPr>
          <a:xfrm>
            <a:off x="4724400" y="6356351"/>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046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D12D91-5F71-FE4F-A594-B9667DC21877}" type="slidenum">
              <a:rPr lang="en-US" smtClean="0"/>
              <a:pPr/>
              <a:t>25</a:t>
            </a:fld>
            <a:endParaRPr lang="en-US"/>
          </a:p>
        </p:txBody>
      </p:sp>
      <p:pic>
        <p:nvPicPr>
          <p:cNvPr id="7" name="Picture 7">
            <a:extLst>
              <a:ext uri="{FF2B5EF4-FFF2-40B4-BE49-F238E27FC236}">
                <a16:creationId xmlns:a16="http://schemas.microsoft.com/office/drawing/2014/main" id="{192061CF-BBAD-4695-838A-D6E99A9597C4}"/>
              </a:ext>
            </a:extLst>
          </p:cNvPr>
          <p:cNvPicPr>
            <a:picLocks noChangeAspect="1"/>
          </p:cNvPicPr>
          <p:nvPr/>
        </p:nvPicPr>
        <p:blipFill>
          <a:blip r:embed="rId3"/>
          <a:stretch>
            <a:fillRect/>
          </a:stretch>
        </p:blipFill>
        <p:spPr>
          <a:xfrm>
            <a:off x="4868141" y="2521098"/>
            <a:ext cx="3858489" cy="2517190"/>
          </a:xfrm>
          <a:prstGeom prst="rect">
            <a:avLst/>
          </a:prstGeom>
        </p:spPr>
      </p:pic>
    </p:spTree>
    <p:extLst>
      <p:ext uri="{BB962C8B-B14F-4D97-AF65-F5344CB8AC3E}">
        <p14:creationId xmlns:p14="http://schemas.microsoft.com/office/powerpoint/2010/main" val="134104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989C-D280-4460-90E5-CC6DE9C61D31}"/>
              </a:ext>
            </a:extLst>
          </p:cNvPr>
          <p:cNvSpPr>
            <a:spLocks noGrp="1"/>
          </p:cNvSpPr>
          <p:nvPr>
            <p:ph type="title"/>
          </p:nvPr>
        </p:nvSpPr>
        <p:spPr/>
        <p:txBody>
          <a:bodyPr/>
          <a:lstStyle/>
          <a:p>
            <a:r>
              <a:rPr lang="en-US" dirty="0"/>
              <a:t>How can a community help?</a:t>
            </a:r>
          </a:p>
        </p:txBody>
      </p:sp>
      <p:sp>
        <p:nvSpPr>
          <p:cNvPr id="3" name="Content Placeholder 2">
            <a:extLst>
              <a:ext uri="{FF2B5EF4-FFF2-40B4-BE49-F238E27FC236}">
                <a16:creationId xmlns:a16="http://schemas.microsoft.com/office/drawing/2014/main" id="{3E66354F-956F-44A8-9246-B2CEB6F4DFC2}"/>
              </a:ext>
            </a:extLst>
          </p:cNvPr>
          <p:cNvSpPr>
            <a:spLocks noGrp="1"/>
          </p:cNvSpPr>
          <p:nvPr>
            <p:ph sz="quarter" idx="2"/>
          </p:nvPr>
        </p:nvSpPr>
        <p:spPr>
          <a:xfrm>
            <a:off x="304800" y="2133600"/>
            <a:ext cx="3886200" cy="3581400"/>
          </a:xfrm>
        </p:spPr>
        <p:txBody>
          <a:bodyPr>
            <a:normAutofit fontScale="85000" lnSpcReduction="10000"/>
          </a:bodyPr>
          <a:lstStyle/>
          <a:p>
            <a:r>
              <a:rPr lang="en-US" dirty="0"/>
              <a:t>Consider incorporating a military screening question:</a:t>
            </a:r>
          </a:p>
          <a:p>
            <a:pPr lvl="1"/>
            <a:r>
              <a:rPr lang="en-US" b="1" dirty="0"/>
              <a:t>“Have you or a member of your household served in the military?”</a:t>
            </a:r>
          </a:p>
          <a:p>
            <a:r>
              <a:rPr lang="en-US" dirty="0"/>
              <a:t>If yes, can I share resources of benefits available in MI? (We offer free toolkit folders).</a:t>
            </a:r>
          </a:p>
        </p:txBody>
      </p:sp>
      <p:sp>
        <p:nvSpPr>
          <p:cNvPr id="4" name="Content Placeholder 3">
            <a:extLst>
              <a:ext uri="{FF2B5EF4-FFF2-40B4-BE49-F238E27FC236}">
                <a16:creationId xmlns:a16="http://schemas.microsoft.com/office/drawing/2014/main" id="{A5951AC3-F030-4A64-A23B-70483BCA3207}"/>
              </a:ext>
            </a:extLst>
          </p:cNvPr>
          <p:cNvSpPr>
            <a:spLocks noGrp="1"/>
          </p:cNvSpPr>
          <p:nvPr>
            <p:ph sz="quarter" idx="4"/>
          </p:nvPr>
        </p:nvSpPr>
        <p:spPr>
          <a:xfrm>
            <a:off x="4800600" y="2057400"/>
            <a:ext cx="3886200" cy="3581400"/>
          </a:xfrm>
        </p:spPr>
        <p:txBody>
          <a:bodyPr>
            <a:normAutofit fontScale="85000" lnSpcReduction="10000"/>
          </a:bodyPr>
          <a:lstStyle/>
          <a:p>
            <a:r>
              <a:rPr lang="en-US" dirty="0"/>
              <a:t>Consider ordering </a:t>
            </a:r>
            <a:r>
              <a:rPr lang="en-US" b="1" dirty="0"/>
              <a:t>free</a:t>
            </a:r>
            <a:r>
              <a:rPr lang="en-US" dirty="0"/>
              <a:t> toolkits that can be used in high trafficked areas of your business and/or within the break rooms of your company.</a:t>
            </a:r>
          </a:p>
        </p:txBody>
      </p:sp>
      <p:pic>
        <p:nvPicPr>
          <p:cNvPr id="9" name="Picture 8">
            <a:extLst>
              <a:ext uri="{FF2B5EF4-FFF2-40B4-BE49-F238E27FC236}">
                <a16:creationId xmlns:a16="http://schemas.microsoft.com/office/drawing/2014/main" id="{E19FAD1A-8558-421E-98BC-38CCB3A3CA9B}"/>
              </a:ext>
            </a:extLst>
          </p:cNvPr>
          <p:cNvPicPr>
            <a:picLocks noChangeAspect="1"/>
          </p:cNvPicPr>
          <p:nvPr/>
        </p:nvPicPr>
        <p:blipFill>
          <a:blip r:embed="rId2"/>
          <a:stretch>
            <a:fillRect/>
          </a:stretch>
        </p:blipFill>
        <p:spPr>
          <a:xfrm>
            <a:off x="5181600" y="4313238"/>
            <a:ext cx="2956435" cy="2271712"/>
          </a:xfrm>
          <a:prstGeom prst="rect">
            <a:avLst/>
          </a:prstGeom>
        </p:spPr>
      </p:pic>
    </p:spTree>
    <p:extLst>
      <p:ext uri="{BB962C8B-B14F-4D97-AF65-F5344CB8AC3E}">
        <p14:creationId xmlns:p14="http://schemas.microsoft.com/office/powerpoint/2010/main" val="789536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154F3-70FA-47CF-AE98-3FCCB9FDAE4C}"/>
              </a:ext>
            </a:extLst>
          </p:cNvPr>
          <p:cNvSpPr>
            <a:spLocks noGrp="1"/>
          </p:cNvSpPr>
          <p:nvPr>
            <p:ph type="title"/>
          </p:nvPr>
        </p:nvSpPr>
        <p:spPr>
          <a:xfrm>
            <a:off x="1312164" y="838200"/>
            <a:ext cx="8872426" cy="796999"/>
          </a:xfrm>
        </p:spPr>
        <p:txBody>
          <a:bodyPr>
            <a:normAutofit fontScale="90000"/>
          </a:bodyPr>
          <a:lstStyle/>
          <a:p>
            <a:r>
              <a:rPr lang="en-US" dirty="0">
                <a:ea typeface="Arial Unicode MS" panose="020B0604020202020204" pitchFamily="34" charset="-128"/>
                <a:cs typeface="Arial Unicode MS" panose="020B0604020202020204" pitchFamily="34" charset="-128"/>
              </a:rPr>
              <a:t>Key Efforts and Focus- </a:t>
            </a:r>
            <a:br>
              <a:rPr lang="en-US" dirty="0">
                <a:ea typeface="Arial Unicode MS" panose="020B0604020202020204" pitchFamily="34" charset="-128"/>
                <a:cs typeface="Arial Unicode MS" panose="020B0604020202020204" pitchFamily="34" charset="-128"/>
              </a:rPr>
            </a:br>
            <a:r>
              <a:rPr lang="en-US" dirty="0">
                <a:ea typeface="Arial Unicode MS" panose="020B0604020202020204" pitchFamily="34" charset="-128"/>
                <a:cs typeface="Arial Unicode MS" panose="020B0604020202020204" pitchFamily="34" charset="-128"/>
              </a:rPr>
              <a:t>Michigan Governor’s Challenge</a:t>
            </a:r>
            <a:br>
              <a:rPr lang="en-US" dirty="0">
                <a:ea typeface="Arial Unicode MS" panose="020B0604020202020204" pitchFamily="34" charset="-128"/>
                <a:cs typeface="Arial Unicode MS" panose="020B0604020202020204" pitchFamily="34" charset="-128"/>
              </a:rPr>
            </a:br>
            <a:br>
              <a:rPr lang="en-US" b="1" i="0" dirty="0">
                <a:solidFill>
                  <a:srgbClr val="1E384B"/>
                </a:solidFill>
                <a:effectLst/>
                <a:latin typeface="Tahoma" panose="020B0604030504040204" pitchFamily="34" charset="0"/>
              </a:rPr>
            </a:br>
            <a:endParaRPr lang="en-US" dirty="0"/>
          </a:p>
        </p:txBody>
      </p:sp>
      <p:sp>
        <p:nvSpPr>
          <p:cNvPr id="3" name="Content Placeholder 2">
            <a:extLst>
              <a:ext uri="{FF2B5EF4-FFF2-40B4-BE49-F238E27FC236}">
                <a16:creationId xmlns:a16="http://schemas.microsoft.com/office/drawing/2014/main" id="{44E93235-D0B3-4F90-A633-B3D8CABBDB30}"/>
              </a:ext>
            </a:extLst>
          </p:cNvPr>
          <p:cNvSpPr>
            <a:spLocks noGrp="1"/>
          </p:cNvSpPr>
          <p:nvPr>
            <p:ph idx="1"/>
          </p:nvPr>
        </p:nvSpPr>
        <p:spPr>
          <a:xfrm>
            <a:off x="533400" y="1676400"/>
            <a:ext cx="7620000" cy="2451773"/>
          </a:xfrm>
        </p:spPr>
        <p:txBody>
          <a:bodyPr>
            <a:normAutofit fontScale="25000" lnSpcReduction="20000"/>
          </a:bodyPr>
          <a:lstStyle/>
          <a:p>
            <a:pPr>
              <a:buFont typeface="Wingdings" panose="05000000000000000000" pitchFamily="2" charset="2"/>
              <a:buChar char="q"/>
            </a:pPr>
            <a:endParaRPr lang="en-US" sz="8800" dirty="0"/>
          </a:p>
          <a:p>
            <a:pPr algn="l">
              <a:buFont typeface="Wingdings" panose="05000000000000000000" pitchFamily="2" charset="2"/>
              <a:buChar char="q"/>
            </a:pPr>
            <a:r>
              <a:rPr lang="en-US" sz="8800" dirty="0"/>
              <a:t>Engaging community partners, business, and employers to consider implementing innovative best practices (e.g., Screening and </a:t>
            </a:r>
            <a:r>
              <a:rPr lang="en-US" sz="8800" i="1" dirty="0">
                <a:highlight>
                  <a:srgbClr val="FFFF00"/>
                </a:highlight>
              </a:rPr>
              <a:t>Asking the Question</a:t>
            </a:r>
            <a:r>
              <a:rPr lang="en-US" sz="8800" dirty="0">
                <a:highlight>
                  <a:srgbClr val="FFFF00"/>
                </a:highlight>
              </a:rPr>
              <a:t> </a:t>
            </a:r>
            <a:r>
              <a:rPr lang="en-US" sz="8800" i="1" dirty="0"/>
              <a:t>– (</a:t>
            </a:r>
            <a:r>
              <a:rPr lang="en-US" sz="8800" b="1" i="1" dirty="0"/>
              <a:t>have you or a member of your household ever served in the military</a:t>
            </a:r>
            <a:r>
              <a:rPr lang="en-US" sz="8800" i="1" dirty="0"/>
              <a:t>?</a:t>
            </a:r>
            <a:r>
              <a:rPr lang="en-US" sz="8800" dirty="0"/>
              <a:t>)</a:t>
            </a:r>
          </a:p>
          <a:p>
            <a:pPr algn="l">
              <a:buFont typeface="Wingdings" panose="05000000000000000000" pitchFamily="2" charset="2"/>
              <a:buChar char="q"/>
            </a:pPr>
            <a:endParaRPr lang="en-US" sz="8800" dirty="0"/>
          </a:p>
          <a:p>
            <a:pPr>
              <a:buFont typeface="Wingdings" panose="05000000000000000000" pitchFamily="2" charset="2"/>
              <a:buChar char="q"/>
            </a:pPr>
            <a:r>
              <a:rPr lang="en-US" sz="8800" dirty="0">
                <a:cs typeface="Calibri" panose="020F0502020204030204" pitchFamily="34" charset="0"/>
              </a:rPr>
              <a:t>To encourage organizations to “</a:t>
            </a:r>
            <a:r>
              <a:rPr lang="en-US" sz="8800" dirty="0">
                <a:highlight>
                  <a:srgbClr val="FFFF00"/>
                </a:highlight>
                <a:cs typeface="Calibri" panose="020F0502020204030204" pitchFamily="34" charset="0"/>
              </a:rPr>
              <a:t>Ask the Question</a:t>
            </a:r>
            <a:r>
              <a:rPr lang="en-US" sz="8800" dirty="0">
                <a:cs typeface="Calibri" panose="020F0502020204030204" pitchFamily="34" charset="0"/>
              </a:rPr>
              <a:t>” the MI Governor’s Challenge team developed the </a:t>
            </a:r>
            <a:r>
              <a:rPr lang="en-US" sz="8800" b="1" dirty="0">
                <a:cs typeface="Calibri" panose="020F0502020204030204" pitchFamily="34" charset="0"/>
              </a:rPr>
              <a:t>MI Veteran Connector</a:t>
            </a:r>
            <a:r>
              <a:rPr lang="en-US" sz="8800" dirty="0">
                <a:cs typeface="Calibri" panose="020F0502020204030204" pitchFamily="34" charset="0"/>
              </a:rPr>
              <a:t> designation.</a:t>
            </a:r>
          </a:p>
          <a:p>
            <a:pPr marL="0" indent="0" algn="l">
              <a:buNone/>
            </a:pPr>
            <a:r>
              <a:rPr lang="en-US" sz="8400" dirty="0"/>
              <a:t> </a:t>
            </a:r>
          </a:p>
          <a:p>
            <a:pPr marL="257175" lvl="1" indent="0">
              <a:buClr>
                <a:schemeClr val="tx1"/>
              </a:buClr>
              <a:buNone/>
            </a:pPr>
            <a:endParaRPr lang="en-US" b="0" i="0" dirty="0">
              <a:solidFill>
                <a:schemeClr val="tx1"/>
              </a:solidFill>
              <a:effectLst/>
              <a:latin typeface="Tahoma" panose="020B0604030504040204" pitchFamily="34" charset="0"/>
            </a:endParaRPr>
          </a:p>
          <a:p>
            <a:pPr marL="0" indent="0">
              <a:buNone/>
            </a:pPr>
            <a:endParaRPr lang="en-US" dirty="0"/>
          </a:p>
        </p:txBody>
      </p:sp>
      <p:pic>
        <p:nvPicPr>
          <p:cNvPr id="4" name="Picture 3">
            <a:extLst>
              <a:ext uri="{FF2B5EF4-FFF2-40B4-BE49-F238E27FC236}">
                <a16:creationId xmlns:a16="http://schemas.microsoft.com/office/drawing/2014/main" id="{9A3013E9-5465-417C-8070-5531B1C045E1}"/>
              </a:ext>
            </a:extLst>
          </p:cNvPr>
          <p:cNvPicPr>
            <a:picLocks noChangeAspect="1"/>
          </p:cNvPicPr>
          <p:nvPr/>
        </p:nvPicPr>
        <p:blipFill>
          <a:blip r:embed="rId2"/>
          <a:stretch>
            <a:fillRect/>
          </a:stretch>
        </p:blipFill>
        <p:spPr>
          <a:xfrm>
            <a:off x="3048000" y="4376497"/>
            <a:ext cx="2496392" cy="2280488"/>
          </a:xfrm>
          <a:prstGeom prst="rect">
            <a:avLst/>
          </a:prstGeom>
        </p:spPr>
      </p:pic>
    </p:spTree>
    <p:extLst>
      <p:ext uri="{BB962C8B-B14F-4D97-AF65-F5344CB8AC3E}">
        <p14:creationId xmlns:p14="http://schemas.microsoft.com/office/powerpoint/2010/main" val="233822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41BD1-E19A-4A49-B0EC-CAAE366757BD}"/>
              </a:ext>
            </a:extLst>
          </p:cNvPr>
          <p:cNvSpPr>
            <a:spLocks noGrp="1"/>
          </p:cNvSpPr>
          <p:nvPr>
            <p:ph type="title"/>
          </p:nvPr>
        </p:nvSpPr>
        <p:spPr>
          <a:xfrm>
            <a:off x="1447800" y="762000"/>
            <a:ext cx="6114755" cy="591332"/>
          </a:xfrm>
        </p:spPr>
        <p:txBody>
          <a:bodyPr>
            <a:normAutofit fontScale="90000"/>
          </a:bodyPr>
          <a:lstStyle/>
          <a:p>
            <a:r>
              <a:rPr lang="en-US" dirty="0">
                <a:ea typeface="Arial Unicode MS" panose="020B0604020202020204" pitchFamily="34" charset="-128"/>
                <a:cs typeface="Arial Unicode MS" panose="020B0604020202020204" pitchFamily="34" charset="-128"/>
              </a:rPr>
              <a:t>Benefits of Becoming a </a:t>
            </a:r>
            <a:br>
              <a:rPr lang="en-US" dirty="0">
                <a:ea typeface="Arial Unicode MS" panose="020B0604020202020204" pitchFamily="34" charset="-128"/>
                <a:cs typeface="Arial Unicode MS" panose="020B0604020202020204" pitchFamily="34" charset="-128"/>
              </a:rPr>
            </a:br>
            <a:r>
              <a:rPr lang="en-US" dirty="0">
                <a:ea typeface="Arial Unicode MS" panose="020B0604020202020204" pitchFamily="34" charset="-128"/>
                <a:cs typeface="Arial Unicode MS" panose="020B0604020202020204" pitchFamily="34" charset="-128"/>
              </a:rPr>
              <a:t>MI Veteran Connector</a:t>
            </a:r>
            <a:br>
              <a:rPr lang="en-US" dirty="0">
                <a:ea typeface="Arial Unicode MS" panose="020B0604020202020204" pitchFamily="34" charset="-128"/>
                <a:cs typeface="Arial Unicode MS" panose="020B0604020202020204" pitchFamily="34" charset="-128"/>
              </a:rPr>
            </a:br>
            <a:endParaRPr lang="en-US" u="sng" dirty="0">
              <a:solidFill>
                <a:schemeClr val="tx1"/>
              </a:solidFill>
            </a:endParaRPr>
          </a:p>
        </p:txBody>
      </p:sp>
      <p:sp>
        <p:nvSpPr>
          <p:cNvPr id="3" name="Content Placeholder 2">
            <a:extLst>
              <a:ext uri="{FF2B5EF4-FFF2-40B4-BE49-F238E27FC236}">
                <a16:creationId xmlns:a16="http://schemas.microsoft.com/office/drawing/2014/main" id="{A0AB0055-C9FC-4A88-B771-C3CAD806894C}"/>
              </a:ext>
            </a:extLst>
          </p:cNvPr>
          <p:cNvSpPr>
            <a:spLocks noGrp="1"/>
          </p:cNvSpPr>
          <p:nvPr>
            <p:ph idx="1"/>
          </p:nvPr>
        </p:nvSpPr>
        <p:spPr>
          <a:xfrm>
            <a:off x="152400" y="1600201"/>
            <a:ext cx="7086600" cy="4495799"/>
          </a:xfrm>
        </p:spPr>
        <p:txBody>
          <a:bodyPr>
            <a:noAutofit/>
          </a:bodyPr>
          <a:lstStyle/>
          <a:p>
            <a:pPr>
              <a:buFont typeface="Wingdings" panose="05000000000000000000" pitchFamily="2" charset="2"/>
              <a:buChar char="q"/>
            </a:pPr>
            <a:r>
              <a:rPr lang="en-US" sz="2100" dirty="0"/>
              <a:t>“</a:t>
            </a:r>
            <a:r>
              <a:rPr lang="en-US" sz="2100" b="1" dirty="0"/>
              <a:t>Michigan Veteran Connector</a:t>
            </a:r>
            <a:r>
              <a:rPr lang="en-US" sz="2100" dirty="0"/>
              <a:t>” designation that shows your company as an ally in the veteran community.</a:t>
            </a:r>
          </a:p>
          <a:p>
            <a:pPr>
              <a:buFont typeface="Wingdings" panose="05000000000000000000" pitchFamily="2" charset="2"/>
              <a:buChar char="q"/>
            </a:pPr>
            <a:endParaRPr lang="en-US" sz="500" dirty="0"/>
          </a:p>
          <a:p>
            <a:pPr>
              <a:buFont typeface="Wingdings" panose="05000000000000000000" pitchFamily="2" charset="2"/>
              <a:buChar char="q"/>
            </a:pPr>
            <a:endParaRPr lang="en-US" sz="150" dirty="0"/>
          </a:p>
          <a:p>
            <a:pPr>
              <a:buFont typeface="Wingdings" panose="05000000000000000000" pitchFamily="2" charset="2"/>
              <a:buChar char="q"/>
            </a:pPr>
            <a:r>
              <a:rPr lang="en-US" sz="2100" dirty="0"/>
              <a:t>Free veteran centric materials including VA and Gov. Challenge toolkits (printed and electronic).</a:t>
            </a:r>
          </a:p>
          <a:p>
            <a:pPr>
              <a:buFont typeface="Wingdings" panose="05000000000000000000" pitchFamily="2" charset="2"/>
              <a:buChar char="q"/>
            </a:pPr>
            <a:endParaRPr lang="en-US" sz="500" dirty="0"/>
          </a:p>
          <a:p>
            <a:pPr>
              <a:buFont typeface="Wingdings" panose="05000000000000000000" pitchFamily="2" charset="2"/>
              <a:buChar char="q"/>
            </a:pPr>
            <a:endParaRPr lang="en-US" sz="150" dirty="0"/>
          </a:p>
          <a:p>
            <a:pPr>
              <a:buFont typeface="Wingdings" panose="05000000000000000000" pitchFamily="2" charset="2"/>
              <a:buChar char="q"/>
            </a:pPr>
            <a:r>
              <a:rPr lang="en-US" sz="2100" dirty="0"/>
              <a:t>Access to the Michigan Governor’s Challenge </a:t>
            </a:r>
            <a:r>
              <a:rPr lang="en-US" sz="2100" b="1" dirty="0"/>
              <a:t>Psych Armor Portal</a:t>
            </a:r>
            <a:r>
              <a:rPr lang="en-US" sz="2100" dirty="0"/>
              <a:t> which contains free veteran centric training and resources. </a:t>
            </a:r>
          </a:p>
          <a:p>
            <a:pPr>
              <a:buFont typeface="Wingdings" panose="05000000000000000000" pitchFamily="2" charset="2"/>
              <a:buChar char="q"/>
            </a:pPr>
            <a:endParaRPr lang="en-US" sz="500" dirty="0"/>
          </a:p>
          <a:p>
            <a:pPr>
              <a:buFont typeface="Wingdings" panose="05000000000000000000" pitchFamily="2" charset="2"/>
              <a:buChar char="q"/>
            </a:pPr>
            <a:r>
              <a:rPr lang="en-US" sz="2100" dirty="0"/>
              <a:t>Introductions to key veteran service providers (MVAA Veteran Service Officers, VA Homeless Coordinators, DHHS Veteran Navigators, and more!)</a:t>
            </a:r>
          </a:p>
          <a:p>
            <a:pPr>
              <a:buFont typeface="Wingdings" panose="05000000000000000000" pitchFamily="2" charset="2"/>
              <a:buChar char="q"/>
            </a:pPr>
            <a:endParaRPr lang="en-US" sz="500" dirty="0"/>
          </a:p>
          <a:p>
            <a:pPr>
              <a:buFont typeface="Wingdings" panose="05000000000000000000" pitchFamily="2" charset="2"/>
              <a:buChar char="q"/>
            </a:pPr>
            <a:endParaRPr lang="en-US" sz="2100" dirty="0"/>
          </a:p>
        </p:txBody>
      </p:sp>
      <p:pic>
        <p:nvPicPr>
          <p:cNvPr id="4" name="Picture 3">
            <a:extLst>
              <a:ext uri="{FF2B5EF4-FFF2-40B4-BE49-F238E27FC236}">
                <a16:creationId xmlns:a16="http://schemas.microsoft.com/office/drawing/2014/main" id="{822DAD3E-2D87-475F-8E6F-C235CFD845B5}"/>
              </a:ext>
            </a:extLst>
          </p:cNvPr>
          <p:cNvPicPr>
            <a:picLocks noChangeAspect="1"/>
          </p:cNvPicPr>
          <p:nvPr/>
        </p:nvPicPr>
        <p:blipFill>
          <a:blip r:embed="rId2"/>
          <a:stretch>
            <a:fillRect/>
          </a:stretch>
        </p:blipFill>
        <p:spPr>
          <a:xfrm>
            <a:off x="7315200" y="76200"/>
            <a:ext cx="1167799" cy="1066800"/>
          </a:xfrm>
          <a:prstGeom prst="rect">
            <a:avLst/>
          </a:prstGeom>
        </p:spPr>
      </p:pic>
    </p:spTree>
    <p:extLst>
      <p:ext uri="{BB962C8B-B14F-4D97-AF65-F5344CB8AC3E}">
        <p14:creationId xmlns:p14="http://schemas.microsoft.com/office/powerpoint/2010/main" val="74319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5CA5-9812-431F-8CDA-944EEE385797}"/>
              </a:ext>
            </a:extLst>
          </p:cNvPr>
          <p:cNvSpPr>
            <a:spLocks noGrp="1"/>
          </p:cNvSpPr>
          <p:nvPr>
            <p:ph type="title"/>
          </p:nvPr>
        </p:nvSpPr>
        <p:spPr/>
        <p:txBody>
          <a:bodyPr>
            <a:normAutofit fontScale="90000"/>
          </a:bodyPr>
          <a:lstStyle/>
          <a:p>
            <a:r>
              <a:rPr lang="en-US" dirty="0"/>
              <a:t>Michigan Governor’s Challenge: Training Portal</a:t>
            </a:r>
          </a:p>
        </p:txBody>
      </p:sp>
      <p:sp>
        <p:nvSpPr>
          <p:cNvPr id="3" name="Slide Number Placeholder 2">
            <a:extLst>
              <a:ext uri="{FF2B5EF4-FFF2-40B4-BE49-F238E27FC236}">
                <a16:creationId xmlns:a16="http://schemas.microsoft.com/office/drawing/2014/main" id="{01F81800-163B-4EA7-901C-FCC7A5D0DD9D}"/>
              </a:ext>
            </a:extLst>
          </p:cNvPr>
          <p:cNvSpPr>
            <a:spLocks noGrp="1"/>
          </p:cNvSpPr>
          <p:nvPr>
            <p:ph type="sldNum" sz="quarter" idx="12"/>
          </p:nvPr>
        </p:nvSpPr>
        <p:spPr/>
        <p:txBody>
          <a:bodyPr>
            <a:normAutofit fontScale="85000" lnSpcReduction="20000"/>
          </a:bodyPr>
          <a:lstStyle/>
          <a:p>
            <a:fld id="{7B8F6204-0806-423A-A193-A82EE0BDC9C2}" type="slidenum">
              <a:rPr lang="en-US" smtClean="0"/>
              <a:pPr/>
              <a:t>29</a:t>
            </a:fld>
            <a:endParaRPr lang="en-US" dirty="0"/>
          </a:p>
        </p:txBody>
      </p:sp>
      <p:pic>
        <p:nvPicPr>
          <p:cNvPr id="5" name="Picture 4">
            <a:extLst>
              <a:ext uri="{FF2B5EF4-FFF2-40B4-BE49-F238E27FC236}">
                <a16:creationId xmlns:a16="http://schemas.microsoft.com/office/drawing/2014/main" id="{408DAB67-F371-43EF-8C37-3F53C434412F}"/>
              </a:ext>
            </a:extLst>
          </p:cNvPr>
          <p:cNvPicPr>
            <a:picLocks noChangeAspect="1"/>
          </p:cNvPicPr>
          <p:nvPr/>
        </p:nvPicPr>
        <p:blipFill rotWithShape="1">
          <a:blip r:embed="rId2"/>
          <a:srcRect b="21577"/>
          <a:stretch/>
        </p:blipFill>
        <p:spPr>
          <a:xfrm>
            <a:off x="193830" y="4484113"/>
            <a:ext cx="3165110" cy="1196310"/>
          </a:xfrm>
          <a:prstGeom prst="rect">
            <a:avLst/>
          </a:prstGeom>
        </p:spPr>
      </p:pic>
      <p:pic>
        <p:nvPicPr>
          <p:cNvPr id="7" name="Picture 6">
            <a:extLst>
              <a:ext uri="{FF2B5EF4-FFF2-40B4-BE49-F238E27FC236}">
                <a16:creationId xmlns:a16="http://schemas.microsoft.com/office/drawing/2014/main" id="{DD37DFF4-9EB8-4851-A3D6-0790CDB5FE2C}"/>
              </a:ext>
            </a:extLst>
          </p:cNvPr>
          <p:cNvPicPr>
            <a:picLocks noChangeAspect="1"/>
          </p:cNvPicPr>
          <p:nvPr/>
        </p:nvPicPr>
        <p:blipFill>
          <a:blip r:embed="rId3"/>
          <a:stretch>
            <a:fillRect/>
          </a:stretch>
        </p:blipFill>
        <p:spPr>
          <a:xfrm>
            <a:off x="3894513" y="4507406"/>
            <a:ext cx="2004397" cy="940302"/>
          </a:xfrm>
          <a:prstGeom prst="rect">
            <a:avLst/>
          </a:prstGeom>
        </p:spPr>
      </p:pic>
      <p:pic>
        <p:nvPicPr>
          <p:cNvPr id="9" name="Picture 8">
            <a:extLst>
              <a:ext uri="{FF2B5EF4-FFF2-40B4-BE49-F238E27FC236}">
                <a16:creationId xmlns:a16="http://schemas.microsoft.com/office/drawing/2014/main" id="{28AE1A90-200D-480D-B5EF-667609066FCB}"/>
              </a:ext>
            </a:extLst>
          </p:cNvPr>
          <p:cNvPicPr>
            <a:picLocks noChangeAspect="1"/>
          </p:cNvPicPr>
          <p:nvPr/>
        </p:nvPicPr>
        <p:blipFill>
          <a:blip r:embed="rId4"/>
          <a:stretch>
            <a:fillRect/>
          </a:stretch>
        </p:blipFill>
        <p:spPr>
          <a:xfrm>
            <a:off x="6434484" y="4160306"/>
            <a:ext cx="1212438" cy="1634502"/>
          </a:xfrm>
          <a:prstGeom prst="rect">
            <a:avLst/>
          </a:prstGeom>
        </p:spPr>
      </p:pic>
      <p:sp>
        <p:nvSpPr>
          <p:cNvPr id="13" name="TextBox 12">
            <a:extLst>
              <a:ext uri="{FF2B5EF4-FFF2-40B4-BE49-F238E27FC236}">
                <a16:creationId xmlns:a16="http://schemas.microsoft.com/office/drawing/2014/main" id="{A49C9C52-DEA8-4D0C-83E5-4363C227F295}"/>
              </a:ext>
            </a:extLst>
          </p:cNvPr>
          <p:cNvSpPr txBox="1"/>
          <p:nvPr/>
        </p:nvSpPr>
        <p:spPr>
          <a:xfrm>
            <a:off x="124620" y="3710556"/>
            <a:ext cx="3641178" cy="646331"/>
          </a:xfrm>
          <a:prstGeom prst="rect">
            <a:avLst/>
          </a:prstGeom>
          <a:noFill/>
        </p:spPr>
        <p:txBody>
          <a:bodyPr wrap="square" rtlCol="0">
            <a:spAutoFit/>
          </a:bodyPr>
          <a:lstStyle/>
          <a:p>
            <a:r>
              <a:rPr lang="en-US" sz="1200" dirty="0"/>
              <a:t>Step 1: log in to Governor’s Challenge Training Portal </a:t>
            </a:r>
            <a:r>
              <a:rPr lang="en-US" sz="1200" dirty="0">
                <a:hlinkClick r:id="rId5"/>
              </a:rPr>
              <a:t>https://governorschallenge.psycharmor.org/</a:t>
            </a:r>
            <a:r>
              <a:rPr lang="en-US" sz="1200" dirty="0"/>
              <a:t> and click join my State/Territory Team</a:t>
            </a:r>
          </a:p>
        </p:txBody>
      </p:sp>
      <p:sp>
        <p:nvSpPr>
          <p:cNvPr id="14" name="TextBox 13">
            <a:extLst>
              <a:ext uri="{FF2B5EF4-FFF2-40B4-BE49-F238E27FC236}">
                <a16:creationId xmlns:a16="http://schemas.microsoft.com/office/drawing/2014/main" id="{67E400AD-1FE3-4799-B7DC-05498D5BA5E5}"/>
              </a:ext>
            </a:extLst>
          </p:cNvPr>
          <p:cNvSpPr txBox="1"/>
          <p:nvPr/>
        </p:nvSpPr>
        <p:spPr>
          <a:xfrm>
            <a:off x="3800593" y="3710554"/>
            <a:ext cx="2518973" cy="461665"/>
          </a:xfrm>
          <a:prstGeom prst="rect">
            <a:avLst/>
          </a:prstGeom>
          <a:noFill/>
        </p:spPr>
        <p:txBody>
          <a:bodyPr wrap="square" rtlCol="0">
            <a:spAutoFit/>
          </a:bodyPr>
          <a:lstStyle/>
          <a:p>
            <a:r>
              <a:rPr lang="en-US" sz="1200" dirty="0"/>
              <a:t>Step 2: Find and select “Michigan” from the drop-down menu </a:t>
            </a:r>
          </a:p>
        </p:txBody>
      </p:sp>
      <p:sp>
        <p:nvSpPr>
          <p:cNvPr id="16" name="TextBox 15">
            <a:extLst>
              <a:ext uri="{FF2B5EF4-FFF2-40B4-BE49-F238E27FC236}">
                <a16:creationId xmlns:a16="http://schemas.microsoft.com/office/drawing/2014/main" id="{0D9AFB78-D6A0-4AC7-A76F-FE9343174CFD}"/>
              </a:ext>
            </a:extLst>
          </p:cNvPr>
          <p:cNvSpPr txBox="1"/>
          <p:nvPr/>
        </p:nvSpPr>
        <p:spPr>
          <a:xfrm>
            <a:off x="6425739" y="3710555"/>
            <a:ext cx="2442367" cy="461665"/>
          </a:xfrm>
          <a:prstGeom prst="rect">
            <a:avLst/>
          </a:prstGeom>
          <a:noFill/>
        </p:spPr>
        <p:txBody>
          <a:bodyPr wrap="square">
            <a:spAutoFit/>
          </a:bodyPr>
          <a:lstStyle/>
          <a:p>
            <a:r>
              <a:rPr lang="en-US" sz="1200" dirty="0"/>
              <a:t>Step 3: Create a new account by filling in form</a:t>
            </a:r>
          </a:p>
        </p:txBody>
      </p:sp>
      <p:sp>
        <p:nvSpPr>
          <p:cNvPr id="17" name="Content Placeholder 2">
            <a:extLst>
              <a:ext uri="{FF2B5EF4-FFF2-40B4-BE49-F238E27FC236}">
                <a16:creationId xmlns:a16="http://schemas.microsoft.com/office/drawing/2014/main" id="{5CEC33BA-F688-4993-A43C-443F4ECF1066}"/>
              </a:ext>
            </a:extLst>
          </p:cNvPr>
          <p:cNvSpPr txBox="1">
            <a:spLocks/>
          </p:cNvSpPr>
          <p:nvPr/>
        </p:nvSpPr>
        <p:spPr>
          <a:xfrm>
            <a:off x="159415" y="2218272"/>
            <a:ext cx="5355274" cy="195377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C00000"/>
              </a:buClr>
              <a:buFont typeface="Wingdings" panose="05000000000000000000" pitchFamily="2" charset="2"/>
              <a:buChar char="q"/>
            </a:pPr>
            <a:r>
              <a:rPr lang="en-US" sz="2175" dirty="0"/>
              <a:t>Michigan now has a Psych Armor Institute </a:t>
            </a:r>
            <a:r>
              <a:rPr lang="en-US" sz="2175" b="1" dirty="0"/>
              <a:t>Governor’s Challenge Training Portal</a:t>
            </a:r>
            <a:r>
              <a:rPr lang="en-US" sz="2175" b="1" dirty="0">
                <a:solidFill>
                  <a:srgbClr val="891A1A"/>
                </a:solidFill>
              </a:rPr>
              <a:t>.</a:t>
            </a:r>
          </a:p>
          <a:p>
            <a:pPr>
              <a:buClr>
                <a:srgbClr val="C00000"/>
              </a:buClr>
              <a:buFont typeface="Wingdings" panose="05000000000000000000" pitchFamily="2" charset="2"/>
              <a:buChar char="q"/>
            </a:pPr>
            <a:r>
              <a:rPr lang="en-US" sz="2175" b="1" dirty="0"/>
              <a:t>Link: </a:t>
            </a:r>
            <a:r>
              <a:rPr lang="en-US" sz="1950" u="sng" dirty="0">
                <a:solidFill>
                  <a:srgbClr val="0563C1"/>
                </a:solidFill>
                <a:latin typeface="Calibri" panose="020F0502020204030204" pitchFamily="34" charset="0"/>
                <a:ea typeface="Calibri" panose="020F0502020204030204" pitchFamily="34" charset="0"/>
                <a:hlinkClick r:id="rId6"/>
              </a:rPr>
              <a:t>Governor’s Challenge Portal – </a:t>
            </a:r>
            <a:r>
              <a:rPr lang="en-US" sz="1950" u="sng" dirty="0" err="1">
                <a:solidFill>
                  <a:srgbClr val="0563C1"/>
                </a:solidFill>
                <a:latin typeface="Calibri" panose="020F0502020204030204" pitchFamily="34" charset="0"/>
                <a:ea typeface="Calibri" panose="020F0502020204030204" pitchFamily="34" charset="0"/>
                <a:hlinkClick r:id="rId6"/>
              </a:rPr>
              <a:t>PsychArmor</a:t>
            </a:r>
            <a:endParaRPr lang="en-US" sz="1950" dirty="0"/>
          </a:p>
        </p:txBody>
      </p:sp>
      <p:pic>
        <p:nvPicPr>
          <p:cNvPr id="18" name="Picture 17">
            <a:extLst>
              <a:ext uri="{FF2B5EF4-FFF2-40B4-BE49-F238E27FC236}">
                <a16:creationId xmlns:a16="http://schemas.microsoft.com/office/drawing/2014/main" id="{F4159888-3478-4371-945D-7F65111B1A1B}"/>
              </a:ext>
            </a:extLst>
          </p:cNvPr>
          <p:cNvPicPr>
            <a:picLocks noChangeAspect="1"/>
          </p:cNvPicPr>
          <p:nvPr/>
        </p:nvPicPr>
        <p:blipFill>
          <a:blip r:embed="rId7"/>
          <a:stretch>
            <a:fillRect/>
          </a:stretch>
        </p:blipFill>
        <p:spPr>
          <a:xfrm>
            <a:off x="6261946" y="2181820"/>
            <a:ext cx="1384976" cy="1247180"/>
          </a:xfrm>
          <a:prstGeom prst="rect">
            <a:avLst/>
          </a:prstGeom>
        </p:spPr>
      </p:pic>
      <p:pic>
        <p:nvPicPr>
          <p:cNvPr id="4" name="Picture 3">
            <a:extLst>
              <a:ext uri="{FF2B5EF4-FFF2-40B4-BE49-F238E27FC236}">
                <a16:creationId xmlns:a16="http://schemas.microsoft.com/office/drawing/2014/main" id="{B682AF6E-1E68-4060-89D1-D46C7A4ECDBC}"/>
              </a:ext>
            </a:extLst>
          </p:cNvPr>
          <p:cNvPicPr>
            <a:picLocks noChangeAspect="1"/>
          </p:cNvPicPr>
          <p:nvPr/>
        </p:nvPicPr>
        <p:blipFill>
          <a:blip r:embed="rId8"/>
          <a:stretch>
            <a:fillRect/>
          </a:stretch>
        </p:blipFill>
        <p:spPr>
          <a:xfrm>
            <a:off x="6781800" y="5971102"/>
            <a:ext cx="2249580" cy="692473"/>
          </a:xfrm>
          <a:prstGeom prst="rect">
            <a:avLst/>
          </a:prstGeom>
        </p:spPr>
      </p:pic>
    </p:spTree>
    <p:extLst>
      <p:ext uri="{BB962C8B-B14F-4D97-AF65-F5344CB8AC3E}">
        <p14:creationId xmlns:p14="http://schemas.microsoft.com/office/powerpoint/2010/main" val="337893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Objectives</a:t>
            </a:r>
          </a:p>
        </p:txBody>
      </p:sp>
      <p:sp>
        <p:nvSpPr>
          <p:cNvPr id="3" name="Content Placeholder 2"/>
          <p:cNvSpPr>
            <a:spLocks noGrp="1"/>
          </p:cNvSpPr>
          <p:nvPr>
            <p:ph idx="1"/>
          </p:nvPr>
        </p:nvSpPr>
        <p:spPr>
          <a:xfrm>
            <a:off x="495300" y="2403446"/>
            <a:ext cx="8153400" cy="3371850"/>
          </a:xfrm>
        </p:spPr>
        <p:txBody>
          <a:bodyPr>
            <a:normAutofit/>
          </a:bodyPr>
          <a:lstStyle/>
          <a:p>
            <a:r>
              <a:rPr lang="en-US" dirty="0"/>
              <a:t>At the conclusion of the presentation, you will have an increased awareness of why and how to screen for military status. </a:t>
            </a:r>
          </a:p>
          <a:p>
            <a:r>
              <a:rPr lang="en-US" dirty="0"/>
              <a:t>You will have knowledge of resources available including how to make a referral to the Michigan Veterans Affairs Agency and the Veterans Health Administration. </a:t>
            </a:r>
          </a:p>
          <a:p>
            <a:r>
              <a:rPr lang="en-US" dirty="0"/>
              <a:t>In addition, you will have increased awareness of the VA’s Public Health Model for Suicide Prevention.</a:t>
            </a:r>
          </a:p>
          <a:p>
            <a:pPr marL="274320" lvl="1" indent="0">
              <a:buNone/>
            </a:pPr>
            <a:endParaRPr lang="en-US" dirty="0"/>
          </a:p>
        </p:txBody>
      </p:sp>
      <p:sp>
        <p:nvSpPr>
          <p:cNvPr id="4" name="Slide Number Placeholder 5"/>
          <p:cNvSpPr>
            <a:spLocks noGrp="1"/>
          </p:cNvSpPr>
          <p:nvPr>
            <p:ph type="sldNum" sz="quarter" idx="12"/>
          </p:nvPr>
        </p:nvSpPr>
        <p:spPr>
          <a:xfrm>
            <a:off x="7541841" y="5093970"/>
            <a:ext cx="411480" cy="297180"/>
          </a:xfrm>
        </p:spPr>
        <p:txBody>
          <a:bodyPr/>
          <a:lstStyle/>
          <a:p>
            <a:pPr defTabSz="685800">
              <a:defRPr/>
            </a:pPr>
            <a:fld id="{D53922A4-8BDC-4FD7-AB98-8F60746E46E0}" type="slidenum">
              <a:rPr lang="en-US">
                <a:latin typeface="Tw Cen MT"/>
              </a:rPr>
              <a:pPr defTabSz="685800">
                <a:defRPr/>
              </a:pPr>
              <a:t>3</a:t>
            </a:fld>
            <a:endParaRPr lang="en-US" dirty="0">
              <a:latin typeface="Tw Cen MT"/>
            </a:endParaRPr>
          </a:p>
        </p:txBody>
      </p:sp>
    </p:spTree>
    <p:extLst>
      <p:ext uri="{BB962C8B-B14F-4D97-AF65-F5344CB8AC3E}">
        <p14:creationId xmlns:p14="http://schemas.microsoft.com/office/powerpoint/2010/main" val="871028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E47B0E-1A07-41A5-8257-AEF4060A88DF}"/>
              </a:ext>
            </a:extLst>
          </p:cNvPr>
          <p:cNvSpPr>
            <a:spLocks noGrp="1"/>
          </p:cNvSpPr>
          <p:nvPr>
            <p:ph type="title"/>
          </p:nvPr>
        </p:nvSpPr>
        <p:spPr>
          <a:xfrm>
            <a:off x="1828800" y="721993"/>
            <a:ext cx="5915025" cy="591332"/>
          </a:xfrm>
        </p:spPr>
        <p:txBody>
          <a:bodyPr>
            <a:normAutofit fontScale="90000"/>
          </a:bodyPr>
          <a:lstStyle/>
          <a:p>
            <a:r>
              <a:rPr lang="en-US" dirty="0">
                <a:ea typeface="Arial Unicode MS" panose="020B0604020202020204" pitchFamily="34" charset="-128"/>
                <a:cs typeface="Arial Unicode MS" panose="020B0604020202020204" pitchFamily="34" charset="-128"/>
              </a:rPr>
              <a:t>Current Training Menu</a:t>
            </a:r>
            <a:br>
              <a:rPr lang="en-US" dirty="0">
                <a:ea typeface="Arial Unicode MS" panose="020B0604020202020204" pitchFamily="34" charset="-128"/>
                <a:cs typeface="Arial Unicode MS" panose="020B0604020202020204" pitchFamily="34" charset="-128"/>
              </a:rPr>
            </a:br>
            <a:endParaRPr lang="en-US" b="0" i="1" dirty="0">
              <a:solidFill>
                <a:schemeClr val="tx1"/>
              </a:solidFill>
            </a:endParaRPr>
          </a:p>
        </p:txBody>
      </p:sp>
      <p:graphicFrame>
        <p:nvGraphicFramePr>
          <p:cNvPr id="3" name="Table 4">
            <a:extLst>
              <a:ext uri="{FF2B5EF4-FFF2-40B4-BE49-F238E27FC236}">
                <a16:creationId xmlns:a16="http://schemas.microsoft.com/office/drawing/2014/main" id="{5DB12A84-F22F-47E9-911D-CDECD9D65B3B}"/>
              </a:ext>
            </a:extLst>
          </p:cNvPr>
          <p:cNvGraphicFramePr>
            <a:graphicFrameLocks noGrp="1"/>
          </p:cNvGraphicFramePr>
          <p:nvPr/>
        </p:nvGraphicFramePr>
        <p:xfrm>
          <a:off x="1690337" y="2285017"/>
          <a:ext cx="5252086" cy="3453773"/>
        </p:xfrm>
        <a:graphic>
          <a:graphicData uri="http://schemas.openxmlformats.org/drawingml/2006/table">
            <a:tbl>
              <a:tblPr firstRow="1" bandRow="1">
                <a:tableStyleId>{5C22544A-7EE6-4342-B048-85BDC9FD1C3A}</a:tableStyleId>
              </a:tblPr>
              <a:tblGrid>
                <a:gridCol w="2626043">
                  <a:extLst>
                    <a:ext uri="{9D8B030D-6E8A-4147-A177-3AD203B41FA5}">
                      <a16:colId xmlns:a16="http://schemas.microsoft.com/office/drawing/2014/main" val="1580070722"/>
                    </a:ext>
                  </a:extLst>
                </a:gridCol>
                <a:gridCol w="2626043">
                  <a:extLst>
                    <a:ext uri="{9D8B030D-6E8A-4147-A177-3AD203B41FA5}">
                      <a16:colId xmlns:a16="http://schemas.microsoft.com/office/drawing/2014/main" val="2579289009"/>
                    </a:ext>
                  </a:extLst>
                </a:gridCol>
              </a:tblGrid>
              <a:tr h="211455">
                <a:tc gridSpan="2">
                  <a:txBody>
                    <a:bodyPr/>
                    <a:lstStyle/>
                    <a:p>
                      <a:pPr algn="ctr"/>
                      <a:r>
                        <a:rPr lang="en-US" sz="1100" dirty="0"/>
                        <a:t>15 Trainings Available</a:t>
                      </a:r>
                    </a:p>
                  </a:txBody>
                  <a:tcPr marL="51435" marR="51435" marT="25718" marB="25718" anchor="ctr"/>
                </a:tc>
                <a:tc hMerge="1">
                  <a:txBody>
                    <a:bodyPr/>
                    <a:lstStyle/>
                    <a:p>
                      <a:endParaRPr lang="en-US" dirty="0"/>
                    </a:p>
                  </a:txBody>
                  <a:tcPr/>
                </a:tc>
                <a:extLst>
                  <a:ext uri="{0D108BD9-81ED-4DB2-BD59-A6C34878D82A}">
                    <a16:rowId xmlns:a16="http://schemas.microsoft.com/office/drawing/2014/main" val="2893911085"/>
                  </a:ext>
                </a:extLst>
              </a:tr>
              <a:tr h="360045">
                <a:tc>
                  <a:txBody>
                    <a:bodyPr/>
                    <a:lstStyle/>
                    <a:p>
                      <a:r>
                        <a:rPr lang="en-US" sz="1100" dirty="0"/>
                        <a:t>VA S.A.V.E*</a:t>
                      </a:r>
                    </a:p>
                  </a:txBody>
                  <a:tcPr marL="51435" marR="51435" marT="25718" marB="25718"/>
                </a:tc>
                <a:tc>
                  <a:txBody>
                    <a:bodyPr/>
                    <a:lstStyle/>
                    <a:p>
                      <a:r>
                        <a:rPr lang="en-US" sz="1100" dirty="0"/>
                        <a:t>VA S.A.V.E.: Preventing Caregiver Suicide</a:t>
                      </a:r>
                    </a:p>
                  </a:txBody>
                  <a:tcPr marL="51435" marR="51435" marT="25718" marB="25718"/>
                </a:tc>
                <a:extLst>
                  <a:ext uri="{0D108BD9-81ED-4DB2-BD59-A6C34878D82A}">
                    <a16:rowId xmlns:a16="http://schemas.microsoft.com/office/drawing/2014/main" val="3592849661"/>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Women Who Serve*</a:t>
                      </a:r>
                    </a:p>
                    <a:p>
                      <a:endParaRPr lang="en-US" sz="1100" dirty="0"/>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Finding Stability After Suicide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marL="51435" marR="51435" marT="25718" marB="25718"/>
                </a:tc>
                <a:extLst>
                  <a:ext uri="{0D108BD9-81ED-4DB2-BD59-A6C34878D82A}">
                    <a16:rowId xmlns:a16="http://schemas.microsoft.com/office/drawing/2014/main" val="192520539"/>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15 Things Veterans Want You to Know*</a:t>
                      </a:r>
                    </a:p>
                    <a:p>
                      <a:endParaRPr lang="en-US" sz="1100" dirty="0"/>
                    </a:p>
                  </a:txBody>
                  <a:tcPr marL="51435" marR="51435" marT="25718" marB="25718"/>
                </a:tc>
                <a:tc>
                  <a:txBody>
                    <a:bodyPr/>
                    <a:lstStyle/>
                    <a:p>
                      <a:r>
                        <a:rPr lang="en-US" sz="1100" dirty="0"/>
                        <a:t>15 Things Veterans Want You to Know</a:t>
                      </a:r>
                    </a:p>
                    <a:p>
                      <a:r>
                        <a:rPr lang="en-US" sz="1100" dirty="0"/>
                        <a:t>for Health Care Providers</a:t>
                      </a:r>
                    </a:p>
                    <a:p>
                      <a:endParaRPr lang="en-US" sz="1100" dirty="0"/>
                    </a:p>
                  </a:txBody>
                  <a:tcPr marL="51435" marR="51435" marT="25718" marB="25718"/>
                </a:tc>
                <a:extLst>
                  <a:ext uri="{0D108BD9-81ED-4DB2-BD59-A6C34878D82A}">
                    <a16:rowId xmlns:a16="http://schemas.microsoft.com/office/drawing/2014/main" val="224169908"/>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Communication Skills with Veterans*</a:t>
                      </a:r>
                    </a:p>
                    <a:p>
                      <a:endParaRPr lang="en-US" sz="1100" dirty="0"/>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Postvention</a:t>
                      </a:r>
                    </a:p>
                    <a:p>
                      <a:endParaRPr lang="en-US" sz="1100" dirty="0"/>
                    </a:p>
                  </a:txBody>
                  <a:tcPr marL="51435" marR="51435" marT="25718" marB="25718"/>
                </a:tc>
                <a:extLst>
                  <a:ext uri="{0D108BD9-81ED-4DB2-BD59-A6C34878D82A}">
                    <a16:rowId xmlns:a16="http://schemas.microsoft.com/office/drawing/2014/main" val="871876846"/>
                  </a:ext>
                </a:extLst>
              </a:tr>
              <a:tr h="371475">
                <a:tc>
                  <a:txBody>
                    <a:bodyPr/>
                    <a:lstStyle/>
                    <a:p>
                      <a:r>
                        <a:rPr lang="en-US" sz="1100" dirty="0"/>
                        <a:t>Myths &amp; Facts of Wounded Warriors* </a:t>
                      </a:r>
                    </a:p>
                  </a:txBody>
                  <a:tcPr marL="51435" marR="51435" marT="25718" marB="25718"/>
                </a:tc>
                <a:tc>
                  <a:txBody>
                    <a:bodyPr/>
                    <a:lstStyle/>
                    <a:p>
                      <a:r>
                        <a:rPr lang="en-US" sz="1100" dirty="0"/>
                        <a:t>Substance Use Disorder in Military and Veteran Populations</a:t>
                      </a:r>
                    </a:p>
                  </a:txBody>
                  <a:tcPr marL="51435" marR="51435" marT="25718" marB="25718"/>
                </a:tc>
                <a:extLst>
                  <a:ext uri="{0D108BD9-81ED-4DB2-BD59-A6C34878D82A}">
                    <a16:rowId xmlns:a16="http://schemas.microsoft.com/office/drawing/2014/main" val="2837813750"/>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Connecting with the VA</a:t>
                      </a:r>
                    </a:p>
                    <a:p>
                      <a:endParaRPr lang="en-US" sz="1100" dirty="0"/>
                    </a:p>
                  </a:txBody>
                  <a:tcPr marL="51435" marR="51435" marT="25718" marB="25718"/>
                </a:tc>
                <a:tc>
                  <a:txBody>
                    <a:bodyPr/>
                    <a:lstStyle/>
                    <a:p>
                      <a:r>
                        <a:rPr lang="en-US" sz="1100" dirty="0"/>
                        <a:t>Crisis Response Plan for Health Care Providers – Introduction and Assessment</a:t>
                      </a:r>
                    </a:p>
                  </a:txBody>
                  <a:tcPr marL="51435" marR="51435" marT="25718" marB="25718"/>
                </a:tc>
                <a:extLst>
                  <a:ext uri="{0D108BD9-81ED-4DB2-BD59-A6C34878D82A}">
                    <a16:rowId xmlns:a16="http://schemas.microsoft.com/office/drawing/2014/main" val="1412479685"/>
                  </a:ext>
                </a:extLst>
              </a:tr>
              <a:tr h="371475">
                <a:tc>
                  <a:txBody>
                    <a:bodyPr/>
                    <a:lstStyle/>
                    <a:p>
                      <a:r>
                        <a:rPr lang="en-US" sz="1100" dirty="0"/>
                        <a:t>Suicide in Military Members and Veterans</a:t>
                      </a:r>
                    </a:p>
                    <a:p>
                      <a:endParaRPr lang="en-US" sz="1100" dirty="0"/>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Crisis Response Plan for Health Care Providers – Intervention</a:t>
                      </a:r>
                    </a:p>
                  </a:txBody>
                  <a:tcPr marL="51435" marR="51435" marT="25718" marB="25718"/>
                </a:tc>
                <a:extLst>
                  <a:ext uri="{0D108BD9-81ED-4DB2-BD59-A6C34878D82A}">
                    <a16:rowId xmlns:a16="http://schemas.microsoft.com/office/drawing/2014/main" val="4141837151"/>
                  </a:ext>
                </a:extLst>
              </a:tr>
              <a:tr h="371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Inner Conflict and Survivor’s Guilt</a:t>
                      </a:r>
                    </a:p>
                    <a:p>
                      <a:endParaRPr lang="en-US" sz="1100" dirty="0"/>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t>*These 5 trainings can be completed to earn a “Veteran Ready Organization” certificate. </a:t>
                      </a:r>
                    </a:p>
                  </a:txBody>
                  <a:tcPr marL="51435" marR="51435" marT="25718" marB="25718"/>
                </a:tc>
                <a:extLst>
                  <a:ext uri="{0D108BD9-81ED-4DB2-BD59-A6C34878D82A}">
                    <a16:rowId xmlns:a16="http://schemas.microsoft.com/office/drawing/2014/main" val="2367417501"/>
                  </a:ext>
                </a:extLst>
              </a:tr>
            </a:tbl>
          </a:graphicData>
        </a:graphic>
      </p:graphicFrame>
      <p:grpSp>
        <p:nvGrpSpPr>
          <p:cNvPr id="5" name="Group 4">
            <a:extLst>
              <a:ext uri="{FF2B5EF4-FFF2-40B4-BE49-F238E27FC236}">
                <a16:creationId xmlns:a16="http://schemas.microsoft.com/office/drawing/2014/main" id="{1F269E14-012E-4DD6-A706-271DF3648C92}"/>
              </a:ext>
            </a:extLst>
          </p:cNvPr>
          <p:cNvGrpSpPr/>
          <p:nvPr/>
        </p:nvGrpSpPr>
        <p:grpSpPr>
          <a:xfrm>
            <a:off x="7453663" y="2910480"/>
            <a:ext cx="1330568" cy="1881689"/>
            <a:chOff x="10047655" y="3598877"/>
            <a:chExt cx="1774090" cy="2508918"/>
          </a:xfrm>
        </p:grpSpPr>
        <p:pic>
          <p:nvPicPr>
            <p:cNvPr id="2" name="Picture 1">
              <a:extLst>
                <a:ext uri="{FF2B5EF4-FFF2-40B4-BE49-F238E27FC236}">
                  <a16:creationId xmlns:a16="http://schemas.microsoft.com/office/drawing/2014/main" id="{FEF59DB6-ED06-453D-8A29-4FE2585ACF9B}"/>
                </a:ext>
              </a:extLst>
            </p:cNvPr>
            <p:cNvPicPr>
              <a:picLocks noChangeAspect="1"/>
            </p:cNvPicPr>
            <p:nvPr/>
          </p:nvPicPr>
          <p:blipFill>
            <a:blip r:embed="rId3"/>
            <a:stretch>
              <a:fillRect/>
            </a:stretch>
          </p:blipFill>
          <p:spPr>
            <a:xfrm>
              <a:off x="10047655" y="3937431"/>
              <a:ext cx="1774090" cy="2170364"/>
            </a:xfrm>
            <a:prstGeom prst="rect">
              <a:avLst/>
            </a:prstGeom>
          </p:spPr>
        </p:pic>
        <p:sp>
          <p:nvSpPr>
            <p:cNvPr id="4" name="TextBox 3">
              <a:extLst>
                <a:ext uri="{FF2B5EF4-FFF2-40B4-BE49-F238E27FC236}">
                  <a16:creationId xmlns:a16="http://schemas.microsoft.com/office/drawing/2014/main" id="{8FEA5C02-56A7-4ACD-96FF-EFE80CE6BCC9}"/>
                </a:ext>
              </a:extLst>
            </p:cNvPr>
            <p:cNvSpPr txBox="1"/>
            <p:nvPr/>
          </p:nvSpPr>
          <p:spPr>
            <a:xfrm>
              <a:off x="10047655" y="3598877"/>
              <a:ext cx="1774090" cy="369332"/>
            </a:xfrm>
            <a:prstGeom prst="rect">
              <a:avLst/>
            </a:prstGeom>
            <a:noFill/>
          </p:spPr>
          <p:txBody>
            <a:bodyPr wrap="square" rtlCol="0">
              <a:spAutoFit/>
            </a:bodyPr>
            <a:lstStyle/>
            <a:p>
              <a:r>
                <a:rPr lang="en-US" sz="1200" dirty="0"/>
                <a:t>External Resources </a:t>
              </a:r>
            </a:p>
          </p:txBody>
        </p:sp>
      </p:grpSp>
      <p:pic>
        <p:nvPicPr>
          <p:cNvPr id="6" name="Picture 5">
            <a:extLst>
              <a:ext uri="{FF2B5EF4-FFF2-40B4-BE49-F238E27FC236}">
                <a16:creationId xmlns:a16="http://schemas.microsoft.com/office/drawing/2014/main" id="{EAC7544D-0D54-4FF8-AE20-60224B54F6D9}"/>
              </a:ext>
            </a:extLst>
          </p:cNvPr>
          <p:cNvPicPr>
            <a:picLocks noChangeAspect="1"/>
          </p:cNvPicPr>
          <p:nvPr/>
        </p:nvPicPr>
        <p:blipFill>
          <a:blip r:embed="rId4"/>
          <a:stretch>
            <a:fillRect/>
          </a:stretch>
        </p:blipFill>
        <p:spPr>
          <a:xfrm>
            <a:off x="6705600" y="377539"/>
            <a:ext cx="2249619" cy="688908"/>
          </a:xfrm>
          <a:prstGeom prst="rect">
            <a:avLst/>
          </a:prstGeom>
        </p:spPr>
      </p:pic>
    </p:spTree>
    <p:extLst>
      <p:ext uri="{BB962C8B-B14F-4D97-AF65-F5344CB8AC3E}">
        <p14:creationId xmlns:p14="http://schemas.microsoft.com/office/powerpoint/2010/main" val="3154138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B11A-DFF5-460F-8B74-1040570116B8}"/>
              </a:ext>
            </a:extLst>
          </p:cNvPr>
          <p:cNvSpPr>
            <a:spLocks noGrp="1"/>
          </p:cNvSpPr>
          <p:nvPr>
            <p:ph type="title"/>
          </p:nvPr>
        </p:nvSpPr>
        <p:spPr>
          <a:xfrm>
            <a:off x="1371600" y="533400"/>
            <a:ext cx="7470648" cy="990600"/>
          </a:xfrm>
        </p:spPr>
        <p:txBody>
          <a:bodyPr>
            <a:normAutofit fontScale="90000"/>
          </a:bodyPr>
          <a:lstStyle/>
          <a:p>
            <a:r>
              <a:rPr lang="en-US" dirty="0"/>
              <a:t>Best practice recommendation- </a:t>
            </a:r>
            <a:br>
              <a:rPr lang="en-US" dirty="0"/>
            </a:br>
            <a:endParaRPr lang="en-US" dirty="0"/>
          </a:p>
        </p:txBody>
      </p:sp>
      <p:sp>
        <p:nvSpPr>
          <p:cNvPr id="4" name="Content Placeholder 3">
            <a:extLst>
              <a:ext uri="{FF2B5EF4-FFF2-40B4-BE49-F238E27FC236}">
                <a16:creationId xmlns:a16="http://schemas.microsoft.com/office/drawing/2014/main" id="{9675D3AF-D954-4475-BB57-A84253220354}"/>
              </a:ext>
            </a:extLst>
          </p:cNvPr>
          <p:cNvSpPr>
            <a:spLocks noGrp="1"/>
          </p:cNvSpPr>
          <p:nvPr>
            <p:ph sz="quarter" idx="1"/>
          </p:nvPr>
        </p:nvSpPr>
        <p:spPr>
          <a:xfrm>
            <a:off x="152400" y="1600200"/>
            <a:ext cx="8763000" cy="4495800"/>
          </a:xfrm>
        </p:spPr>
        <p:txBody>
          <a:bodyPr>
            <a:noAutofit/>
          </a:bodyPr>
          <a:lstStyle/>
          <a:p>
            <a:pPr marL="137160" marR="0" indent="0">
              <a:lnSpc>
                <a:spcPct val="107000"/>
              </a:lnSpc>
              <a:spcBef>
                <a:spcPts val="0"/>
              </a:spcBef>
              <a:spcAft>
                <a:spcPts val="800"/>
              </a:spcAft>
              <a:buNone/>
            </a:pPr>
            <a:r>
              <a:rPr lang="en-US" sz="2200" b="1" dirty="0">
                <a:solidFill>
                  <a:srgbClr val="000000"/>
                </a:solidFill>
                <a:effectLst/>
                <a:latin typeface="+mj-lt"/>
                <a:ea typeface="Calibri" panose="020F0502020204030204" pitchFamily="34" charset="0"/>
                <a:cs typeface="Times New Roman" panose="02020603050405020304" pitchFamily="18" charset="0"/>
              </a:rPr>
              <a:t>We encourage everyone to consider the following:</a:t>
            </a:r>
          </a:p>
          <a:p>
            <a:pPr marL="137160" marR="0" indent="0">
              <a:lnSpc>
                <a:spcPct val="107000"/>
              </a:lnSpc>
              <a:spcBef>
                <a:spcPts val="0"/>
              </a:spcBef>
              <a:spcAft>
                <a:spcPts val="800"/>
              </a:spcAft>
              <a:buNone/>
            </a:pPr>
            <a:endParaRPr lang="en-US" sz="1200" dirty="0">
              <a:effectLst/>
              <a:latin typeface="+mj-lt"/>
              <a:ea typeface="Calibri" panose="020F0502020204030204" pitchFamily="34" charset="0"/>
              <a:cs typeface="Times New Roman" panose="02020603050405020304" pitchFamily="18" charset="0"/>
            </a:endParaRPr>
          </a:p>
          <a:p>
            <a:pPr>
              <a:lnSpc>
                <a:spcPct val="107000"/>
              </a:lnSpc>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Review your organization’s military connected screening question (if you don’t have one, reach out to leadership to see if it can be added). If someone is identifying as military connected</a:t>
            </a:r>
            <a:r>
              <a:rPr lang="en-US" sz="1800" dirty="0">
                <a:solidFill>
                  <a:srgbClr val="000000"/>
                </a:solidFill>
                <a:effectLst/>
                <a:latin typeface="+mj-lt"/>
                <a:ea typeface="Calibri" panose="020F0502020204030204" pitchFamily="34" charset="0"/>
                <a:cs typeface="Times New Roman" panose="02020603050405020304" pitchFamily="18" charset="0"/>
              </a:rPr>
              <a:t>, “</a:t>
            </a:r>
            <a:r>
              <a:rPr lang="en-US" sz="1800" b="1" u="sng" dirty="0">
                <a:solidFill>
                  <a:srgbClr val="000000"/>
                </a:solidFill>
                <a:effectLst/>
                <a:latin typeface="+mj-lt"/>
                <a:ea typeface="Calibri" panose="020F0502020204030204" pitchFamily="34" charset="0"/>
                <a:cs typeface="Times New Roman" panose="02020603050405020304" pitchFamily="18" charset="0"/>
              </a:rPr>
              <a:t>Can I share information on veteran resources within MI?</a:t>
            </a:r>
            <a:r>
              <a:rPr lang="en-US" sz="1800" dirty="0">
                <a:solidFill>
                  <a:srgbClr val="000000"/>
                </a:solidFill>
                <a:effectLst/>
                <a:latin typeface="+mj-lt"/>
                <a:ea typeface="Calibri" panose="020F0502020204030204" pitchFamily="34" charset="0"/>
                <a:cs typeface="Times New Roman" panose="02020603050405020304" pitchFamily="18" charset="0"/>
              </a:rPr>
              <a:t>”.</a:t>
            </a:r>
          </a:p>
          <a:p>
            <a:pPr>
              <a:lnSpc>
                <a:spcPct val="107000"/>
              </a:lnSpc>
              <a:spcBef>
                <a:spcPts val="0"/>
              </a:spcBef>
            </a:pPr>
            <a:endParaRPr lang="en-US" sz="1800" dirty="0">
              <a:solidFill>
                <a:srgbClr val="000000"/>
              </a:solidFill>
              <a:effectLst/>
              <a:latin typeface="+mj-lt"/>
              <a:ea typeface="Calibri" panose="020F0502020204030204" pitchFamily="34" charset="0"/>
              <a:cs typeface="Times New Roman" panose="02020603050405020304" pitchFamily="18" charset="0"/>
            </a:endParaRPr>
          </a:p>
          <a:p>
            <a:pPr>
              <a:lnSpc>
                <a:spcPct val="107000"/>
              </a:lnSpc>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Utilize our toolkits and folders (all items are free). The </a:t>
            </a:r>
            <a:r>
              <a:rPr lang="en-US" sz="1800" b="1" dirty="0">
                <a:solidFill>
                  <a:srgbClr val="000000"/>
                </a:solidFill>
                <a:latin typeface="+mj-lt"/>
                <a:ea typeface="Calibri" panose="020F0502020204030204" pitchFamily="34" charset="0"/>
                <a:cs typeface="Times New Roman" panose="02020603050405020304" pitchFamily="18" charset="0"/>
              </a:rPr>
              <a:t>biggest barrier </a:t>
            </a:r>
            <a:r>
              <a:rPr lang="en-US" sz="1800" dirty="0">
                <a:solidFill>
                  <a:srgbClr val="000000"/>
                </a:solidFill>
                <a:latin typeface="+mj-lt"/>
                <a:ea typeface="Calibri" panose="020F0502020204030204" pitchFamily="34" charset="0"/>
                <a:cs typeface="Times New Roman" panose="02020603050405020304" pitchFamily="18" charset="0"/>
              </a:rPr>
              <a:t>is often the veteran or family is unaware of all benefits they are entitled. </a:t>
            </a:r>
          </a:p>
          <a:p>
            <a:pPr>
              <a:lnSpc>
                <a:spcPct val="107000"/>
              </a:lnSpc>
              <a:spcBef>
                <a:spcPts val="0"/>
              </a:spcBef>
            </a:pPr>
            <a:endParaRPr lang="en-US" sz="1800" dirty="0">
              <a:solidFill>
                <a:srgbClr val="000000"/>
              </a:solidFill>
              <a:effectLst/>
              <a:latin typeface="+mj-lt"/>
              <a:ea typeface="Calibri" panose="020F0502020204030204" pitchFamily="34" charset="0"/>
              <a:cs typeface="Times New Roman" panose="02020603050405020304" pitchFamily="18" charset="0"/>
            </a:endParaRPr>
          </a:p>
          <a:p>
            <a:pPr>
              <a:lnSpc>
                <a:spcPct val="107000"/>
              </a:lnSpc>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To obtain more information or become a MI Veteran Connector; email </a:t>
            </a:r>
            <a:r>
              <a:rPr lang="en-US" sz="1800" dirty="0">
                <a:solidFill>
                  <a:srgbClr val="000000"/>
                </a:solidFill>
                <a:latin typeface="+mj-lt"/>
                <a:ea typeface="Calibri" panose="020F0502020204030204" pitchFamily="34" charset="0"/>
                <a:cs typeface="Times New Roman" panose="02020603050405020304" pitchFamily="18" charset="0"/>
                <a:hlinkClick r:id="rId2"/>
              </a:rPr>
              <a:t>mvaastrategy@michigan.gov</a:t>
            </a:r>
            <a:r>
              <a:rPr lang="en-US" sz="1800" dirty="0">
                <a:solidFill>
                  <a:srgbClr val="000000"/>
                </a:solidFill>
                <a:latin typeface="+mj-lt"/>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322536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E866-3856-A44E-B6DB-E521F6B64F67}"/>
              </a:ext>
            </a:extLst>
          </p:cNvPr>
          <p:cNvSpPr>
            <a:spLocks noGrp="1"/>
          </p:cNvSpPr>
          <p:nvPr>
            <p:ph type="title"/>
          </p:nvPr>
        </p:nvSpPr>
        <p:spPr/>
        <p:txBody>
          <a:bodyPr/>
          <a:lstStyle/>
          <a:p>
            <a:r>
              <a:rPr lang="en-US" dirty="0"/>
              <a:t>Suicide Prevention Resources</a:t>
            </a:r>
          </a:p>
        </p:txBody>
      </p:sp>
    </p:spTree>
    <p:extLst>
      <p:ext uri="{BB962C8B-B14F-4D97-AF65-F5344CB8AC3E}">
        <p14:creationId xmlns:p14="http://schemas.microsoft.com/office/powerpoint/2010/main" val="2625603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3405F2D-7EBC-44A1-9088-BED48A6DD412}"/>
              </a:ext>
            </a:extLst>
          </p:cNvPr>
          <p:cNvPicPr>
            <a:picLocks noChangeAspect="1"/>
          </p:cNvPicPr>
          <p:nvPr/>
        </p:nvPicPr>
        <p:blipFill rotWithShape="1">
          <a:blip r:embed="rId2"/>
          <a:srcRect r="314" b="-1"/>
          <a:stretch/>
        </p:blipFill>
        <p:spPr>
          <a:xfrm>
            <a:off x="20" y="1282"/>
            <a:ext cx="9143980" cy="6856718"/>
          </a:xfrm>
          <a:prstGeom prst="rect">
            <a:avLst/>
          </a:prstGeom>
        </p:spPr>
      </p:pic>
    </p:spTree>
    <p:extLst>
      <p:ext uri="{BB962C8B-B14F-4D97-AF65-F5344CB8AC3E}">
        <p14:creationId xmlns:p14="http://schemas.microsoft.com/office/powerpoint/2010/main" val="2462911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66" name="Title 1"/>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altLang="en-US" sz="3000" kern="1200" dirty="0">
                <a:solidFill>
                  <a:srgbClr val="FFFFFF"/>
                </a:solidFill>
                <a:latin typeface="+mj-lt"/>
                <a:ea typeface="+mj-ea"/>
                <a:cs typeface="+mj-cs"/>
              </a:rPr>
              <a:t>National Network of Suicide Prevention Teams</a:t>
            </a:r>
            <a:br>
              <a:rPr lang="en-US" altLang="en-US" sz="3000" kern="1200" dirty="0">
                <a:solidFill>
                  <a:srgbClr val="FFFFFF"/>
                </a:solidFill>
                <a:latin typeface="+mj-lt"/>
                <a:ea typeface="+mj-ea"/>
                <a:cs typeface="+mj-cs"/>
              </a:rPr>
            </a:br>
            <a:r>
              <a:rPr lang="en-US" altLang="en-US" sz="3000" kern="1200" dirty="0">
                <a:solidFill>
                  <a:srgbClr val="FFFFFF"/>
                </a:solidFill>
                <a:latin typeface="+mj-lt"/>
                <a:ea typeface="+mj-ea"/>
                <a:cs typeface="+mj-cs"/>
              </a:rPr>
              <a:t>More than 400 SPCs</a:t>
            </a:r>
          </a:p>
        </p:txBody>
      </p:sp>
      <p:pic>
        <p:nvPicPr>
          <p:cNvPr id="11267" name="Picture 3" descr="VET-210 SPC Role Graphic (sm)1.8.jpg"/>
          <p:cNvPicPr>
            <a:picLocks noChangeAspect="1"/>
          </p:cNvPicPr>
          <p:nvPr/>
        </p:nvPicPr>
        <p:blipFill rotWithShape="1">
          <a:blip r:embed="rId3">
            <a:extLst>
              <a:ext uri="{28A0092B-C50C-407E-A947-70E740481C1C}">
                <a14:useLocalDpi xmlns:a14="http://schemas.microsoft.com/office/drawing/2010/main" val="0"/>
              </a:ext>
            </a:extLst>
          </a:blip>
          <a:srcRect t="14560"/>
          <a:stretch/>
        </p:blipFill>
        <p:spPr bwMode="auto">
          <a:xfrm>
            <a:off x="3376821" y="1762106"/>
            <a:ext cx="5419311" cy="3333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73A6B91-2305-4A55-8E57-134F5566115E}"/>
              </a:ext>
            </a:extLst>
          </p:cNvPr>
          <p:cNvPicPr>
            <a:picLocks noChangeAspect="1"/>
          </p:cNvPicPr>
          <p:nvPr/>
        </p:nvPicPr>
        <p:blipFill>
          <a:blip r:embed="rId4"/>
          <a:stretch>
            <a:fillRect/>
          </a:stretch>
        </p:blipFill>
        <p:spPr>
          <a:xfrm>
            <a:off x="5016289" y="5715000"/>
            <a:ext cx="4121253" cy="944962"/>
          </a:xfrm>
          <a:prstGeom prst="rect">
            <a:avLst/>
          </a:prstGeom>
        </p:spPr>
      </p:pic>
    </p:spTree>
    <p:extLst>
      <p:ext uri="{BB962C8B-B14F-4D97-AF65-F5344CB8AC3E}">
        <p14:creationId xmlns:p14="http://schemas.microsoft.com/office/powerpoint/2010/main" val="2713522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E06CA2-DC23-437D-B3C2-66DA994F2622}"/>
              </a:ext>
            </a:extLst>
          </p:cNvPr>
          <p:cNvPicPr>
            <a:picLocks noChangeAspect="1"/>
          </p:cNvPicPr>
          <p:nvPr/>
        </p:nvPicPr>
        <p:blipFill>
          <a:blip r:embed="rId3"/>
          <a:stretch>
            <a:fillRect/>
          </a:stretch>
        </p:blipFill>
        <p:spPr>
          <a:xfrm>
            <a:off x="347043" y="3848032"/>
            <a:ext cx="3977406" cy="2100428"/>
          </a:xfrm>
          <a:prstGeom prst="rect">
            <a:avLst/>
          </a:prstGeom>
        </p:spPr>
      </p:pic>
      <p:pic>
        <p:nvPicPr>
          <p:cNvPr id="15" name="Picture 14">
            <a:extLst>
              <a:ext uri="{FF2B5EF4-FFF2-40B4-BE49-F238E27FC236}">
                <a16:creationId xmlns:a16="http://schemas.microsoft.com/office/drawing/2014/main" id="{1E917456-0227-401D-B464-8ACD352D01BA}"/>
              </a:ext>
            </a:extLst>
          </p:cNvPr>
          <p:cNvPicPr>
            <a:picLocks noChangeAspect="1"/>
          </p:cNvPicPr>
          <p:nvPr/>
        </p:nvPicPr>
        <p:blipFill>
          <a:blip r:embed="rId4"/>
          <a:stretch>
            <a:fillRect/>
          </a:stretch>
        </p:blipFill>
        <p:spPr>
          <a:xfrm>
            <a:off x="4724400" y="4736866"/>
            <a:ext cx="4121253" cy="944962"/>
          </a:xfrm>
          <a:prstGeom prst="rect">
            <a:avLst/>
          </a:prstGeom>
        </p:spPr>
      </p:pic>
      <p:sp>
        <p:nvSpPr>
          <p:cNvPr id="21" name="TextBox 20">
            <a:extLst>
              <a:ext uri="{FF2B5EF4-FFF2-40B4-BE49-F238E27FC236}">
                <a16:creationId xmlns:a16="http://schemas.microsoft.com/office/drawing/2014/main" id="{8D3199CF-E8F3-44BB-BAC3-E3D48DF43BF4}"/>
              </a:ext>
            </a:extLst>
          </p:cNvPr>
          <p:cNvSpPr txBox="1"/>
          <p:nvPr/>
        </p:nvSpPr>
        <p:spPr>
          <a:xfrm>
            <a:off x="4988257" y="1406114"/>
            <a:ext cx="335437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Access free, confidential support 24/7, 365 days a year</a:t>
            </a:r>
          </a:p>
          <a:p>
            <a:endParaRPr lang="en-US" dirty="0"/>
          </a:p>
          <a:p>
            <a:pPr marL="285750" indent="-285750">
              <a:buFont typeface="Arial" panose="020B0604020202020204" pitchFamily="34" charset="0"/>
              <a:buChar char="•"/>
            </a:pPr>
            <a:r>
              <a:rPr lang="en-US" dirty="0"/>
              <a:t>You do not have to be enrolled in VA benefits or healthcare to connect</a:t>
            </a:r>
          </a:p>
          <a:p>
            <a:endParaRPr lang="en-US" dirty="0"/>
          </a:p>
          <a:p>
            <a:pPr marL="285750" indent="-285750">
              <a:buFont typeface="Arial" panose="020B0604020202020204" pitchFamily="34" charset="0"/>
              <a:buChar char="•"/>
            </a:pPr>
            <a:r>
              <a:rPr lang="en-US" dirty="0"/>
              <a:t>Serves Veterans, Service Members, NG, Reserves, and those who support them</a:t>
            </a:r>
          </a:p>
        </p:txBody>
      </p:sp>
      <p:sp>
        <p:nvSpPr>
          <p:cNvPr id="24" name="TextBox 23">
            <a:extLst>
              <a:ext uri="{FF2B5EF4-FFF2-40B4-BE49-F238E27FC236}">
                <a16:creationId xmlns:a16="http://schemas.microsoft.com/office/drawing/2014/main" id="{8D54B4AB-D89B-4490-B11A-119AB24435FD}"/>
              </a:ext>
            </a:extLst>
          </p:cNvPr>
          <p:cNvSpPr txBox="1"/>
          <p:nvPr/>
        </p:nvSpPr>
        <p:spPr>
          <a:xfrm>
            <a:off x="347043" y="804288"/>
            <a:ext cx="4572000" cy="496290"/>
          </a:xfrm>
          <a:prstGeom prst="rect">
            <a:avLst/>
          </a:prstGeom>
          <a:noFill/>
        </p:spPr>
        <p:txBody>
          <a:bodyPr wrap="square">
            <a:spAutoFit/>
          </a:bodyPr>
          <a:lstStyle/>
          <a:p>
            <a:r>
              <a:rPr kumimoji="0" lang="en-US" sz="2625" b="1" i="0" u="none" strike="noStrike" kern="1200" cap="none" spc="0" normalizeH="0" baseline="0" noProof="0" dirty="0">
                <a:ln>
                  <a:noFill/>
                </a:ln>
                <a:solidFill>
                  <a:srgbClr val="00467F"/>
                </a:solidFill>
                <a:effectLst/>
                <a:uLnTx/>
                <a:uFillTx/>
                <a:latin typeface="Tw Cen MT (Body)"/>
                <a:ea typeface="+mj-ea"/>
                <a:cs typeface="+mj-cs"/>
              </a:rPr>
              <a:t>Veterans Crisis Line</a:t>
            </a:r>
            <a:endParaRPr lang="en-US" dirty="0"/>
          </a:p>
        </p:txBody>
      </p:sp>
      <p:pic>
        <p:nvPicPr>
          <p:cNvPr id="26" name="Picture 25" descr="A person holding a phone&#10;&#10;Description automatically generated with medium confidence">
            <a:extLst>
              <a:ext uri="{FF2B5EF4-FFF2-40B4-BE49-F238E27FC236}">
                <a16:creationId xmlns:a16="http://schemas.microsoft.com/office/drawing/2014/main" id="{3955CABE-FCB8-45C0-A4C4-E8DD9A4C1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39" y="1406114"/>
            <a:ext cx="4013556" cy="2100428"/>
          </a:xfrm>
          <a:prstGeom prst="rect">
            <a:avLst/>
          </a:prstGeom>
        </p:spPr>
      </p:pic>
    </p:spTree>
    <p:extLst>
      <p:ext uri="{BB962C8B-B14F-4D97-AF65-F5344CB8AC3E}">
        <p14:creationId xmlns:p14="http://schemas.microsoft.com/office/powerpoint/2010/main" val="3123963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E2E5-45D4-ED44-82B8-C3D37068EFE1}"/>
              </a:ext>
            </a:extLst>
          </p:cNvPr>
          <p:cNvSpPr/>
          <p:nvPr/>
        </p:nvSpPr>
        <p:spPr>
          <a:xfrm>
            <a:off x="4456740" y="4469552"/>
            <a:ext cx="4687260" cy="462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E643639-0F76-1144-80D7-2D13A4F273F1}"/>
              </a:ext>
            </a:extLst>
          </p:cNvPr>
          <p:cNvSpPr>
            <a:spLocks noGrp="1"/>
          </p:cNvSpPr>
          <p:nvPr>
            <p:ph type="title"/>
          </p:nvPr>
        </p:nvSpPr>
        <p:spPr/>
        <p:txBody>
          <a:bodyPr/>
          <a:lstStyle/>
          <a:p>
            <a:r>
              <a:rPr lang="en-US" dirty="0">
                <a:latin typeface="Tw Cen MT (Body)"/>
              </a:rPr>
              <a:t>Make the Connection</a:t>
            </a:r>
          </a:p>
        </p:txBody>
      </p:sp>
      <p:sp>
        <p:nvSpPr>
          <p:cNvPr id="3" name="Content Placeholder 2">
            <a:extLst>
              <a:ext uri="{FF2B5EF4-FFF2-40B4-BE49-F238E27FC236}">
                <a16:creationId xmlns:a16="http://schemas.microsoft.com/office/drawing/2014/main" id="{6DC33091-F8F5-2B47-BCCE-4C140D9876ED}"/>
              </a:ext>
            </a:extLst>
          </p:cNvPr>
          <p:cNvSpPr>
            <a:spLocks noGrp="1"/>
          </p:cNvSpPr>
          <p:nvPr>
            <p:ph idx="1"/>
          </p:nvPr>
        </p:nvSpPr>
        <p:spPr>
          <a:xfrm>
            <a:off x="411839" y="2201033"/>
            <a:ext cx="3828090" cy="2948012"/>
          </a:xfrm>
        </p:spPr>
        <p:txBody>
          <a:bodyPr>
            <a:normAutofit/>
          </a:bodyPr>
          <a:lstStyle/>
          <a:p>
            <a:r>
              <a:rPr lang="en-US" sz="1800" dirty="0">
                <a:latin typeface="Tw Cen MT (Body)"/>
              </a:rPr>
              <a:t>Online resource featuring hundreds of Veterans telling their stories about overcoming mental health challenges</a:t>
            </a:r>
          </a:p>
          <a:p>
            <a:endParaRPr lang="en-US" sz="1800" dirty="0"/>
          </a:p>
        </p:txBody>
      </p:sp>
      <p:pic>
        <p:nvPicPr>
          <p:cNvPr id="5" name="Picture 4">
            <a:extLst>
              <a:ext uri="{FF2B5EF4-FFF2-40B4-BE49-F238E27FC236}">
                <a16:creationId xmlns:a16="http://schemas.microsoft.com/office/drawing/2014/main" id="{A2368638-12AC-784D-B56E-5D96CB8BA2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0058" y="3429000"/>
            <a:ext cx="2391652" cy="711801"/>
          </a:xfrm>
          <a:prstGeom prst="rect">
            <a:avLst/>
          </a:prstGeom>
        </p:spPr>
      </p:pic>
      <p:sp>
        <p:nvSpPr>
          <p:cNvPr id="9" name="Content Placeholder 2">
            <a:extLst>
              <a:ext uri="{FF2B5EF4-FFF2-40B4-BE49-F238E27FC236}">
                <a16:creationId xmlns:a16="http://schemas.microsoft.com/office/drawing/2014/main" id="{AB4F6B70-0866-9141-9A47-8CE4B7D358CF}"/>
              </a:ext>
            </a:extLst>
          </p:cNvPr>
          <p:cNvSpPr txBox="1">
            <a:spLocks/>
          </p:cNvSpPr>
          <p:nvPr/>
        </p:nvSpPr>
        <p:spPr>
          <a:xfrm>
            <a:off x="2770639" y="5218166"/>
            <a:ext cx="3602722" cy="4886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i="1" u="sng">
                <a:solidFill>
                  <a:srgbClr val="0563C1"/>
                </a:solidFill>
                <a:latin typeface="Calibri" panose="020F0502020204030204"/>
                <a:hlinkClick r:id="rId5">
                  <a:extLst>
                    <a:ext uri="{A12FA001-AC4F-418D-AE19-62706E023703}">
                      <ahyp:hlinkClr xmlns:ahyp="http://schemas.microsoft.com/office/drawing/2018/hyperlinkcolor" val="tx"/>
                    </a:ext>
                  </a:extLst>
                </a:hlinkClick>
              </a:rPr>
              <a:t>MakeTheConnection.net/conditions/suicide</a:t>
            </a:r>
            <a:r>
              <a:rPr lang="en-US" sz="1500" i="1" u="sng">
                <a:solidFill>
                  <a:srgbClr val="0563C1"/>
                </a:solidFill>
                <a:latin typeface="Calibri" panose="020F0502020204030204"/>
              </a:rPr>
              <a:t> </a:t>
            </a:r>
          </a:p>
        </p:txBody>
      </p:sp>
      <p:pic>
        <p:nvPicPr>
          <p:cNvPr id="6" name="Online Media 5" descr="I absolutely love what I do">
            <a:hlinkClick r:id="" action="ppaction://media"/>
            <a:extLst>
              <a:ext uri="{FF2B5EF4-FFF2-40B4-BE49-F238E27FC236}">
                <a16:creationId xmlns:a16="http://schemas.microsoft.com/office/drawing/2014/main" id="{87157325-4771-B548-8405-243AC3968A99}"/>
              </a:ext>
            </a:extLst>
          </p:cNvPr>
          <p:cNvPicPr>
            <a:picLocks noRot="1" noChangeAspect="1"/>
          </p:cNvPicPr>
          <p:nvPr>
            <a:videoFile r:link="rId1"/>
          </p:nvPr>
        </p:nvPicPr>
        <p:blipFill>
          <a:blip r:embed="rId6"/>
          <a:stretch>
            <a:fillRect/>
          </a:stretch>
        </p:blipFill>
        <p:spPr>
          <a:xfrm>
            <a:off x="4405964" y="2150269"/>
            <a:ext cx="4170146" cy="2345707"/>
          </a:xfrm>
          <a:prstGeom prst="rect">
            <a:avLst/>
          </a:prstGeom>
        </p:spPr>
      </p:pic>
    </p:spTree>
    <p:extLst>
      <p:ext uri="{BB962C8B-B14F-4D97-AF65-F5344CB8AC3E}">
        <p14:creationId xmlns:p14="http://schemas.microsoft.com/office/powerpoint/2010/main" val="41300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FDD3-F0E6-8845-BAE8-89C0F16D595F}"/>
              </a:ext>
            </a:extLst>
          </p:cNvPr>
          <p:cNvSpPr>
            <a:spLocks noGrp="1"/>
          </p:cNvSpPr>
          <p:nvPr>
            <p:ph type="title"/>
          </p:nvPr>
        </p:nvSpPr>
        <p:spPr/>
        <p:txBody>
          <a:bodyPr/>
          <a:lstStyle/>
          <a:p>
            <a:r>
              <a:rPr lang="en-US" dirty="0">
                <a:latin typeface="Tw Cen MT (Body)"/>
              </a:rPr>
              <a:t>Coaching into Care</a:t>
            </a:r>
          </a:p>
        </p:txBody>
      </p:sp>
      <p:sp>
        <p:nvSpPr>
          <p:cNvPr id="3" name="Content Placeholder 2">
            <a:extLst>
              <a:ext uri="{FF2B5EF4-FFF2-40B4-BE49-F238E27FC236}">
                <a16:creationId xmlns:a16="http://schemas.microsoft.com/office/drawing/2014/main" id="{39786708-C23A-284F-A65E-9099DD299517}"/>
              </a:ext>
            </a:extLst>
          </p:cNvPr>
          <p:cNvSpPr>
            <a:spLocks noGrp="1"/>
          </p:cNvSpPr>
          <p:nvPr>
            <p:ph idx="1"/>
          </p:nvPr>
        </p:nvSpPr>
        <p:spPr>
          <a:xfrm>
            <a:off x="628650" y="4539469"/>
            <a:ext cx="8086286" cy="877452"/>
          </a:xfrm>
        </p:spPr>
        <p:txBody>
          <a:bodyPr vert="horz" lIns="68580" tIns="34290" rIns="68580" bIns="34290" rtlCol="0" anchor="t">
            <a:normAutofit/>
          </a:bodyPr>
          <a:lstStyle/>
          <a:p>
            <a:r>
              <a:rPr lang="en-US" sz="1800" dirty="0">
                <a:latin typeface="Tw Cen MT (Body)"/>
              </a:rPr>
              <a:t>National VA telephone service which aims to educate, support, and empower family members and friends who are seeking care or services for a Veteran</a:t>
            </a:r>
          </a:p>
        </p:txBody>
      </p:sp>
      <p:sp>
        <p:nvSpPr>
          <p:cNvPr id="6" name="TextBox 5">
            <a:extLst>
              <a:ext uri="{FF2B5EF4-FFF2-40B4-BE49-F238E27FC236}">
                <a16:creationId xmlns:a16="http://schemas.microsoft.com/office/drawing/2014/main" id="{9B4CDEF0-B260-43D9-ACAA-31880E7C8C9F}"/>
              </a:ext>
            </a:extLst>
          </p:cNvPr>
          <p:cNvSpPr txBox="1"/>
          <p:nvPr/>
        </p:nvSpPr>
        <p:spPr>
          <a:xfrm>
            <a:off x="3343275" y="5151123"/>
            <a:ext cx="2457451" cy="415498"/>
          </a:xfrm>
          <a:prstGeom prst="rect">
            <a:avLst/>
          </a:prstGeom>
          <a:noFill/>
        </p:spPr>
        <p:txBody>
          <a:bodyPr wrap="square" rtlCol="0">
            <a:spAutoFit/>
          </a:bodyPr>
          <a:lstStyle/>
          <a:p>
            <a:pPr defTabSz="685800">
              <a:defRPr/>
            </a:pPr>
            <a:r>
              <a:rPr lang="en-US" sz="2100" b="1" cap="all" dirty="0">
                <a:solidFill>
                  <a:prstClr val="black"/>
                </a:solidFill>
                <a:latin typeface="Tw Cen MT (Body)"/>
              </a:rPr>
              <a:t>CALL 888-823-7458</a:t>
            </a:r>
            <a:endParaRPr lang="en-US" sz="2100" dirty="0">
              <a:solidFill>
                <a:prstClr val="black"/>
              </a:solidFill>
              <a:latin typeface="Tw Cen MT (Body)"/>
            </a:endParaRPr>
          </a:p>
        </p:txBody>
      </p:sp>
      <p:pic>
        <p:nvPicPr>
          <p:cNvPr id="8" name="Picture 7">
            <a:extLst>
              <a:ext uri="{FF2B5EF4-FFF2-40B4-BE49-F238E27FC236}">
                <a16:creationId xmlns:a16="http://schemas.microsoft.com/office/drawing/2014/main" id="{66C5908B-6F45-CD42-AA12-21C9BCB19F1B}"/>
              </a:ext>
            </a:extLst>
          </p:cNvPr>
          <p:cNvPicPr>
            <a:picLocks noChangeAspect="1"/>
          </p:cNvPicPr>
          <p:nvPr/>
        </p:nvPicPr>
        <p:blipFill rotWithShape="1">
          <a:blip r:embed="rId3">
            <a:extLst>
              <a:ext uri="{28A0092B-C50C-407E-A947-70E740481C1C}">
                <a14:useLocalDpi xmlns:a14="http://schemas.microsoft.com/office/drawing/2010/main" val="0"/>
              </a:ext>
            </a:extLst>
          </a:blip>
          <a:srcRect r="1263"/>
          <a:stretch/>
        </p:blipFill>
        <p:spPr>
          <a:xfrm>
            <a:off x="2282599" y="1878410"/>
            <a:ext cx="4928066" cy="2543175"/>
          </a:xfrm>
          <a:prstGeom prst="rect">
            <a:avLst/>
          </a:prstGeom>
        </p:spPr>
      </p:pic>
    </p:spTree>
    <p:extLst>
      <p:ext uri="{BB962C8B-B14F-4D97-AF65-F5344CB8AC3E}">
        <p14:creationId xmlns:p14="http://schemas.microsoft.com/office/powerpoint/2010/main" val="1551190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78D85-77AF-4AAD-894C-9BEACB6B0641}"/>
              </a:ext>
            </a:extLst>
          </p:cNvPr>
          <p:cNvPicPr>
            <a:picLocks noChangeAspect="1"/>
          </p:cNvPicPr>
          <p:nvPr/>
        </p:nvPicPr>
        <p:blipFill>
          <a:blip r:embed="rId2"/>
          <a:stretch>
            <a:fillRect/>
          </a:stretch>
        </p:blipFill>
        <p:spPr>
          <a:xfrm>
            <a:off x="-64873" y="0"/>
            <a:ext cx="9273746" cy="6934200"/>
          </a:xfrm>
          <a:prstGeom prst="rect">
            <a:avLst/>
          </a:prstGeom>
        </p:spPr>
      </p:pic>
    </p:spTree>
    <p:extLst>
      <p:ext uri="{BB962C8B-B14F-4D97-AF65-F5344CB8AC3E}">
        <p14:creationId xmlns:p14="http://schemas.microsoft.com/office/powerpoint/2010/main" val="2231107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C6E45-9135-CE48-8576-67CF8641CAB1}"/>
              </a:ext>
            </a:extLst>
          </p:cNvPr>
          <p:cNvSpPr>
            <a:spLocks noGrp="1"/>
          </p:cNvSpPr>
          <p:nvPr>
            <p:ph type="title"/>
          </p:nvPr>
        </p:nvSpPr>
        <p:spPr/>
        <p:txBody>
          <a:bodyPr/>
          <a:lstStyle/>
          <a:p>
            <a:r>
              <a:rPr lang="en-US"/>
              <a:t>Social Media Safety Toolkit </a:t>
            </a:r>
          </a:p>
        </p:txBody>
      </p:sp>
      <p:sp>
        <p:nvSpPr>
          <p:cNvPr id="3" name="Content Placeholder 2">
            <a:extLst>
              <a:ext uri="{FF2B5EF4-FFF2-40B4-BE49-F238E27FC236}">
                <a16:creationId xmlns:a16="http://schemas.microsoft.com/office/drawing/2014/main" id="{0434F339-6A66-2045-9F6E-1A7C52FC9054}"/>
              </a:ext>
            </a:extLst>
          </p:cNvPr>
          <p:cNvSpPr>
            <a:spLocks noGrp="1"/>
          </p:cNvSpPr>
          <p:nvPr>
            <p:ph idx="1"/>
          </p:nvPr>
        </p:nvSpPr>
        <p:spPr/>
        <p:txBody>
          <a:bodyPr vert="horz" lIns="68580" tIns="34290" rIns="68580" bIns="34290" rtlCol="0" anchor="t">
            <a:normAutofit/>
          </a:bodyPr>
          <a:lstStyle/>
          <a:p>
            <a:r>
              <a:rPr lang="en-US" sz="1800" dirty="0">
                <a:latin typeface="Tw Cen MT (Body)"/>
              </a:rPr>
              <a:t>As discussed in the </a:t>
            </a:r>
            <a:r>
              <a:rPr lang="en-US" sz="1800" b="1" u="sng" dirty="0">
                <a:solidFill>
                  <a:schemeClr val="tx1"/>
                </a:solidFill>
                <a:latin typeface="Tw Cen MT (Body)"/>
                <a:hlinkClick r:id="rId3">
                  <a:extLst>
                    <a:ext uri="{A12FA001-AC4F-418D-AE19-62706E023703}">
                      <ahyp:hlinkClr xmlns:ahyp="http://schemas.microsoft.com/office/drawing/2018/hyperlinkcolor" val="tx"/>
                    </a:ext>
                  </a:extLst>
                </a:hlinkClick>
              </a:rPr>
              <a:t>National Strategy for Preventing Veteran Suicide</a:t>
            </a:r>
            <a:r>
              <a:rPr lang="en-US" sz="1800" dirty="0">
                <a:solidFill>
                  <a:schemeClr val="tx1"/>
                </a:solidFill>
                <a:latin typeface="Tw Cen MT (Body)"/>
              </a:rPr>
              <a:t>, </a:t>
            </a:r>
            <a:r>
              <a:rPr lang="en-US" sz="1800" dirty="0">
                <a:latin typeface="Tw Cen MT (Body)"/>
              </a:rPr>
              <a:t>social media is an important intervention channel and a key piece of VA’s comprehensive, community-based suicide prevention strategy.</a:t>
            </a:r>
          </a:p>
          <a:p>
            <a:r>
              <a:rPr lang="en-US" sz="1800" dirty="0">
                <a:latin typeface="Tw Cen MT (Body)"/>
              </a:rPr>
              <a:t>The Social Media Safety Toolkit for Veterans, their families, and friends equips everyone with the knowledge needed to respond to social media posts that indicate a Veteran may be having thoughts of suicide. </a:t>
            </a:r>
            <a:endParaRPr lang="en-US" sz="1800" dirty="0">
              <a:latin typeface="Tw Cen MT (Body)"/>
              <a:cs typeface="Calibri"/>
            </a:endParaRPr>
          </a:p>
          <a:p>
            <a:r>
              <a:rPr lang="en-US" sz="1800" dirty="0">
                <a:latin typeface="Tw Cen MT (Body)"/>
              </a:rPr>
              <a:t>The toolkit includes best practices, resources, and sample responses. </a:t>
            </a:r>
            <a:endParaRPr lang="en-US" sz="1800" dirty="0">
              <a:latin typeface="Tw Cen MT (Body)"/>
              <a:cs typeface="Calibri" panose="020F0502020204030204"/>
            </a:endParaRPr>
          </a:p>
          <a:p>
            <a:endParaRPr lang="en-US" sz="1800" dirty="0">
              <a:latin typeface="Tw Cen MT (Body)"/>
            </a:endParaRPr>
          </a:p>
          <a:p>
            <a:endParaRPr lang="en-US" sz="1800" dirty="0"/>
          </a:p>
        </p:txBody>
      </p:sp>
      <p:pic>
        <p:nvPicPr>
          <p:cNvPr id="5" name="Picture 4">
            <a:extLst>
              <a:ext uri="{FF2B5EF4-FFF2-40B4-BE49-F238E27FC236}">
                <a16:creationId xmlns:a16="http://schemas.microsoft.com/office/drawing/2014/main" id="{299C7A25-76F6-1942-BC69-0331CBD2D620}"/>
              </a:ext>
            </a:extLst>
          </p:cNvPr>
          <p:cNvPicPr>
            <a:picLocks noChangeAspect="1"/>
          </p:cNvPicPr>
          <p:nvPr/>
        </p:nvPicPr>
        <p:blipFill>
          <a:blip r:embed="rId4"/>
          <a:stretch>
            <a:fillRect/>
          </a:stretch>
        </p:blipFill>
        <p:spPr>
          <a:xfrm>
            <a:off x="2025294" y="4226581"/>
            <a:ext cx="598513" cy="598513"/>
          </a:xfrm>
          <a:prstGeom prst="rect">
            <a:avLst/>
          </a:prstGeom>
        </p:spPr>
      </p:pic>
      <p:pic>
        <p:nvPicPr>
          <p:cNvPr id="6" name="Picture 5">
            <a:extLst>
              <a:ext uri="{FF2B5EF4-FFF2-40B4-BE49-F238E27FC236}">
                <a16:creationId xmlns:a16="http://schemas.microsoft.com/office/drawing/2014/main" id="{542CBF5B-CA50-9048-94EE-C57F4B457267}"/>
              </a:ext>
            </a:extLst>
          </p:cNvPr>
          <p:cNvPicPr>
            <a:picLocks noChangeAspect="1"/>
          </p:cNvPicPr>
          <p:nvPr/>
        </p:nvPicPr>
        <p:blipFill>
          <a:blip r:embed="rId5"/>
          <a:stretch>
            <a:fillRect/>
          </a:stretch>
        </p:blipFill>
        <p:spPr>
          <a:xfrm>
            <a:off x="6064755" y="4226580"/>
            <a:ext cx="734371" cy="598513"/>
          </a:xfrm>
          <a:prstGeom prst="rect">
            <a:avLst/>
          </a:prstGeom>
        </p:spPr>
      </p:pic>
      <p:sp>
        <p:nvSpPr>
          <p:cNvPr id="8" name="Content Placeholder 2">
            <a:extLst>
              <a:ext uri="{FF2B5EF4-FFF2-40B4-BE49-F238E27FC236}">
                <a16:creationId xmlns:a16="http://schemas.microsoft.com/office/drawing/2014/main" id="{E4F8DA1C-91EF-3047-8842-61B2851D1E27}"/>
              </a:ext>
            </a:extLst>
          </p:cNvPr>
          <p:cNvSpPr txBox="1">
            <a:spLocks/>
          </p:cNvSpPr>
          <p:nvPr/>
        </p:nvSpPr>
        <p:spPr>
          <a:xfrm>
            <a:off x="1323099" y="5043933"/>
            <a:ext cx="6497801" cy="4417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1350" dirty="0">
                <a:solidFill>
                  <a:prstClr val="black">
                    <a:lumMod val="85000"/>
                    <a:lumOff val="15000"/>
                  </a:prstClr>
                </a:solidFill>
                <a:latin typeface="Tw Cen MT (Body)"/>
              </a:rPr>
              <a:t>Download at </a:t>
            </a:r>
            <a:r>
              <a:rPr lang="en-US" sz="1350" i="1" dirty="0">
                <a:solidFill>
                  <a:srgbClr val="0563C1"/>
                </a:solidFill>
                <a:latin typeface="Tw Cen MT (Body)"/>
                <a:hlinkClick r:id="rId6">
                  <a:extLst>
                    <a:ext uri="{A12FA001-AC4F-418D-AE19-62706E023703}">
                      <ahyp:hlinkClr xmlns:ahyp="http://schemas.microsoft.com/office/drawing/2018/hyperlinkcolor" val="tx"/>
                    </a:ext>
                  </a:extLst>
                </a:hlinkClick>
              </a:rPr>
              <a:t>https://www.mentalhealth.va.gov/suicide_prevention/docs/OMH-074-Suicide-Prevention-Social-Media-Toolkit-1-8_508.pdf</a:t>
            </a:r>
            <a:endParaRPr lang="en-US" sz="1350" i="1" dirty="0">
              <a:solidFill>
                <a:srgbClr val="0563C1"/>
              </a:solidFill>
              <a:latin typeface="Tw Cen MT (Body)"/>
            </a:endParaRPr>
          </a:p>
          <a:p>
            <a:pPr marL="0" indent="0" defTabSz="685800">
              <a:spcBef>
                <a:spcPts val="750"/>
              </a:spcBef>
              <a:buNone/>
              <a:defRPr/>
            </a:pPr>
            <a:endParaRPr lang="en-US" sz="1350" dirty="0">
              <a:solidFill>
                <a:prstClr val="black">
                  <a:lumMod val="85000"/>
                  <a:lumOff val="15000"/>
                </a:prstClr>
              </a:solidFill>
              <a:latin typeface="Calibri" panose="020F0502020204030204"/>
            </a:endParaRPr>
          </a:p>
        </p:txBody>
      </p:sp>
      <p:pic>
        <p:nvPicPr>
          <p:cNvPr id="9" name="Picture 8">
            <a:extLst>
              <a:ext uri="{FF2B5EF4-FFF2-40B4-BE49-F238E27FC236}">
                <a16:creationId xmlns:a16="http://schemas.microsoft.com/office/drawing/2014/main" id="{C437529E-A3FA-7E41-8BC6-0497C218C8C2}"/>
              </a:ext>
            </a:extLst>
          </p:cNvPr>
          <p:cNvPicPr>
            <a:picLocks noChangeAspect="1"/>
          </p:cNvPicPr>
          <p:nvPr/>
        </p:nvPicPr>
        <p:blipFill>
          <a:blip r:embed="rId7"/>
          <a:stretch>
            <a:fillRect/>
          </a:stretch>
        </p:blipFill>
        <p:spPr>
          <a:xfrm>
            <a:off x="7343384" y="998398"/>
            <a:ext cx="1599741" cy="1081325"/>
          </a:xfrm>
          <a:prstGeom prst="rect">
            <a:avLst/>
          </a:prstGeom>
        </p:spPr>
      </p:pic>
      <p:pic>
        <p:nvPicPr>
          <p:cNvPr id="10" name="Picture 9">
            <a:extLst>
              <a:ext uri="{FF2B5EF4-FFF2-40B4-BE49-F238E27FC236}">
                <a16:creationId xmlns:a16="http://schemas.microsoft.com/office/drawing/2014/main" id="{51ED6D08-CF2F-44E0-983E-CF458358B4E6}"/>
              </a:ext>
            </a:extLst>
          </p:cNvPr>
          <p:cNvPicPr/>
          <p:nvPr/>
        </p:nvPicPr>
        <p:blipFill>
          <a:blip r:embed="rId8"/>
          <a:srcRect/>
          <a:stretch/>
        </p:blipFill>
        <p:spPr>
          <a:xfrm>
            <a:off x="3614307" y="4328872"/>
            <a:ext cx="1468445" cy="441749"/>
          </a:xfrm>
          <a:prstGeom prst="rect">
            <a:avLst/>
          </a:prstGeom>
        </p:spPr>
      </p:pic>
    </p:spTree>
    <p:extLst>
      <p:ext uri="{BB962C8B-B14F-4D97-AF65-F5344CB8AC3E}">
        <p14:creationId xmlns:p14="http://schemas.microsoft.com/office/powerpoint/2010/main" val="3802631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A865-F6A1-447E-A1FD-696CCCC4CB29}"/>
              </a:ext>
            </a:extLst>
          </p:cNvPr>
          <p:cNvSpPr>
            <a:spLocks noGrp="1"/>
          </p:cNvSpPr>
          <p:nvPr>
            <p:ph type="title"/>
          </p:nvPr>
        </p:nvSpPr>
        <p:spPr/>
        <p:txBody>
          <a:bodyPr/>
          <a:lstStyle/>
          <a:p>
            <a:r>
              <a:rPr lang="en-US" dirty="0"/>
              <a:t>Poll Question</a:t>
            </a:r>
          </a:p>
        </p:txBody>
      </p:sp>
      <p:pic>
        <p:nvPicPr>
          <p:cNvPr id="10" name="Content Placeholder 9">
            <a:extLst>
              <a:ext uri="{FF2B5EF4-FFF2-40B4-BE49-F238E27FC236}">
                <a16:creationId xmlns:a16="http://schemas.microsoft.com/office/drawing/2014/main" id="{3A779D6E-0760-4E5D-901E-6C36FC3E8CC2}"/>
              </a:ext>
            </a:extLst>
          </p:cNvPr>
          <p:cNvPicPr>
            <a:picLocks noGrp="1" noChangeAspect="1"/>
          </p:cNvPicPr>
          <p:nvPr>
            <p:ph sz="quarter" idx="4"/>
          </p:nvPr>
        </p:nvPicPr>
        <p:blipFill>
          <a:blip r:embed="rId3"/>
          <a:stretch>
            <a:fillRect/>
          </a:stretch>
        </p:blipFill>
        <p:spPr>
          <a:xfrm>
            <a:off x="5211917" y="2774422"/>
            <a:ext cx="2910527" cy="1903121"/>
          </a:xfrm>
        </p:spPr>
      </p:pic>
      <p:sp>
        <p:nvSpPr>
          <p:cNvPr id="6" name="Text Placeholder 5">
            <a:extLst>
              <a:ext uri="{FF2B5EF4-FFF2-40B4-BE49-F238E27FC236}">
                <a16:creationId xmlns:a16="http://schemas.microsoft.com/office/drawing/2014/main" id="{8CE18281-EB40-49D5-A62F-88AEC97FDCCD}"/>
              </a:ext>
            </a:extLst>
          </p:cNvPr>
          <p:cNvSpPr>
            <a:spLocks noGrp="1"/>
          </p:cNvSpPr>
          <p:nvPr>
            <p:ph type="body" sz="quarter" idx="1"/>
          </p:nvPr>
        </p:nvSpPr>
        <p:spPr/>
        <p:txBody>
          <a:bodyPr>
            <a:normAutofit/>
          </a:bodyPr>
          <a:lstStyle/>
          <a:p>
            <a:r>
              <a:rPr lang="en-US" dirty="0"/>
              <a:t>Have you served in the US Armed Forces?</a:t>
            </a:r>
          </a:p>
        </p:txBody>
      </p:sp>
      <p:sp>
        <p:nvSpPr>
          <p:cNvPr id="7" name="Text Placeholder 6">
            <a:extLst>
              <a:ext uri="{FF2B5EF4-FFF2-40B4-BE49-F238E27FC236}">
                <a16:creationId xmlns:a16="http://schemas.microsoft.com/office/drawing/2014/main" id="{9E2E2F37-F66B-4374-AEED-C4FF6329C0D7}"/>
              </a:ext>
            </a:extLst>
          </p:cNvPr>
          <p:cNvSpPr>
            <a:spLocks noGrp="1"/>
          </p:cNvSpPr>
          <p:nvPr>
            <p:ph type="body" sz="quarter" idx="3"/>
          </p:nvPr>
        </p:nvSpPr>
        <p:spPr/>
        <p:txBody>
          <a:bodyPr>
            <a:normAutofit/>
          </a:bodyPr>
          <a:lstStyle/>
          <a:p>
            <a:r>
              <a:rPr lang="en-US" dirty="0"/>
              <a:t>Has someone in your family served?</a:t>
            </a:r>
          </a:p>
        </p:txBody>
      </p:sp>
      <p:sp>
        <p:nvSpPr>
          <p:cNvPr id="11" name="Text Placeholder 6">
            <a:extLst>
              <a:ext uri="{FF2B5EF4-FFF2-40B4-BE49-F238E27FC236}">
                <a16:creationId xmlns:a16="http://schemas.microsoft.com/office/drawing/2014/main" id="{2A3D6779-22A5-472F-8C6F-D2B20A4D9B97}"/>
              </a:ext>
            </a:extLst>
          </p:cNvPr>
          <p:cNvSpPr txBox="1">
            <a:spLocks/>
          </p:cNvSpPr>
          <p:nvPr/>
        </p:nvSpPr>
        <p:spPr>
          <a:xfrm>
            <a:off x="1600199" y="4971098"/>
            <a:ext cx="6000750" cy="824865"/>
          </a:xfrm>
          <a:prstGeom prst="rect">
            <a:avLst/>
          </a:prstGeom>
          <a:solidFill>
            <a:srgbClr val="00B0F0"/>
          </a:solidFill>
        </p:spPr>
        <p:txBody>
          <a:bodyPr vert="horz" rtlCol="0" anchor="ctr">
            <a:normAutofit/>
          </a:bodyPr>
          <a:lstStyle>
            <a:lvl1pPr marL="0" indent="0" algn="l" rtl="0" eaLnBrk="1" latinLnBrk="0" hangingPunct="1">
              <a:spcBef>
                <a:spcPts val="700"/>
              </a:spcBef>
              <a:buClr>
                <a:schemeClr val="accent2"/>
              </a:buClr>
              <a:buSzPct val="6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defTabSz="685800">
              <a:spcBef>
                <a:spcPts val="525"/>
              </a:spcBef>
              <a:buClr>
                <a:srgbClr val="9C5252"/>
              </a:buClr>
            </a:pPr>
            <a:r>
              <a:rPr lang="en-US" sz="1500" dirty="0">
                <a:latin typeface="Tw Cen MT"/>
              </a:rPr>
              <a:t>How many in the room know a veteran or someone who has served?</a:t>
            </a:r>
          </a:p>
        </p:txBody>
      </p:sp>
      <p:pic>
        <p:nvPicPr>
          <p:cNvPr id="2050" name="Picture 2" descr="Thank You For Your Service | thechapdaddy.com">
            <a:extLst>
              <a:ext uri="{FF2B5EF4-FFF2-40B4-BE49-F238E27FC236}">
                <a16:creationId xmlns:a16="http://schemas.microsoft.com/office/drawing/2014/main" id="{BC4390DE-CCEF-463E-9BC3-E043F0999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609" y="2774422"/>
            <a:ext cx="2970476" cy="190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9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9419-1A13-4C65-B2CB-EAA5527F21FA}"/>
              </a:ext>
            </a:extLst>
          </p:cNvPr>
          <p:cNvSpPr>
            <a:spLocks noGrp="1"/>
          </p:cNvSpPr>
          <p:nvPr>
            <p:ph type="title"/>
          </p:nvPr>
        </p:nvSpPr>
        <p:spPr/>
        <p:txBody>
          <a:bodyPr/>
          <a:lstStyle/>
          <a:p>
            <a:r>
              <a:rPr lang="en-US" dirty="0">
                <a:latin typeface="Tw Cen MT (Body)"/>
              </a:rPr>
              <a:t>Lethal Means Safety Toolkit</a:t>
            </a:r>
          </a:p>
        </p:txBody>
      </p:sp>
      <p:sp>
        <p:nvSpPr>
          <p:cNvPr id="3" name="Content Placeholder 2">
            <a:extLst>
              <a:ext uri="{FF2B5EF4-FFF2-40B4-BE49-F238E27FC236}">
                <a16:creationId xmlns:a16="http://schemas.microsoft.com/office/drawing/2014/main" id="{0BC2CB0F-BFF6-42D2-8B7F-C90FB7B27E47}"/>
              </a:ext>
            </a:extLst>
          </p:cNvPr>
          <p:cNvSpPr>
            <a:spLocks noGrp="1"/>
          </p:cNvSpPr>
          <p:nvPr>
            <p:ph idx="1"/>
          </p:nvPr>
        </p:nvSpPr>
        <p:spPr>
          <a:xfrm>
            <a:off x="628650" y="2014999"/>
            <a:ext cx="4651273" cy="3169800"/>
          </a:xfrm>
        </p:spPr>
        <p:txBody>
          <a:bodyPr>
            <a:normAutofit fontScale="92500" lnSpcReduction="10000"/>
          </a:bodyPr>
          <a:lstStyle/>
          <a:p>
            <a:r>
              <a:rPr lang="en-US" dirty="0">
                <a:latin typeface="Tw Cen MT (Body)"/>
              </a:rPr>
              <a:t>Developed in partnership with the </a:t>
            </a:r>
            <a:r>
              <a:rPr lang="en-US" u="sng" dirty="0">
                <a:latin typeface="Tw Cen MT (Body)"/>
                <a:hlinkClick r:id="rId2"/>
              </a:rPr>
              <a:t>American Foundation for Suicide Prevention</a:t>
            </a:r>
            <a:r>
              <a:rPr lang="en-US" dirty="0">
                <a:latin typeface="Tw Cen MT (Body)"/>
              </a:rPr>
              <a:t> (AFSP) and the </a:t>
            </a:r>
            <a:r>
              <a:rPr lang="en-US" u="sng" dirty="0">
                <a:latin typeface="Tw Cen MT (Body)"/>
                <a:hlinkClick r:id="rId3"/>
              </a:rPr>
              <a:t>National Shooting Sports Foundation</a:t>
            </a:r>
            <a:r>
              <a:rPr lang="en-US" dirty="0">
                <a:latin typeface="Tw Cen MT (Body)"/>
              </a:rPr>
              <a:t> (NSSF), the trade association for the firearms industry.</a:t>
            </a:r>
          </a:p>
          <a:p>
            <a:r>
              <a:rPr lang="en-US" dirty="0">
                <a:latin typeface="Tw Cen MT (Body)"/>
              </a:rPr>
              <a:t>Toolkit guides communities through the process of building coalitions to raise awareness about safe storage and its connection to suicide prevention. </a:t>
            </a:r>
          </a:p>
          <a:p>
            <a:r>
              <a:rPr lang="en-US" dirty="0">
                <a:latin typeface="Tw Cen MT (Body)"/>
              </a:rPr>
              <a:t>Safe storage can put time and space between an individual and a firearm during suicidal crisis and shows promise for reducing rates of suicide.</a:t>
            </a:r>
          </a:p>
          <a:p>
            <a:r>
              <a:rPr lang="en-US" dirty="0">
                <a:latin typeface="Tw Cen MT (Body)"/>
              </a:rPr>
              <a:t>VA respects the important role firearms play in many Veterans’ lives and is dedicated to providing safe storage options that are consistent with each Veteran’s values and priorities. Help Veterans and their loved ones make their homes safer and share these resources with your network.  </a:t>
            </a:r>
          </a:p>
        </p:txBody>
      </p:sp>
      <p:sp>
        <p:nvSpPr>
          <p:cNvPr id="5" name="Rectangle 4">
            <a:extLst>
              <a:ext uri="{FF2B5EF4-FFF2-40B4-BE49-F238E27FC236}">
                <a16:creationId xmlns:a16="http://schemas.microsoft.com/office/drawing/2014/main" id="{5461294D-20F1-4AC8-B5CA-AF2BC8DAD57D}"/>
              </a:ext>
            </a:extLst>
          </p:cNvPr>
          <p:cNvSpPr/>
          <p:nvPr/>
        </p:nvSpPr>
        <p:spPr>
          <a:xfrm>
            <a:off x="5740201" y="4680451"/>
            <a:ext cx="3344807" cy="706034"/>
          </a:xfrm>
          <a:prstGeom prst="rect">
            <a:avLst/>
          </a:prstGeom>
          <a:gradFill flip="none" rotWithShape="1">
            <a:gsLst>
              <a:gs pos="0">
                <a:schemeClr val="bg1">
                  <a:lumMod val="85000"/>
                  <a:alpha val="0"/>
                </a:schemeClr>
              </a:gs>
              <a:gs pos="99000">
                <a:schemeClr val="bg1">
                  <a:lumMod val="7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E166D1AA-8AA8-42A3-9A72-E661AA2953DB}"/>
              </a:ext>
            </a:extLst>
          </p:cNvPr>
          <p:cNvSpPr txBox="1"/>
          <p:nvPr/>
        </p:nvSpPr>
        <p:spPr>
          <a:xfrm>
            <a:off x="5826534" y="4843001"/>
            <a:ext cx="3317466" cy="600164"/>
          </a:xfrm>
          <a:prstGeom prst="rect">
            <a:avLst/>
          </a:prstGeom>
          <a:noFill/>
        </p:spPr>
        <p:txBody>
          <a:bodyPr wrap="square" rtlCol="0">
            <a:spAutoFit/>
          </a:bodyPr>
          <a:lstStyle/>
          <a:p>
            <a:pPr defTabSz="685800">
              <a:defRPr/>
            </a:pPr>
            <a:r>
              <a:rPr lang="en-US" sz="1650" b="1" dirty="0">
                <a:solidFill>
                  <a:srgbClr val="E7E6E6">
                    <a:lumMod val="25000"/>
                  </a:srgbClr>
                </a:solidFill>
                <a:latin typeface="Tw Cen MT (Body)"/>
                <a:cs typeface="Calibri" panose="020F0502020204030204" pitchFamily="34" charset="0"/>
              </a:rPr>
              <a:t>Access the toolkit online: </a:t>
            </a:r>
          </a:p>
          <a:p>
            <a:pPr defTabSz="685800">
              <a:defRPr/>
            </a:pPr>
            <a:r>
              <a:rPr lang="en-US" sz="1650" b="1" u="sng" dirty="0">
                <a:solidFill>
                  <a:prstClr val="black"/>
                </a:solidFill>
                <a:latin typeface="Tw Cen MT (Body)"/>
                <a:hlinkClick r:id="rId4"/>
              </a:rPr>
              <a:t>Safe Firearm Storage Toolkit</a:t>
            </a:r>
            <a:endParaRPr lang="en-US" sz="1650" dirty="0">
              <a:solidFill>
                <a:srgbClr val="E7E6E6">
                  <a:lumMod val="25000"/>
                </a:srgbClr>
              </a:solidFill>
              <a:latin typeface="Tw Cen MT (Body)"/>
              <a:cs typeface="Calibri" panose="020F0502020204030204" pitchFamily="34" charset="0"/>
            </a:endParaRPr>
          </a:p>
        </p:txBody>
      </p:sp>
      <p:pic>
        <p:nvPicPr>
          <p:cNvPr id="7" name="Picture 6">
            <a:extLst>
              <a:ext uri="{FF2B5EF4-FFF2-40B4-BE49-F238E27FC236}">
                <a16:creationId xmlns:a16="http://schemas.microsoft.com/office/drawing/2014/main" id="{037654B4-6EAB-4262-ACB9-D6A32B687068}"/>
              </a:ext>
            </a:extLst>
          </p:cNvPr>
          <p:cNvPicPr>
            <a:picLocks noChangeAspect="1"/>
          </p:cNvPicPr>
          <p:nvPr/>
        </p:nvPicPr>
        <p:blipFill>
          <a:blip r:embed="rId5"/>
          <a:stretch>
            <a:fillRect/>
          </a:stretch>
        </p:blipFill>
        <p:spPr>
          <a:xfrm>
            <a:off x="5740201" y="1651164"/>
            <a:ext cx="2142203" cy="2948011"/>
          </a:xfrm>
          <a:prstGeom prst="rect">
            <a:avLst/>
          </a:prstGeom>
          <a:ln>
            <a:solidFill>
              <a:schemeClr val="tx1"/>
            </a:solidFill>
          </a:ln>
        </p:spPr>
      </p:pic>
    </p:spTree>
    <p:extLst>
      <p:ext uri="{BB962C8B-B14F-4D97-AF65-F5344CB8AC3E}">
        <p14:creationId xmlns:p14="http://schemas.microsoft.com/office/powerpoint/2010/main" val="1770589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7AF1FD-2CA6-4B4A-96C9-AD7723FBCF3F}"/>
              </a:ext>
            </a:extLst>
          </p:cNvPr>
          <p:cNvSpPr txBox="1"/>
          <p:nvPr/>
        </p:nvSpPr>
        <p:spPr>
          <a:xfrm>
            <a:off x="0" y="1156348"/>
            <a:ext cx="9216483" cy="646331"/>
          </a:xfrm>
          <a:prstGeom prst="rect">
            <a:avLst/>
          </a:prstGeom>
          <a:noFill/>
        </p:spPr>
        <p:txBody>
          <a:bodyPr wrap="square" rtlCol="0">
            <a:spAutoFit/>
          </a:bodyPr>
          <a:lstStyle/>
          <a:p>
            <a:pPr algn="ctr" defTabSz="685800"/>
            <a:r>
              <a:rPr lang="en-US" b="1" dirty="0">
                <a:solidFill>
                  <a:srgbClr val="0070C0"/>
                </a:solidFill>
                <a:latin typeface="Tw Cen MT (Body)"/>
              </a:rPr>
              <a:t>National VA Suicide Prevention Lethal Means Safety (LMS): </a:t>
            </a:r>
          </a:p>
          <a:p>
            <a:pPr algn="ctr" defTabSz="685800"/>
            <a:r>
              <a:rPr lang="en-US" b="1" dirty="0">
                <a:solidFill>
                  <a:srgbClr val="0070C0"/>
                </a:solidFill>
                <a:latin typeface="Tw Cen MT (Body)"/>
              </a:rPr>
              <a:t>Public Service Announcement (PSA)</a:t>
            </a:r>
          </a:p>
        </p:txBody>
      </p:sp>
      <p:sp>
        <p:nvSpPr>
          <p:cNvPr id="6" name="TextBox 5">
            <a:extLst>
              <a:ext uri="{FF2B5EF4-FFF2-40B4-BE49-F238E27FC236}">
                <a16:creationId xmlns:a16="http://schemas.microsoft.com/office/drawing/2014/main" id="{D7725C04-2E70-4B35-B2C2-9A06C3416833}"/>
              </a:ext>
            </a:extLst>
          </p:cNvPr>
          <p:cNvSpPr txBox="1"/>
          <p:nvPr/>
        </p:nvSpPr>
        <p:spPr>
          <a:xfrm>
            <a:off x="1977242" y="3152001"/>
            <a:ext cx="5432961" cy="300082"/>
          </a:xfrm>
          <a:prstGeom prst="rect">
            <a:avLst/>
          </a:prstGeom>
          <a:noFill/>
        </p:spPr>
        <p:txBody>
          <a:bodyPr wrap="square" rtlCol="0">
            <a:spAutoFit/>
          </a:bodyPr>
          <a:lstStyle/>
          <a:p>
            <a:pPr defTabSz="685800"/>
            <a:endParaRPr lang="en-US" sz="1350">
              <a:solidFill>
                <a:prstClr val="white"/>
              </a:solidFill>
              <a:latin typeface="Calibri" panose="020F0502020204030204"/>
            </a:endParaRPr>
          </a:p>
        </p:txBody>
      </p:sp>
      <p:pic>
        <p:nvPicPr>
          <p:cNvPr id="3" name="Online Media 2" title="ARW Lethal Means Male VO 15 KeepItSecure">
            <a:hlinkClick r:id="" action="ppaction://media"/>
            <a:extLst>
              <a:ext uri="{FF2B5EF4-FFF2-40B4-BE49-F238E27FC236}">
                <a16:creationId xmlns:a16="http://schemas.microsoft.com/office/drawing/2014/main" id="{862DF1BD-CD9C-4E3E-8954-F2835780F0EA}"/>
              </a:ext>
            </a:extLst>
          </p:cNvPr>
          <p:cNvPicPr>
            <a:picLocks noRot="1" noChangeAspect="1"/>
          </p:cNvPicPr>
          <p:nvPr>
            <a:videoFile r:link="rId1"/>
          </p:nvPr>
        </p:nvPicPr>
        <p:blipFill>
          <a:blip r:embed="rId4"/>
          <a:stretch>
            <a:fillRect/>
          </a:stretch>
        </p:blipFill>
        <p:spPr>
          <a:xfrm>
            <a:off x="1198017" y="1889709"/>
            <a:ext cx="6046601" cy="3416330"/>
          </a:xfrm>
          <a:prstGeom prst="rect">
            <a:avLst/>
          </a:prstGeom>
        </p:spPr>
      </p:pic>
    </p:spTree>
    <p:extLst>
      <p:ext uri="{BB962C8B-B14F-4D97-AF65-F5344CB8AC3E}">
        <p14:creationId xmlns:p14="http://schemas.microsoft.com/office/powerpoint/2010/main" val="285907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25C04-2E70-4B35-B2C2-9A06C3416833}"/>
              </a:ext>
            </a:extLst>
          </p:cNvPr>
          <p:cNvSpPr txBox="1"/>
          <p:nvPr/>
        </p:nvSpPr>
        <p:spPr>
          <a:xfrm>
            <a:off x="1977242" y="3152001"/>
            <a:ext cx="5432961" cy="300082"/>
          </a:xfrm>
          <a:prstGeom prst="rect">
            <a:avLst/>
          </a:prstGeom>
          <a:noFill/>
        </p:spPr>
        <p:txBody>
          <a:bodyPr wrap="square" rtlCol="0">
            <a:spAutoFit/>
          </a:bodyPr>
          <a:lstStyle/>
          <a:p>
            <a:pPr defTabSz="685800"/>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BAF82F7C-0558-42C9-9912-580923FB7DF7}"/>
              </a:ext>
            </a:extLst>
          </p:cNvPr>
          <p:cNvSpPr txBox="1"/>
          <p:nvPr/>
        </p:nvSpPr>
        <p:spPr>
          <a:xfrm>
            <a:off x="152400" y="533400"/>
            <a:ext cx="8839200"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2F5897"/>
                </a:solidFill>
                <a:effectLst/>
                <a:uLnTx/>
                <a:uFillTx/>
                <a:latin typeface="Tw Cen MT"/>
                <a:ea typeface="+mj-ea"/>
                <a:cs typeface="+mj-cs"/>
              </a:rPr>
              <a:t>Veteran resources available right now:</a:t>
            </a:r>
            <a:endParaRPr lang="en-US" dirty="0"/>
          </a:p>
        </p:txBody>
      </p:sp>
      <p:sp>
        <p:nvSpPr>
          <p:cNvPr id="9" name="Content Placeholder 3">
            <a:extLst>
              <a:ext uri="{FF2B5EF4-FFF2-40B4-BE49-F238E27FC236}">
                <a16:creationId xmlns:a16="http://schemas.microsoft.com/office/drawing/2014/main" id="{0C432C3B-CAF1-40D9-8B9A-3904C66805CC}"/>
              </a:ext>
            </a:extLst>
          </p:cNvPr>
          <p:cNvSpPr txBox="1">
            <a:spLocks/>
          </p:cNvSpPr>
          <p:nvPr/>
        </p:nvSpPr>
        <p:spPr>
          <a:xfrm>
            <a:off x="228600" y="1676400"/>
            <a:ext cx="8763000" cy="4953000"/>
          </a:xfrm>
          <a:prstGeom prst="rect">
            <a:avLst/>
          </a:prstGeom>
        </p:spPr>
        <p:txBody>
          <a:bodyPr>
            <a:normAutofit fontScale="47500" lnSpcReduction="20000"/>
          </a:bodyPr>
          <a:lstStyle>
            <a:lvl1pPr marL="171450" indent="-171450" algn="l" defTabSz="685800" rtl="0" eaLnBrk="1" latinLnBrk="0" hangingPunct="1">
              <a:lnSpc>
                <a:spcPct val="90000"/>
              </a:lnSpc>
              <a:spcBef>
                <a:spcPts val="750"/>
              </a:spcBef>
              <a:buClr>
                <a:srgbClr val="0194D3"/>
              </a:buClr>
              <a:buFont typeface="Arial" panose="020B0604020202020204" pitchFamily="34" charset="0"/>
              <a:buChar char="•"/>
              <a:defRPr sz="15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90000"/>
              </a:lnSpc>
              <a:spcBef>
                <a:spcPts val="375"/>
              </a:spcBef>
              <a:buClr>
                <a:srgbClr val="0194D3"/>
              </a:buClr>
              <a:buFont typeface="Arial" panose="020B0604020202020204" pitchFamily="34" charset="0"/>
              <a:buChar char="•"/>
              <a:defRPr sz="1350" kern="1200">
                <a:solidFill>
                  <a:schemeClr val="tx1">
                    <a:lumMod val="85000"/>
                    <a:lumOff val="15000"/>
                  </a:schemeClr>
                </a:solidFill>
                <a:latin typeface="+mn-lt"/>
                <a:ea typeface="+mn-ea"/>
                <a:cs typeface="+mn-cs"/>
              </a:defRPr>
            </a:lvl2pPr>
            <a:lvl3pPr marL="857250" indent="-171450" algn="l" defTabSz="685800" rtl="0" eaLnBrk="1" latinLnBrk="0" hangingPunct="1">
              <a:lnSpc>
                <a:spcPct val="90000"/>
              </a:lnSpc>
              <a:spcBef>
                <a:spcPts val="375"/>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Clr>
                <a:srgbClr val="0194D3"/>
              </a:buClr>
              <a:buFont typeface="Arial" panose="020B0604020202020204" pitchFamily="34" charset="0"/>
              <a:buChar char="•"/>
              <a:defRPr sz="10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Clr>
                <a:srgbClr val="0194D3"/>
              </a:buClr>
              <a:buFont typeface="Arial" panose="020B0604020202020204" pitchFamily="34" charset="0"/>
              <a:buChar char="•"/>
              <a:defRPr sz="9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3675" b="1" dirty="0">
                <a:solidFill>
                  <a:srgbClr val="595959"/>
                </a:solidFill>
                <a:latin typeface="Calibri Light" panose="020F0302020204030204" pitchFamily="34" charset="0"/>
                <a:ea typeface="Calibri" panose="020F0502020204030204" pitchFamily="34" charset="0"/>
              </a:rPr>
              <a:t>Michigan Veterans Affairs Agency </a:t>
            </a:r>
            <a:r>
              <a:rPr lang="en-US" sz="3675" dirty="0">
                <a:solidFill>
                  <a:srgbClr val="595959"/>
                </a:solidFill>
                <a:latin typeface="Calibri Light" panose="020F0302020204030204" pitchFamily="34" charset="0"/>
                <a:ea typeface="Calibri" panose="020F0502020204030204" pitchFamily="34" charset="0"/>
              </a:rPr>
              <a:t>is home to</a:t>
            </a:r>
            <a:r>
              <a:rPr lang="en-US" sz="3675" b="1" dirty="0">
                <a:solidFill>
                  <a:srgbClr val="595959"/>
                </a:solidFill>
                <a:latin typeface="Calibri Light" panose="020F0302020204030204" pitchFamily="34" charset="0"/>
                <a:ea typeface="Calibri" panose="020F0502020204030204" pitchFamily="34" charset="0"/>
              </a:rPr>
              <a:t> 1-800-MICH-VET (1-800-642-4838)</a:t>
            </a:r>
            <a:r>
              <a:rPr lang="en-US" sz="3675" dirty="0">
                <a:solidFill>
                  <a:srgbClr val="595959"/>
                </a:solidFill>
                <a:latin typeface="Calibri Light" panose="020F0302020204030204" pitchFamily="34" charset="0"/>
                <a:ea typeface="Calibri" panose="020F0502020204030204" pitchFamily="34" charset="0"/>
              </a:rPr>
              <a:t> that serves as a 24/7 call center connecting veterans to state programs, federal benefits, and local resources. MVAA houses the emergency financial assistance program, Food4Vets food voucher program along with the Buddy-to-Buddy Program. All services offered are free of charge</a:t>
            </a:r>
            <a:r>
              <a:rPr lang="en-US" sz="3675" b="1" dirty="0">
                <a:solidFill>
                  <a:srgbClr val="595959"/>
                </a:solidFill>
                <a:latin typeface="Calibri Light" panose="020F0302020204030204" pitchFamily="34" charset="0"/>
                <a:ea typeface="Calibri" panose="020F0502020204030204" pitchFamily="34" charset="0"/>
              </a:rPr>
              <a:t>, </a:t>
            </a:r>
            <a:r>
              <a:rPr lang="en-US" sz="3675" b="1" u="sng" dirty="0">
                <a:solidFill>
                  <a:srgbClr val="00B0F0"/>
                </a:solidFill>
                <a:latin typeface="Calibri Light" panose="020F0302020204030204" pitchFamily="34" charset="0"/>
                <a:ea typeface="Calibri" panose="020F0502020204030204" pitchFamily="34" charset="0"/>
                <a:hlinkClick r:id="rId3"/>
              </a:rPr>
              <a:t>https://www.michigan.gov/mvaa</a:t>
            </a:r>
            <a:r>
              <a:rPr lang="en-US" sz="3675" b="1" dirty="0">
                <a:solidFill>
                  <a:srgbClr val="595959"/>
                </a:solidFill>
                <a:latin typeface="Calibri Light" panose="020F0302020204030204" pitchFamily="34" charset="0"/>
                <a:ea typeface="Calibri" panose="020F0502020204030204" pitchFamily="34" charset="0"/>
              </a:rPr>
              <a:t> . </a:t>
            </a:r>
          </a:p>
          <a:p>
            <a:pPr>
              <a:buClrTx/>
            </a:pPr>
            <a:endParaRPr lang="en-US" sz="3675" b="1" dirty="0">
              <a:solidFill>
                <a:srgbClr val="595959"/>
              </a:solidFill>
              <a:latin typeface="Calibri Light" panose="020F0302020204030204" pitchFamily="34" charset="0"/>
              <a:ea typeface="Calibri" panose="020F0502020204030204" pitchFamily="34" charset="0"/>
            </a:endParaRPr>
          </a:p>
          <a:p>
            <a:pPr>
              <a:buClrTx/>
            </a:pPr>
            <a:r>
              <a:rPr lang="en-US" sz="3675" b="1" dirty="0">
                <a:solidFill>
                  <a:srgbClr val="595959"/>
                </a:solidFill>
                <a:latin typeface="Calibri Light" panose="020F0302020204030204" pitchFamily="34" charset="0"/>
                <a:ea typeface="Calibri" panose="020F0502020204030204" pitchFamily="34" charset="0"/>
              </a:rPr>
              <a:t>Veterans Crisis Line. </a:t>
            </a:r>
            <a:r>
              <a:rPr lang="en-US" sz="3675" dirty="0">
                <a:solidFill>
                  <a:srgbClr val="595959"/>
                </a:solidFill>
                <a:latin typeface="Calibri Light" panose="020F0302020204030204" pitchFamily="34" charset="0"/>
                <a:ea typeface="Calibri" panose="020F0502020204030204" pitchFamily="34" charset="0"/>
              </a:rPr>
              <a:t>If you are having thoughts of suicide, call </a:t>
            </a:r>
            <a:r>
              <a:rPr lang="en-US" sz="3675" u="sng" dirty="0">
                <a:solidFill>
                  <a:srgbClr val="00B0F0"/>
                </a:solidFill>
                <a:latin typeface="Calibri Light" panose="020F0302020204030204" pitchFamily="34" charset="0"/>
                <a:ea typeface="Calibri" panose="020F0502020204030204" pitchFamily="34" charset="0"/>
                <a:hlinkClick r:id="rId4"/>
              </a:rPr>
              <a:t>988</a:t>
            </a:r>
            <a:r>
              <a:rPr lang="en-US" sz="3675" dirty="0">
                <a:solidFill>
                  <a:srgbClr val="595959"/>
                </a:solidFill>
                <a:latin typeface="Calibri Light" panose="020F0302020204030204" pitchFamily="34" charset="0"/>
                <a:ea typeface="Calibri" panose="020F0502020204030204" pitchFamily="34" charset="0"/>
              </a:rPr>
              <a:t> then PRESS 1 or visit </a:t>
            </a:r>
            <a:r>
              <a:rPr lang="en-US" sz="3675" u="sng" dirty="0">
                <a:solidFill>
                  <a:srgbClr val="00B0F0"/>
                </a:solidFill>
                <a:latin typeface="Calibri Light" panose="020F0302020204030204" pitchFamily="34" charset="0"/>
                <a:ea typeface="Calibri" panose="020F0502020204030204" pitchFamily="34" charset="0"/>
                <a:hlinkClick r:id="rId5"/>
              </a:rPr>
              <a:t>veteranscrisisline.net/</a:t>
            </a:r>
            <a:r>
              <a:rPr lang="en-US" sz="3675" dirty="0">
                <a:solidFill>
                  <a:srgbClr val="595959"/>
                </a:solidFill>
                <a:latin typeface="Calibri Light" panose="020F0302020204030204" pitchFamily="34" charset="0"/>
                <a:ea typeface="Calibri" panose="020F0502020204030204" pitchFamily="34" charset="0"/>
              </a:rPr>
              <a:t>. For emergency mental health care, you can also go directly to </a:t>
            </a:r>
            <a:r>
              <a:rPr lang="en-US" sz="3675" u="sng" dirty="0">
                <a:solidFill>
                  <a:srgbClr val="00B0F0"/>
                </a:solidFill>
                <a:latin typeface="Calibri Light" panose="020F0302020204030204" pitchFamily="34" charset="0"/>
                <a:ea typeface="Calibri" panose="020F0502020204030204" pitchFamily="34" charset="0"/>
                <a:hlinkClick r:id="rId6"/>
              </a:rPr>
              <a:t>your local VA medical center</a:t>
            </a:r>
            <a:r>
              <a:rPr lang="en-US" sz="3675" dirty="0">
                <a:solidFill>
                  <a:srgbClr val="00B0F0"/>
                </a:solidFill>
                <a:latin typeface="Calibri Light" panose="020F0302020204030204" pitchFamily="34" charset="0"/>
                <a:ea typeface="Calibri" panose="020F0502020204030204" pitchFamily="34" charset="0"/>
              </a:rPr>
              <a:t> </a:t>
            </a:r>
            <a:r>
              <a:rPr lang="en-US" sz="3675" dirty="0">
                <a:solidFill>
                  <a:srgbClr val="595959"/>
                </a:solidFill>
                <a:latin typeface="Calibri Light" panose="020F0302020204030204" pitchFamily="34" charset="0"/>
                <a:ea typeface="Calibri" panose="020F0502020204030204" pitchFamily="34" charset="0"/>
              </a:rPr>
              <a:t>24/7 regardless of your discharge status or enrollment in other VA health care.</a:t>
            </a:r>
          </a:p>
          <a:p>
            <a:pPr>
              <a:buClrTx/>
            </a:pPr>
            <a:endParaRPr lang="en-US" sz="3675" dirty="0">
              <a:solidFill>
                <a:srgbClr val="595959"/>
              </a:solidFill>
              <a:latin typeface="Calibri Light" panose="020F0302020204030204" pitchFamily="34" charset="0"/>
              <a:ea typeface="Calibri" panose="020F0502020204030204" pitchFamily="34" charset="0"/>
            </a:endParaRPr>
          </a:p>
          <a:p>
            <a:pPr>
              <a:buClrTx/>
            </a:pPr>
            <a:r>
              <a:rPr lang="en-US" sz="3675" b="1" dirty="0">
                <a:solidFill>
                  <a:srgbClr val="595959"/>
                </a:solidFill>
                <a:latin typeface="Calibri Light" panose="020F0302020204030204" pitchFamily="34" charset="0"/>
                <a:ea typeface="Calibri" panose="020F0502020204030204" pitchFamily="34" charset="0"/>
              </a:rPr>
              <a:t>Vet Centers. </a:t>
            </a:r>
            <a:r>
              <a:rPr lang="en-US" sz="3675" dirty="0">
                <a:solidFill>
                  <a:srgbClr val="595959"/>
                </a:solidFill>
                <a:latin typeface="Calibri Light" panose="020F0302020204030204" pitchFamily="34" charset="0"/>
                <a:ea typeface="Calibri" panose="020F0502020204030204" pitchFamily="34" charset="0"/>
              </a:rPr>
              <a:t>Discuss how you feel with other veterans in these community-based counseling centers. </a:t>
            </a:r>
            <a:r>
              <a:rPr lang="en-US" sz="3675" i="1" dirty="0">
                <a:solidFill>
                  <a:srgbClr val="595959"/>
                </a:solidFill>
                <a:latin typeface="Calibri Light" panose="020F0302020204030204" pitchFamily="34" charset="0"/>
                <a:ea typeface="Calibri" panose="020F0502020204030204" pitchFamily="34" charset="0"/>
              </a:rPr>
              <a:t>70 percent of Vet Center staff are veterans.</a:t>
            </a:r>
            <a:r>
              <a:rPr lang="en-US" sz="3675" b="1" dirty="0">
                <a:solidFill>
                  <a:srgbClr val="595959"/>
                </a:solidFill>
                <a:latin typeface="Calibri Light" panose="020F0302020204030204" pitchFamily="34" charset="0"/>
                <a:ea typeface="Calibri" panose="020F0502020204030204" pitchFamily="34" charset="0"/>
              </a:rPr>
              <a:t> </a:t>
            </a:r>
            <a:r>
              <a:rPr lang="en-US" sz="3675" dirty="0">
                <a:solidFill>
                  <a:srgbClr val="595959"/>
                </a:solidFill>
                <a:latin typeface="Calibri Light" panose="020F0302020204030204" pitchFamily="34" charset="0"/>
                <a:ea typeface="Calibri" panose="020F0502020204030204" pitchFamily="34" charset="0"/>
              </a:rPr>
              <a:t>Call </a:t>
            </a:r>
            <a:r>
              <a:rPr lang="en-US" sz="3675" u="sng" dirty="0">
                <a:solidFill>
                  <a:srgbClr val="00B0F0"/>
                </a:solidFill>
                <a:latin typeface="Calibri Light" panose="020F0302020204030204" pitchFamily="34" charset="0"/>
                <a:ea typeface="Calibri" panose="020F0502020204030204" pitchFamily="34" charset="0"/>
                <a:hlinkClick r:id="rId7"/>
              </a:rPr>
              <a:t>1-877-927-8387</a:t>
            </a:r>
            <a:r>
              <a:rPr lang="en-US" sz="3675" dirty="0">
                <a:solidFill>
                  <a:srgbClr val="595959"/>
                </a:solidFill>
                <a:latin typeface="Calibri Light" panose="020F0302020204030204" pitchFamily="34" charset="0"/>
                <a:ea typeface="Calibri" panose="020F0502020204030204" pitchFamily="34" charset="0"/>
              </a:rPr>
              <a:t> or find one </a:t>
            </a:r>
            <a:r>
              <a:rPr lang="en-US" sz="3675" u="sng" dirty="0">
                <a:solidFill>
                  <a:srgbClr val="00B0F0"/>
                </a:solidFill>
                <a:latin typeface="Calibri Light" panose="020F0302020204030204" pitchFamily="34" charset="0"/>
                <a:ea typeface="Calibri" panose="020F0502020204030204" pitchFamily="34" charset="0"/>
                <a:hlinkClick r:id="rId8"/>
              </a:rPr>
              <a:t>near you</a:t>
            </a:r>
            <a:r>
              <a:rPr lang="en-US" sz="3675" dirty="0">
                <a:solidFill>
                  <a:srgbClr val="595959"/>
                </a:solidFill>
                <a:latin typeface="Calibri Light" panose="020F0302020204030204" pitchFamily="34" charset="0"/>
                <a:ea typeface="Calibri" panose="020F0502020204030204" pitchFamily="34" charset="0"/>
              </a:rPr>
              <a:t>.</a:t>
            </a:r>
          </a:p>
          <a:p>
            <a:pPr marL="0" indent="0">
              <a:buClrTx/>
              <a:buNone/>
            </a:pPr>
            <a:endParaRPr lang="en-US" sz="3675" b="1" u="sng" dirty="0">
              <a:solidFill>
                <a:srgbClr val="00B0F0"/>
              </a:solidFill>
              <a:latin typeface="Calibri Light" panose="020F0302020204030204" pitchFamily="34" charset="0"/>
              <a:ea typeface="Calibri" panose="020F0502020204030204" pitchFamily="34" charset="0"/>
              <a:hlinkClick r:id="rId9"/>
            </a:endParaRPr>
          </a:p>
          <a:p>
            <a:pPr>
              <a:buClr>
                <a:schemeClr val="tx1"/>
              </a:buClr>
            </a:pPr>
            <a:r>
              <a:rPr lang="en-US" sz="3675" b="1" u="sng" dirty="0">
                <a:solidFill>
                  <a:srgbClr val="00B0F0"/>
                </a:solidFill>
                <a:latin typeface="Calibri Light" panose="020F0302020204030204" pitchFamily="34" charset="0"/>
                <a:ea typeface="Calibri" panose="020F0502020204030204" pitchFamily="34" charset="0"/>
                <a:hlinkClick r:id="rId9"/>
              </a:rPr>
              <a:t>VA Mental Health Services Guide</a:t>
            </a:r>
            <a:r>
              <a:rPr lang="en-US" sz="3675" b="1" dirty="0">
                <a:solidFill>
                  <a:srgbClr val="595959"/>
                </a:solidFill>
                <a:latin typeface="Calibri Light" panose="020F0302020204030204" pitchFamily="34" charset="0"/>
                <a:ea typeface="Calibri" panose="020F0502020204030204" pitchFamily="34" charset="0"/>
              </a:rPr>
              <a:t>. </a:t>
            </a:r>
            <a:r>
              <a:rPr lang="en-US" sz="3675" dirty="0">
                <a:solidFill>
                  <a:srgbClr val="595959"/>
                </a:solidFill>
                <a:latin typeface="Calibri Light" panose="020F0302020204030204" pitchFamily="34" charset="0"/>
                <a:ea typeface="Calibri" panose="020F0502020204030204" pitchFamily="34" charset="0"/>
              </a:rPr>
              <a:t>This guide will help you sign up and access mental health services.</a:t>
            </a:r>
          </a:p>
          <a:p>
            <a:pPr>
              <a:buClrTx/>
            </a:pPr>
            <a:endParaRPr lang="en-US" sz="3675" dirty="0">
              <a:latin typeface="Calibri" panose="020F0502020204030204" pitchFamily="34" charset="0"/>
              <a:ea typeface="Calibri" panose="020F0502020204030204" pitchFamily="34" charset="0"/>
            </a:endParaRPr>
          </a:p>
          <a:p>
            <a:pPr>
              <a:buClr>
                <a:schemeClr val="tx1"/>
              </a:buClr>
            </a:pPr>
            <a:r>
              <a:rPr lang="en-US" sz="3675" b="1" u="sng" dirty="0">
                <a:solidFill>
                  <a:srgbClr val="00B0F0"/>
                </a:solidFill>
                <a:latin typeface="Calibri Light" panose="020F0302020204030204" pitchFamily="34" charset="0"/>
                <a:ea typeface="Calibri" panose="020F0502020204030204" pitchFamily="34" charset="0"/>
                <a:hlinkClick r:id="rId10"/>
              </a:rPr>
              <a:t>MakeTheConnection.net</a:t>
            </a:r>
            <a:r>
              <a:rPr lang="en-US" sz="3675" b="1" dirty="0">
                <a:solidFill>
                  <a:srgbClr val="595959"/>
                </a:solidFill>
                <a:latin typeface="Calibri Light" panose="020F0302020204030204" pitchFamily="34" charset="0"/>
                <a:ea typeface="Calibri" panose="020F0502020204030204" pitchFamily="34" charset="0"/>
              </a:rPr>
              <a:t>.  </a:t>
            </a:r>
            <a:r>
              <a:rPr lang="en-US" sz="3675" dirty="0">
                <a:solidFill>
                  <a:srgbClr val="595959"/>
                </a:solidFill>
                <a:latin typeface="Calibri Light" panose="020F0302020204030204" pitchFamily="34" charset="0"/>
                <a:ea typeface="Calibri" panose="020F0502020204030204" pitchFamily="34" charset="0"/>
              </a:rPr>
              <a:t>Visit for information, resources, and veteran to veteran videos for challenging life events and experiences with mental health issues.</a:t>
            </a:r>
            <a:endParaRPr lang="en-US" sz="3675"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996679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25C04-2E70-4B35-B2C2-9A06C3416833}"/>
              </a:ext>
            </a:extLst>
          </p:cNvPr>
          <p:cNvSpPr txBox="1"/>
          <p:nvPr/>
        </p:nvSpPr>
        <p:spPr>
          <a:xfrm>
            <a:off x="1977242" y="3152001"/>
            <a:ext cx="5432961" cy="300082"/>
          </a:xfrm>
          <a:prstGeom prst="rect">
            <a:avLst/>
          </a:prstGeom>
          <a:noFill/>
        </p:spPr>
        <p:txBody>
          <a:bodyPr wrap="square" rtlCol="0">
            <a:spAutoFit/>
          </a:bodyPr>
          <a:lstStyle/>
          <a:p>
            <a:pPr defTabSz="685800"/>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BAF82F7C-0558-42C9-9912-580923FB7DF7}"/>
              </a:ext>
            </a:extLst>
          </p:cNvPr>
          <p:cNvSpPr txBox="1"/>
          <p:nvPr/>
        </p:nvSpPr>
        <p:spPr>
          <a:xfrm>
            <a:off x="152400" y="533400"/>
            <a:ext cx="8839200"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2F5897"/>
                </a:solidFill>
                <a:effectLst/>
                <a:uLnTx/>
                <a:uFillTx/>
                <a:latin typeface="Tw Cen MT"/>
                <a:ea typeface="+mj-ea"/>
                <a:cs typeface="+mj-cs"/>
              </a:rPr>
              <a:t>Veteran resources available right now:</a:t>
            </a:r>
            <a:endParaRPr lang="en-US" dirty="0"/>
          </a:p>
        </p:txBody>
      </p:sp>
      <p:sp>
        <p:nvSpPr>
          <p:cNvPr id="5" name="Content Placeholder 3">
            <a:extLst>
              <a:ext uri="{FF2B5EF4-FFF2-40B4-BE49-F238E27FC236}">
                <a16:creationId xmlns:a16="http://schemas.microsoft.com/office/drawing/2014/main" id="{22A8FA95-9A34-4450-8884-9F8F9F4F7D43}"/>
              </a:ext>
            </a:extLst>
          </p:cNvPr>
          <p:cNvSpPr txBox="1">
            <a:spLocks/>
          </p:cNvSpPr>
          <p:nvPr/>
        </p:nvSpPr>
        <p:spPr>
          <a:xfrm>
            <a:off x="304800" y="1752600"/>
            <a:ext cx="8763000" cy="5105400"/>
          </a:xfrm>
          <a:prstGeom prst="rect">
            <a:avLst/>
          </a:prstGeom>
        </p:spPr>
        <p:txBody>
          <a:bodyPr>
            <a:normAutofit/>
          </a:bodyPr>
          <a:lstStyle>
            <a:lvl1pPr marL="171450" indent="-171450" algn="l" defTabSz="685800" rtl="0" eaLnBrk="1" latinLnBrk="0" hangingPunct="1">
              <a:lnSpc>
                <a:spcPct val="90000"/>
              </a:lnSpc>
              <a:spcBef>
                <a:spcPts val="750"/>
              </a:spcBef>
              <a:buClr>
                <a:srgbClr val="0194D3"/>
              </a:buClr>
              <a:buFont typeface="Arial" panose="020B0604020202020204" pitchFamily="34" charset="0"/>
              <a:buChar char="•"/>
              <a:defRPr sz="15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90000"/>
              </a:lnSpc>
              <a:spcBef>
                <a:spcPts val="375"/>
              </a:spcBef>
              <a:buClr>
                <a:srgbClr val="0194D3"/>
              </a:buClr>
              <a:buFont typeface="Arial" panose="020B0604020202020204" pitchFamily="34" charset="0"/>
              <a:buChar char="•"/>
              <a:defRPr sz="1350" kern="1200">
                <a:solidFill>
                  <a:schemeClr val="tx1">
                    <a:lumMod val="85000"/>
                    <a:lumOff val="15000"/>
                  </a:schemeClr>
                </a:solidFill>
                <a:latin typeface="+mn-lt"/>
                <a:ea typeface="+mn-ea"/>
                <a:cs typeface="+mn-cs"/>
              </a:defRPr>
            </a:lvl2pPr>
            <a:lvl3pPr marL="857250" indent="-171450" algn="l" defTabSz="685800" rtl="0" eaLnBrk="1" latinLnBrk="0" hangingPunct="1">
              <a:lnSpc>
                <a:spcPct val="90000"/>
              </a:lnSpc>
              <a:spcBef>
                <a:spcPts val="375"/>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Clr>
                <a:srgbClr val="0194D3"/>
              </a:buClr>
              <a:buFont typeface="Arial" panose="020B0604020202020204" pitchFamily="34" charset="0"/>
              <a:buChar char="•"/>
              <a:defRPr sz="10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Clr>
                <a:srgbClr val="0194D3"/>
              </a:buClr>
              <a:buFont typeface="Arial" panose="020B0604020202020204" pitchFamily="34" charset="0"/>
              <a:buChar char="•"/>
              <a:defRPr sz="9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RallyPoint.</a:t>
            </a:r>
            <a:r>
              <a:rPr lang="en-US" sz="1350">
                <a:solidFill>
                  <a:srgbClr val="595959"/>
                </a:solidFill>
                <a:latin typeface="Calibri Light" panose="020F0302020204030204" pitchFamily="34" charset="0"/>
                <a:ea typeface="Calibri" panose="020F0502020204030204" pitchFamily="34" charset="0"/>
              </a:rPr>
              <a:t> Talk to other veterans online. Discuss: </a:t>
            </a:r>
            <a:r>
              <a:rPr lang="en-US" sz="1350" u="sng">
                <a:solidFill>
                  <a:srgbClr val="00B0F0"/>
                </a:solidFill>
                <a:latin typeface="Calibri Light" panose="020F0302020204030204" pitchFamily="34" charset="0"/>
                <a:ea typeface="Calibri" panose="020F0502020204030204" pitchFamily="34" charset="0"/>
                <a:hlinkClick r:id="rId3"/>
              </a:rPr>
              <a:t>What are your feelings as the Taliban reclaim Afghanistan after 20 years of U.S. involvement?</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Tragedy Assistance Program for Survivors (TAPS). </a:t>
            </a:r>
            <a:r>
              <a:rPr lang="en-US" sz="1350" u="sng">
                <a:solidFill>
                  <a:srgbClr val="00B0F0"/>
                </a:solidFill>
                <a:latin typeface="Calibri Light" panose="020F0302020204030204" pitchFamily="34" charset="0"/>
                <a:ea typeface="Calibri" panose="020F0502020204030204" pitchFamily="34" charset="0"/>
                <a:hlinkClick r:id="rId4"/>
              </a:rPr>
              <a:t>Request a Peer Mentor</a:t>
            </a:r>
            <a:r>
              <a:rPr lang="en-US" sz="1350">
                <a:solidFill>
                  <a:srgbClr val="00B0F0"/>
                </a:solidFill>
                <a:latin typeface="Calibri Light" panose="020F0302020204030204" pitchFamily="34" charset="0"/>
                <a:ea typeface="Calibri" panose="020F0502020204030204" pitchFamily="34" charset="0"/>
              </a:rPr>
              <a:t>.</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VA Women Veterans Call Center. </a:t>
            </a:r>
            <a:r>
              <a:rPr lang="en-US" sz="1350">
                <a:solidFill>
                  <a:srgbClr val="595959"/>
                </a:solidFill>
                <a:latin typeface="Calibri Light" panose="020F0302020204030204" pitchFamily="34" charset="0"/>
                <a:ea typeface="Calibri" panose="020F0502020204030204" pitchFamily="34" charset="0"/>
              </a:rPr>
              <a:t>Call or text </a:t>
            </a:r>
            <a:r>
              <a:rPr lang="en-US" sz="1350" u="sng">
                <a:solidFill>
                  <a:srgbClr val="00B0F0"/>
                </a:solidFill>
                <a:latin typeface="Calibri Light" panose="020F0302020204030204" pitchFamily="34" charset="0"/>
                <a:ea typeface="Calibri" panose="020F0502020204030204" pitchFamily="34" charset="0"/>
                <a:hlinkClick r:id="rId5"/>
              </a:rPr>
              <a:t>1-855-829-6636</a:t>
            </a:r>
            <a:r>
              <a:rPr lang="en-US" sz="1350">
                <a:solidFill>
                  <a:srgbClr val="00B0F0"/>
                </a:solidFill>
                <a:latin typeface="Calibri Light" panose="020F0302020204030204" pitchFamily="34" charset="0"/>
                <a:ea typeface="Calibri" panose="020F0502020204030204" pitchFamily="34" charset="0"/>
              </a:rPr>
              <a:t> </a:t>
            </a:r>
            <a:r>
              <a:rPr lang="en-US" sz="1350">
                <a:solidFill>
                  <a:srgbClr val="595959"/>
                </a:solidFill>
                <a:latin typeface="Calibri Light" panose="020F0302020204030204" pitchFamily="34" charset="0"/>
                <a:ea typeface="Calibri" panose="020F0502020204030204" pitchFamily="34" charset="0"/>
              </a:rPr>
              <a:t>(M-F 8 a.m. to 10 p.m. and Saturday 8 a.m. to 6:30 p.m. Eastern). </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VA Caregiver Support Line.</a:t>
            </a:r>
            <a:r>
              <a:rPr lang="en-US" sz="1350">
                <a:solidFill>
                  <a:srgbClr val="595959"/>
                </a:solidFill>
                <a:latin typeface="Calibri Light" panose="020F0302020204030204" pitchFamily="34" charset="0"/>
                <a:ea typeface="Calibri" panose="020F0502020204030204" pitchFamily="34" charset="0"/>
              </a:rPr>
              <a:t> Call </a:t>
            </a:r>
            <a:r>
              <a:rPr lang="en-US" sz="1350" u="sng">
                <a:solidFill>
                  <a:srgbClr val="00B0F0"/>
                </a:solidFill>
                <a:latin typeface="Calibri Light" panose="020F0302020204030204" pitchFamily="34" charset="0"/>
                <a:ea typeface="Calibri" panose="020F0502020204030204" pitchFamily="34" charset="0"/>
                <a:hlinkClick r:id="rId6"/>
              </a:rPr>
              <a:t>1-855-260-3274</a:t>
            </a:r>
            <a:r>
              <a:rPr lang="en-US" sz="1350">
                <a:solidFill>
                  <a:srgbClr val="595959"/>
                </a:solidFill>
                <a:latin typeface="Calibri Light" panose="020F0302020204030204" pitchFamily="34" charset="0"/>
                <a:ea typeface="Calibri" panose="020F0502020204030204" pitchFamily="34" charset="0"/>
              </a:rPr>
              <a:t> (M-F 8 a.m. to 10 p.m. and Saturday 8 a.m. to 5 p.m.  Eastern). </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Together We Served. </a:t>
            </a:r>
            <a:r>
              <a:rPr lang="en-US" sz="1350" u="sng">
                <a:solidFill>
                  <a:srgbClr val="00B0F0"/>
                </a:solidFill>
                <a:latin typeface="Calibri Light" panose="020F0302020204030204" pitchFamily="34" charset="0"/>
                <a:ea typeface="Calibri" panose="020F0502020204030204" pitchFamily="34" charset="0"/>
                <a:hlinkClick r:id="rId7"/>
              </a:rPr>
              <a:t>Find your battle</a:t>
            </a:r>
            <a:r>
              <a:rPr lang="en-US" sz="1350" u="sng">
                <a:solidFill>
                  <a:srgbClr val="00B0F0"/>
                </a:solidFill>
                <a:latin typeface="Calibri Light" panose="020F0302020204030204" pitchFamily="34" charset="0"/>
                <a:ea typeface="Calibri" panose="020F0502020204030204" pitchFamily="34" charset="0"/>
                <a:hlinkClick r:id="rId8"/>
              </a:rPr>
              <a:t> buddies</a:t>
            </a:r>
            <a:r>
              <a:rPr lang="en-US" sz="1350">
                <a:solidFill>
                  <a:srgbClr val="595959"/>
                </a:solidFill>
                <a:latin typeface="Calibri Light" panose="020F0302020204030204" pitchFamily="34" charset="0"/>
                <a:ea typeface="Calibri" panose="020F0502020204030204" pitchFamily="34" charset="0"/>
              </a:rPr>
              <a:t> through unit pages.</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George W. Bush Institute. </a:t>
            </a:r>
            <a:r>
              <a:rPr lang="en-US" sz="1350">
                <a:solidFill>
                  <a:srgbClr val="595959"/>
                </a:solidFill>
                <a:latin typeface="Calibri Light" panose="020F0302020204030204" pitchFamily="34" charset="0"/>
                <a:ea typeface="Calibri" panose="020F0502020204030204" pitchFamily="34" charset="0"/>
              </a:rPr>
              <a:t>Need help or want to talk? </a:t>
            </a:r>
            <a:r>
              <a:rPr lang="en-US" sz="1350" u="sng">
                <a:solidFill>
                  <a:srgbClr val="00B0F0"/>
                </a:solidFill>
                <a:latin typeface="Calibri Light" panose="020F0302020204030204" pitchFamily="34" charset="0"/>
                <a:ea typeface="Calibri" panose="020F0502020204030204" pitchFamily="34" charset="0"/>
                <a:hlinkClick r:id="rId9"/>
              </a:rPr>
              <a:t>Check In</a:t>
            </a:r>
            <a:r>
              <a:rPr lang="en-US" sz="1350">
                <a:solidFill>
                  <a:srgbClr val="00B0F0"/>
                </a:solidFill>
                <a:latin typeface="Calibri Light" panose="020F0302020204030204" pitchFamily="34" charset="0"/>
                <a:ea typeface="Calibri" panose="020F0502020204030204" pitchFamily="34" charset="0"/>
              </a:rPr>
              <a:t> </a:t>
            </a:r>
            <a:r>
              <a:rPr lang="en-US" sz="1350">
                <a:solidFill>
                  <a:srgbClr val="595959"/>
                </a:solidFill>
                <a:latin typeface="Calibri Light" panose="020F0302020204030204" pitchFamily="34" charset="0"/>
                <a:ea typeface="Calibri" panose="020F0502020204030204" pitchFamily="34" charset="0"/>
              </a:rPr>
              <a:t>or call </a:t>
            </a:r>
            <a:r>
              <a:rPr lang="en-US" sz="1350" u="sng">
                <a:solidFill>
                  <a:srgbClr val="00B0F0"/>
                </a:solidFill>
                <a:latin typeface="Calibri Light" panose="020F0302020204030204" pitchFamily="34" charset="0"/>
                <a:ea typeface="Calibri" panose="020F0502020204030204" pitchFamily="34" charset="0"/>
                <a:hlinkClick r:id="rId10"/>
              </a:rPr>
              <a:t>1-630-522-4904</a:t>
            </a:r>
            <a:r>
              <a:rPr lang="en-US" sz="1350">
                <a:solidFill>
                  <a:srgbClr val="595959"/>
                </a:solidFill>
                <a:latin typeface="Calibri Light" panose="020F0302020204030204" pitchFamily="34" charset="0"/>
                <a:ea typeface="Calibri" panose="020F0502020204030204" pitchFamily="34" charset="0"/>
              </a:rPr>
              <a:t> or email </a:t>
            </a:r>
            <a:r>
              <a:rPr lang="en-US" sz="1350" u="sng">
                <a:solidFill>
                  <a:srgbClr val="00B0F0"/>
                </a:solidFill>
                <a:latin typeface="Calibri Light" panose="020F0302020204030204" pitchFamily="34" charset="0"/>
                <a:ea typeface="Calibri" panose="020F0502020204030204" pitchFamily="34" charset="0"/>
                <a:hlinkClick r:id="rId11"/>
              </a:rPr>
              <a:t>checkin@veteranwellnessalliance.org</a:t>
            </a:r>
            <a:r>
              <a:rPr lang="en-US" sz="1350">
                <a:solidFill>
                  <a:srgbClr val="595959"/>
                </a:solidFill>
                <a:latin typeface="Calibri Light" panose="020F0302020204030204" pitchFamily="34" charset="0"/>
                <a:ea typeface="Calibri" panose="020F0502020204030204" pitchFamily="34" charset="0"/>
              </a:rPr>
              <a:t>.</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Elizabeth Dole Foundation Hidden Heroes. </a:t>
            </a:r>
            <a:r>
              <a:rPr lang="en-US" sz="1350" u="sng">
                <a:solidFill>
                  <a:srgbClr val="00B0F0"/>
                </a:solidFill>
                <a:latin typeface="Calibri Light" panose="020F0302020204030204" pitchFamily="34" charset="0"/>
                <a:ea typeface="Calibri" panose="020F0502020204030204" pitchFamily="34" charset="0"/>
                <a:hlinkClick r:id="rId12"/>
              </a:rPr>
              <a:t>Join the Community</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American Red Cross Military Veteran Caregiver Network. </a:t>
            </a:r>
            <a:r>
              <a:rPr lang="en-US" sz="1350" u="sng">
                <a:solidFill>
                  <a:srgbClr val="00B0F0"/>
                </a:solidFill>
                <a:latin typeface="Calibri Light" panose="020F0302020204030204" pitchFamily="34" charset="0"/>
                <a:ea typeface="Calibri" panose="020F0502020204030204" pitchFamily="34" charset="0"/>
                <a:hlinkClick r:id="rId13"/>
              </a:rPr>
              <a:t>Peer Support and Mentoring</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Team Red, White &amp; Blue. </a:t>
            </a:r>
            <a:r>
              <a:rPr lang="en-US" sz="1350">
                <a:solidFill>
                  <a:srgbClr val="595959"/>
                </a:solidFill>
                <a:latin typeface="Calibri Light" panose="020F0302020204030204" pitchFamily="34" charset="0"/>
                <a:ea typeface="Calibri" panose="020F0502020204030204" pitchFamily="34" charset="0"/>
              </a:rPr>
              <a:t>Hundreds of events weekly. </a:t>
            </a:r>
            <a:r>
              <a:rPr lang="en-US" sz="1350" u="sng">
                <a:solidFill>
                  <a:srgbClr val="00B0F0"/>
                </a:solidFill>
                <a:latin typeface="Calibri Light" panose="020F0302020204030204" pitchFamily="34" charset="0"/>
                <a:ea typeface="Calibri" panose="020F0502020204030204" pitchFamily="34" charset="0"/>
                <a:hlinkClick r:id="rId14"/>
              </a:rPr>
              <a:t>Find a chapter</a:t>
            </a:r>
            <a:r>
              <a:rPr lang="en-US" sz="1350">
                <a:solidFill>
                  <a:srgbClr val="595959"/>
                </a:solidFill>
                <a:latin typeface="Calibri Light" panose="020F0302020204030204" pitchFamily="34" charset="0"/>
                <a:ea typeface="Calibri" panose="020F0502020204030204" pitchFamily="34" charset="0"/>
              </a:rPr>
              <a:t> in your area.</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Student Veterans of America. </a:t>
            </a:r>
            <a:r>
              <a:rPr lang="en-US" sz="1350">
                <a:solidFill>
                  <a:srgbClr val="595959"/>
                </a:solidFill>
                <a:latin typeface="Calibri Light" panose="020F0302020204030204" pitchFamily="34" charset="0"/>
                <a:ea typeface="Calibri" panose="020F0502020204030204" pitchFamily="34" charset="0"/>
              </a:rPr>
              <a:t>Find a </a:t>
            </a:r>
            <a:r>
              <a:rPr lang="en-US" sz="1350" u="sng">
                <a:solidFill>
                  <a:srgbClr val="00B0F0"/>
                </a:solidFill>
                <a:latin typeface="Calibri Light" panose="020F0302020204030204" pitchFamily="34" charset="0"/>
                <a:ea typeface="Calibri" panose="020F0502020204030204" pitchFamily="34" charset="0"/>
                <a:hlinkClick r:id="rId15"/>
              </a:rPr>
              <a:t>campus chapter</a:t>
            </a:r>
            <a:r>
              <a:rPr lang="en-US" sz="1350">
                <a:solidFill>
                  <a:srgbClr val="595959"/>
                </a:solidFill>
                <a:latin typeface="Calibri Light" panose="020F0302020204030204" pitchFamily="34" charset="0"/>
                <a:ea typeface="Calibri" panose="020F0502020204030204" pitchFamily="34" charset="0"/>
              </a:rPr>
              <a:t> to connect with.</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Team Rubicon. </a:t>
            </a:r>
            <a:r>
              <a:rPr lang="en-US" sz="1350">
                <a:solidFill>
                  <a:srgbClr val="595959"/>
                </a:solidFill>
                <a:latin typeface="Calibri Light" panose="020F0302020204030204" pitchFamily="34" charset="0"/>
                <a:ea typeface="Calibri" panose="020F0502020204030204" pitchFamily="34" charset="0"/>
              </a:rPr>
              <a:t>Find a </a:t>
            </a:r>
            <a:r>
              <a:rPr lang="en-US" sz="1350" u="sng">
                <a:solidFill>
                  <a:srgbClr val="00B0F0"/>
                </a:solidFill>
                <a:latin typeface="Calibri Light" panose="020F0302020204030204" pitchFamily="34" charset="0"/>
                <a:ea typeface="Calibri" panose="020F0502020204030204" pitchFamily="34" charset="0"/>
                <a:hlinkClick r:id="rId16"/>
              </a:rPr>
              <a:t>local support</a:t>
            </a:r>
            <a:r>
              <a:rPr lang="en-US" sz="1350">
                <a:solidFill>
                  <a:srgbClr val="595959"/>
                </a:solidFill>
                <a:latin typeface="Calibri Light" panose="020F0302020204030204" pitchFamily="34" charset="0"/>
                <a:ea typeface="Calibri" panose="020F0502020204030204" pitchFamily="34" charset="0"/>
              </a:rPr>
              <a:t> squad.  </a:t>
            </a:r>
            <a:endParaRPr lang="en-US" sz="1350">
              <a:latin typeface="Calibri" panose="020F0502020204030204" pitchFamily="34" charset="0"/>
              <a:ea typeface="Calibri" panose="020F0502020204030204" pitchFamily="34" charset="0"/>
            </a:endParaRPr>
          </a:p>
          <a:p>
            <a:pPr>
              <a:spcBef>
                <a:spcPts val="0"/>
              </a:spcBef>
              <a:spcAft>
                <a:spcPts val="844"/>
              </a:spcAft>
              <a:buClrTx/>
            </a:pPr>
            <a:r>
              <a:rPr lang="en-US" sz="1350" b="1">
                <a:solidFill>
                  <a:srgbClr val="595959"/>
                </a:solidFill>
                <a:latin typeface="Calibri Light" panose="020F0302020204030204" pitchFamily="34" charset="0"/>
                <a:ea typeface="Calibri" panose="020F0502020204030204" pitchFamily="34" charset="0"/>
              </a:rPr>
              <a:t>Michigan Veteran Navigator Program, </a:t>
            </a:r>
            <a:r>
              <a:rPr lang="en-US" sz="1350" u="sng">
                <a:solidFill>
                  <a:srgbClr val="00B0F0"/>
                </a:solidFill>
                <a:latin typeface="Calibri Light" panose="020F0302020204030204" pitchFamily="34" charset="0"/>
                <a:ea typeface="Calibri" panose="020F0502020204030204" pitchFamily="34" charset="0"/>
                <a:hlinkClick r:id="rId17"/>
              </a:rPr>
              <a:t>MDHHS - Veteran Navigators (michigan.gov)</a:t>
            </a:r>
            <a:r>
              <a:rPr lang="en-US" sz="1350" u="sng">
                <a:solidFill>
                  <a:srgbClr val="00B0F0"/>
                </a:solidFill>
                <a:latin typeface="Calibri Light" panose="020F0302020204030204" pitchFamily="34" charset="0"/>
                <a:ea typeface="Calibri" panose="020F0502020204030204" pitchFamily="34" charset="0"/>
              </a:rPr>
              <a:t>.</a:t>
            </a:r>
            <a:endParaRPr lang="en-US" sz="135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85606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25C04-2E70-4B35-B2C2-9A06C3416833}"/>
              </a:ext>
            </a:extLst>
          </p:cNvPr>
          <p:cNvSpPr txBox="1"/>
          <p:nvPr/>
        </p:nvSpPr>
        <p:spPr>
          <a:xfrm>
            <a:off x="1977242" y="3152001"/>
            <a:ext cx="5432961" cy="300082"/>
          </a:xfrm>
          <a:prstGeom prst="rect">
            <a:avLst/>
          </a:prstGeom>
          <a:noFill/>
        </p:spPr>
        <p:txBody>
          <a:bodyPr wrap="square" rtlCol="0">
            <a:spAutoFit/>
          </a:bodyPr>
          <a:lstStyle/>
          <a:p>
            <a:pPr defTabSz="685800"/>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BAF82F7C-0558-42C9-9912-580923FB7DF7}"/>
              </a:ext>
            </a:extLst>
          </p:cNvPr>
          <p:cNvSpPr txBox="1"/>
          <p:nvPr/>
        </p:nvSpPr>
        <p:spPr>
          <a:xfrm>
            <a:off x="152400" y="533400"/>
            <a:ext cx="8839200"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2F5897"/>
                </a:solidFill>
                <a:effectLst/>
                <a:uLnTx/>
                <a:uFillTx/>
                <a:latin typeface="Tw Cen MT"/>
                <a:ea typeface="+mj-ea"/>
                <a:cs typeface="+mj-cs"/>
              </a:rPr>
              <a:t>If you take NOTHING else away…</a:t>
            </a:r>
            <a:endParaRPr lang="en-US" dirty="0"/>
          </a:p>
        </p:txBody>
      </p:sp>
      <p:sp>
        <p:nvSpPr>
          <p:cNvPr id="9" name="TextBox 8">
            <a:extLst>
              <a:ext uri="{FF2B5EF4-FFF2-40B4-BE49-F238E27FC236}">
                <a16:creationId xmlns:a16="http://schemas.microsoft.com/office/drawing/2014/main" id="{600EE757-90F0-4B63-8BAA-C7063502E366}"/>
              </a:ext>
            </a:extLst>
          </p:cNvPr>
          <p:cNvSpPr txBox="1"/>
          <p:nvPr/>
        </p:nvSpPr>
        <p:spPr>
          <a:xfrm>
            <a:off x="271281" y="1447800"/>
            <a:ext cx="4606046" cy="42652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700"/>
              </a:spcBef>
              <a:spcAft>
                <a:spcPts val="0"/>
              </a:spcAft>
              <a:buSzPct val="60000"/>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Tw Cen MT"/>
                <a:ea typeface="+mn-ea"/>
                <a:cs typeface="+mn-cs"/>
              </a:rPr>
              <a:t>Know….</a:t>
            </a:r>
          </a:p>
          <a:p>
            <a:pPr marL="822960" marR="0" lvl="1" indent="-457200" algn="l" defTabSz="914400" rtl="0" eaLnBrk="1" fontAlgn="auto" latinLnBrk="0" hangingPunct="1">
              <a:lnSpc>
                <a:spcPct val="100000"/>
              </a:lnSpc>
              <a:spcBef>
                <a:spcPts val="550"/>
              </a:spcBef>
              <a:spcAft>
                <a:spcPts val="0"/>
              </a:spcAft>
              <a:buClr>
                <a:srgbClr val="6076B4"/>
              </a:buClr>
              <a:buSzPct val="70000"/>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Tw Cen MT"/>
                <a:ea typeface="+mn-ea"/>
                <a:cs typeface="+mn-cs"/>
              </a:rPr>
              <a:t>…that there’s active collaborative efforts toward preventing veteran suicide.</a:t>
            </a:r>
          </a:p>
          <a:p>
            <a:pPr marL="1028700" marR="0" lvl="2" indent="-342900" algn="l" defTabSz="914400" rtl="0" eaLnBrk="1" fontAlgn="auto" latinLnBrk="0" hangingPunct="1">
              <a:lnSpc>
                <a:spcPct val="100000"/>
              </a:lnSpc>
              <a:spcBef>
                <a:spcPts val="500"/>
              </a:spcBef>
              <a:spcAft>
                <a:spcPts val="0"/>
              </a:spcAft>
              <a:buClr>
                <a:schemeClr val="accent1">
                  <a:lumMod val="75000"/>
                </a:schemeClr>
              </a:buClr>
              <a:buSzPct val="75000"/>
              <a:buFont typeface="Wingdings" panose="05000000000000000000" pitchFamily="2" charset="2"/>
              <a:buChar char="§"/>
              <a:tabLst/>
              <a:defRPr/>
            </a:pPr>
            <a:r>
              <a:rPr kumimoji="0" lang="en-US" sz="2300" b="0" i="0" u="none" strike="noStrike" kern="1200" cap="none" spc="0" normalizeH="0" baseline="0" noProof="0" dirty="0">
                <a:ln>
                  <a:noFill/>
                </a:ln>
                <a:solidFill>
                  <a:prstClr val="black"/>
                </a:solidFill>
                <a:effectLst/>
                <a:uLnTx/>
                <a:uFillTx/>
                <a:latin typeface="Tw Cen MT"/>
                <a:ea typeface="+mn-ea"/>
                <a:cs typeface="+mn-cs"/>
              </a:rPr>
              <a:t>…that your organization can be part of it.</a:t>
            </a:r>
          </a:p>
          <a:p>
            <a:pPr marL="822960" marR="0" lvl="1" indent="-457200" algn="l" defTabSz="914400" rtl="0" eaLnBrk="1" fontAlgn="auto" latinLnBrk="0" hangingPunct="1">
              <a:lnSpc>
                <a:spcPct val="100000"/>
              </a:lnSpc>
              <a:spcBef>
                <a:spcPts val="550"/>
              </a:spcBef>
              <a:spcAft>
                <a:spcPts val="0"/>
              </a:spcAft>
              <a:buClr>
                <a:srgbClr val="6076B4"/>
              </a:buClr>
              <a:buSzPct val="70000"/>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Tw Cen MT"/>
                <a:ea typeface="+mn-ea"/>
                <a:cs typeface="+mn-cs"/>
              </a:rPr>
              <a:t>…that there’s resources and benefits available to vets and their loved ones.</a:t>
            </a:r>
          </a:p>
        </p:txBody>
      </p:sp>
      <p:sp>
        <p:nvSpPr>
          <p:cNvPr id="10" name="Content Placeholder 3">
            <a:extLst>
              <a:ext uri="{FF2B5EF4-FFF2-40B4-BE49-F238E27FC236}">
                <a16:creationId xmlns:a16="http://schemas.microsoft.com/office/drawing/2014/main" id="{F4610E82-EC62-4F95-A2DC-1DB85B7CDFCB}"/>
              </a:ext>
            </a:extLst>
          </p:cNvPr>
          <p:cNvSpPr txBox="1">
            <a:spLocks/>
          </p:cNvSpPr>
          <p:nvPr/>
        </p:nvSpPr>
        <p:spPr>
          <a:xfrm>
            <a:off x="4844901" y="1524000"/>
            <a:ext cx="3886200" cy="457200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R="0" lvl="0" algn="l" defTabSz="914400" rtl="0" eaLnBrk="1" fontAlgn="auto" latinLnBrk="0" hangingPunct="1">
              <a:lnSpc>
                <a:spcPct val="100000"/>
              </a:lnSpc>
              <a:spcBef>
                <a:spcPts val="700"/>
              </a:spcBef>
              <a:spcAft>
                <a:spcPts val="0"/>
              </a:spcAft>
              <a:buClrTx/>
              <a:buSzPct val="60000"/>
              <a:buFont typeface="Arial" panose="020B0604020202020204" pitchFamily="34" charset="0"/>
              <a:buChar char="•"/>
              <a:tabLst/>
              <a:defRPr/>
            </a:pPr>
            <a:r>
              <a:rPr kumimoji="0" lang="en-US" sz="2900" b="0" i="0" u="none" strike="noStrike" kern="1200" cap="none" spc="0" normalizeH="0" baseline="0" noProof="0" dirty="0">
                <a:ln>
                  <a:noFill/>
                </a:ln>
                <a:solidFill>
                  <a:sysClr val="windowText" lastClr="000000"/>
                </a:solidFill>
                <a:effectLst/>
                <a:uLnTx/>
                <a:uFillTx/>
                <a:latin typeface="Tw Cen MT"/>
                <a:ea typeface="+mn-ea"/>
                <a:cs typeface="+mn-cs"/>
              </a:rPr>
              <a:t>Know….</a:t>
            </a:r>
          </a:p>
          <a:p>
            <a:pPr marR="0" lvl="1" algn="l" defTabSz="914400" rtl="0" eaLnBrk="1" fontAlgn="auto" latinLnBrk="0" hangingPunct="1">
              <a:lnSpc>
                <a:spcPct val="100000"/>
              </a:lnSpc>
              <a:spcBef>
                <a:spcPts val="550"/>
              </a:spcBef>
              <a:spcAft>
                <a:spcPts val="0"/>
              </a:spcAft>
              <a:buClr>
                <a:srgbClr val="6076B4"/>
              </a:buClr>
              <a:buSzPct val="70000"/>
              <a:buFont typeface="Courier New" panose="02070309020205020404" pitchFamily="49" charset="0"/>
              <a:buChar char="o"/>
              <a:tabLst/>
              <a:defRPr/>
            </a:pPr>
            <a:r>
              <a:rPr kumimoji="0" lang="en-US" sz="2600" b="0" i="0" u="none" strike="noStrike" kern="1200" cap="none" spc="0" normalizeH="0" baseline="0" noProof="0" dirty="0">
                <a:ln>
                  <a:noFill/>
                </a:ln>
                <a:solidFill>
                  <a:sysClr val="windowText" lastClr="000000"/>
                </a:solidFill>
                <a:effectLst/>
                <a:uLnTx/>
                <a:uFillTx/>
                <a:latin typeface="Tw Cen MT"/>
                <a:ea typeface="+mn-ea"/>
                <a:cs typeface="+mn-cs"/>
              </a:rPr>
              <a:t>…that often the biggest barrier to connection, is veterans merely not knowing what they’ve </a:t>
            </a:r>
            <a:r>
              <a:rPr kumimoji="0" lang="en-US" sz="2600" b="0" i="1" u="none" strike="noStrike" kern="1200" cap="none" spc="0" normalizeH="0" baseline="0" noProof="0" dirty="0">
                <a:ln>
                  <a:noFill/>
                </a:ln>
                <a:solidFill>
                  <a:sysClr val="windowText" lastClr="000000"/>
                </a:solidFill>
                <a:effectLst/>
                <a:uLnTx/>
                <a:uFillTx/>
                <a:latin typeface="Tw Cen MT"/>
                <a:ea typeface="+mn-ea"/>
                <a:cs typeface="+mn-cs"/>
              </a:rPr>
              <a:t>earned.</a:t>
            </a:r>
          </a:p>
          <a:p>
            <a:pPr marR="0" lvl="1" algn="l" defTabSz="914400" rtl="0" eaLnBrk="1" fontAlgn="auto" latinLnBrk="0" hangingPunct="1">
              <a:lnSpc>
                <a:spcPct val="100000"/>
              </a:lnSpc>
              <a:spcBef>
                <a:spcPts val="550"/>
              </a:spcBef>
              <a:spcAft>
                <a:spcPts val="0"/>
              </a:spcAft>
              <a:buClr>
                <a:srgbClr val="6076B4"/>
              </a:buClr>
              <a:buSzPct val="70000"/>
              <a:buFont typeface="Wingdings" panose="05000000000000000000" pitchFamily="2" charset="2"/>
              <a:buChar char="§"/>
              <a:tabLst/>
              <a:defRPr/>
            </a:pPr>
            <a:r>
              <a:rPr kumimoji="0" lang="en-US" sz="2600" b="0" i="0" u="none" strike="noStrike" kern="1200" cap="none" spc="0" normalizeH="0" baseline="0" noProof="0" dirty="0">
                <a:ln>
                  <a:noFill/>
                </a:ln>
                <a:solidFill>
                  <a:sysClr val="windowText" lastClr="000000"/>
                </a:solidFill>
                <a:effectLst/>
                <a:uLnTx/>
                <a:uFillTx/>
                <a:latin typeface="Tw Cen MT"/>
                <a:ea typeface="+mn-ea"/>
                <a:cs typeface="+mn-cs"/>
              </a:rPr>
              <a:t>…that MVAA and the VA stands ready to serve those who’ve served us, and their loved ones. Use           </a:t>
            </a:r>
            <a:r>
              <a:rPr kumimoji="0" lang="en-US" sz="2600" b="1" i="0" u="none" strike="noStrike" kern="1200" cap="none" spc="0" normalizeH="0" baseline="0" noProof="0" dirty="0">
                <a:ln>
                  <a:noFill/>
                </a:ln>
                <a:solidFill>
                  <a:sysClr val="windowText" lastClr="000000"/>
                </a:solidFill>
                <a:effectLst/>
                <a:uLnTx/>
                <a:uFillTx/>
                <a:latin typeface="Tw Cen MT"/>
                <a:ea typeface="+mn-ea"/>
                <a:cs typeface="+mn-cs"/>
              </a:rPr>
              <a:t>1-800-MICH-VET.</a:t>
            </a:r>
          </a:p>
        </p:txBody>
      </p:sp>
    </p:spTree>
    <p:extLst>
      <p:ext uri="{BB962C8B-B14F-4D97-AF65-F5344CB8AC3E}">
        <p14:creationId xmlns:p14="http://schemas.microsoft.com/office/powerpoint/2010/main" val="44553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25C04-2E70-4B35-B2C2-9A06C3416833}"/>
              </a:ext>
            </a:extLst>
          </p:cNvPr>
          <p:cNvSpPr txBox="1"/>
          <p:nvPr/>
        </p:nvSpPr>
        <p:spPr>
          <a:xfrm>
            <a:off x="1977242" y="3152001"/>
            <a:ext cx="5432961" cy="300082"/>
          </a:xfrm>
          <a:prstGeom prst="rect">
            <a:avLst/>
          </a:prstGeom>
          <a:noFill/>
        </p:spPr>
        <p:txBody>
          <a:bodyPr wrap="square" rtlCol="0">
            <a:spAutoFit/>
          </a:bodyPr>
          <a:lstStyle/>
          <a:p>
            <a:pPr defTabSz="685800"/>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5AF8AECA-B410-4F63-84EF-2BB5091F0DFC}"/>
              </a:ext>
            </a:extLst>
          </p:cNvPr>
          <p:cNvPicPr>
            <a:picLocks noChangeAspect="1"/>
          </p:cNvPicPr>
          <p:nvPr/>
        </p:nvPicPr>
        <p:blipFill>
          <a:blip r:embed="rId3"/>
          <a:stretch>
            <a:fillRect/>
          </a:stretch>
        </p:blipFill>
        <p:spPr>
          <a:xfrm>
            <a:off x="1823802" y="1752600"/>
            <a:ext cx="5375382" cy="4125795"/>
          </a:xfrm>
          <a:prstGeom prst="rect">
            <a:avLst/>
          </a:prstGeom>
        </p:spPr>
      </p:pic>
      <p:sp>
        <p:nvSpPr>
          <p:cNvPr id="4" name="Title 3">
            <a:extLst>
              <a:ext uri="{FF2B5EF4-FFF2-40B4-BE49-F238E27FC236}">
                <a16:creationId xmlns:a16="http://schemas.microsoft.com/office/drawing/2014/main" id="{58A9995C-4D84-43BE-BD4F-AE5B728BA692}"/>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972090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Who is a Veteran?</a:t>
            </a:r>
          </a:p>
        </p:txBody>
      </p:sp>
      <p:sp>
        <p:nvSpPr>
          <p:cNvPr id="17" name="Content Placeholder 3"/>
          <p:cNvSpPr txBox="1">
            <a:spLocks/>
          </p:cNvSpPr>
          <p:nvPr/>
        </p:nvSpPr>
        <p:spPr>
          <a:xfrm>
            <a:off x="1602486" y="2105561"/>
            <a:ext cx="6115050" cy="373485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240030" indent="-240030" defTabSz="685800">
              <a:spcBef>
                <a:spcPts val="525"/>
              </a:spcBef>
              <a:buClr>
                <a:srgbClr val="9C5252"/>
              </a:buClr>
            </a:pPr>
            <a:endParaRPr lang="en-US" sz="2175">
              <a:solidFill>
                <a:prstClr val="black"/>
              </a:solidFill>
              <a:latin typeface="Tw Cen MT"/>
            </a:endParaRPr>
          </a:p>
        </p:txBody>
      </p:sp>
      <p:sp>
        <p:nvSpPr>
          <p:cNvPr id="4" name="Rectangle 3">
            <a:extLst>
              <a:ext uri="{FF2B5EF4-FFF2-40B4-BE49-F238E27FC236}">
                <a16:creationId xmlns:a16="http://schemas.microsoft.com/office/drawing/2014/main" id="{F180291B-36F0-4AF4-BC34-204F08A6CD5A}"/>
              </a:ext>
            </a:extLst>
          </p:cNvPr>
          <p:cNvSpPr/>
          <p:nvPr/>
        </p:nvSpPr>
        <p:spPr>
          <a:xfrm>
            <a:off x="1717466" y="2217658"/>
            <a:ext cx="5885090" cy="1200329"/>
          </a:xfrm>
          <a:prstGeom prst="rect">
            <a:avLst/>
          </a:prstGeom>
        </p:spPr>
        <p:txBody>
          <a:bodyPr wrap="square" anchor="t">
            <a:spAutoFit/>
          </a:bodyPr>
          <a:lstStyle/>
          <a:p>
            <a:pPr defTabSz="685800"/>
            <a:r>
              <a:rPr lang="en-US" dirty="0">
                <a:solidFill>
                  <a:prstClr val="black"/>
                </a:solidFill>
                <a:latin typeface="TW Cen MT"/>
              </a:rPr>
              <a:t>Title 38 of the Code of Federal Regulations defines a veteran as “a person who served in the active military, naval, or air service and who was discharged or released under conditions other than dishonorable.” </a:t>
            </a:r>
          </a:p>
        </p:txBody>
      </p:sp>
      <p:pic>
        <p:nvPicPr>
          <p:cNvPr id="5" name="Picture 4">
            <a:extLst>
              <a:ext uri="{FF2B5EF4-FFF2-40B4-BE49-F238E27FC236}">
                <a16:creationId xmlns:a16="http://schemas.microsoft.com/office/drawing/2014/main" id="{13C8F9D8-3025-44CB-9EEE-A29894535612}"/>
              </a:ext>
            </a:extLst>
          </p:cNvPr>
          <p:cNvPicPr>
            <a:picLocks noChangeAspect="1"/>
          </p:cNvPicPr>
          <p:nvPr/>
        </p:nvPicPr>
        <p:blipFill>
          <a:blip r:embed="rId3"/>
          <a:stretch>
            <a:fillRect/>
          </a:stretch>
        </p:blipFill>
        <p:spPr>
          <a:xfrm>
            <a:off x="6034186" y="3785965"/>
            <a:ext cx="1784261" cy="1969295"/>
          </a:xfrm>
          <a:prstGeom prst="rect">
            <a:avLst/>
          </a:prstGeom>
        </p:spPr>
      </p:pic>
      <p:pic>
        <p:nvPicPr>
          <p:cNvPr id="6" name="Picture 5">
            <a:extLst>
              <a:ext uri="{FF2B5EF4-FFF2-40B4-BE49-F238E27FC236}">
                <a16:creationId xmlns:a16="http://schemas.microsoft.com/office/drawing/2014/main" id="{1F4DB591-830A-4BD2-AE75-8F793B0BA67D}"/>
              </a:ext>
            </a:extLst>
          </p:cNvPr>
          <p:cNvPicPr>
            <a:picLocks noChangeAspect="1"/>
          </p:cNvPicPr>
          <p:nvPr/>
        </p:nvPicPr>
        <p:blipFill>
          <a:blip r:embed="rId4"/>
          <a:stretch>
            <a:fillRect/>
          </a:stretch>
        </p:blipFill>
        <p:spPr>
          <a:xfrm>
            <a:off x="1300772" y="3759908"/>
            <a:ext cx="1985065" cy="1985065"/>
          </a:xfrm>
          <a:prstGeom prst="rect">
            <a:avLst/>
          </a:prstGeom>
        </p:spPr>
      </p:pic>
      <p:pic>
        <p:nvPicPr>
          <p:cNvPr id="8" name="Picture 8">
            <a:extLst>
              <a:ext uri="{FF2B5EF4-FFF2-40B4-BE49-F238E27FC236}">
                <a16:creationId xmlns:a16="http://schemas.microsoft.com/office/drawing/2014/main" id="{67303975-42D6-49DF-A11D-E26A4E4624F9}"/>
              </a:ext>
            </a:extLst>
          </p:cNvPr>
          <p:cNvPicPr>
            <a:picLocks noChangeAspect="1"/>
          </p:cNvPicPr>
          <p:nvPr/>
        </p:nvPicPr>
        <p:blipFill rotWithShape="1">
          <a:blip r:embed="rId5"/>
          <a:srcRect l="5814" t="116" r="5523" b="1007"/>
          <a:stretch/>
        </p:blipFill>
        <p:spPr>
          <a:xfrm>
            <a:off x="3513222" y="3767428"/>
            <a:ext cx="2297524" cy="1982327"/>
          </a:xfrm>
          <a:prstGeom prst="rect">
            <a:avLst/>
          </a:prstGeom>
        </p:spPr>
      </p:pic>
    </p:spTree>
    <p:extLst>
      <p:ext uri="{BB962C8B-B14F-4D97-AF65-F5344CB8AC3E}">
        <p14:creationId xmlns:p14="http://schemas.microsoft.com/office/powerpoint/2010/main" val="77609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A70E-7BAE-48CA-87CF-A1C8E5BE4A4C}"/>
              </a:ext>
            </a:extLst>
          </p:cNvPr>
          <p:cNvSpPr>
            <a:spLocks noGrp="1"/>
          </p:cNvSpPr>
          <p:nvPr>
            <p:ph type="title"/>
          </p:nvPr>
        </p:nvSpPr>
        <p:spPr>
          <a:xfrm>
            <a:off x="1485180" y="280719"/>
            <a:ext cx="7886700" cy="788442"/>
          </a:xfrm>
        </p:spPr>
        <p:txBody>
          <a:bodyPr/>
          <a:lstStyle/>
          <a:p>
            <a:r>
              <a:rPr lang="en-US" dirty="0"/>
              <a:t>Veteran population in Michigan</a:t>
            </a:r>
          </a:p>
        </p:txBody>
      </p:sp>
      <p:pic>
        <p:nvPicPr>
          <p:cNvPr id="6" name="Content Placeholder 5">
            <a:extLst>
              <a:ext uri="{FF2B5EF4-FFF2-40B4-BE49-F238E27FC236}">
                <a16:creationId xmlns:a16="http://schemas.microsoft.com/office/drawing/2014/main" id="{24E11EF3-F54D-4519-A39B-E29656D5C74E}"/>
              </a:ext>
            </a:extLst>
          </p:cNvPr>
          <p:cNvPicPr>
            <a:picLocks noGrp="1" noChangeAspect="1"/>
          </p:cNvPicPr>
          <p:nvPr>
            <p:ph idx="1"/>
          </p:nvPr>
        </p:nvPicPr>
        <p:blipFill>
          <a:blip r:embed="rId3"/>
          <a:stretch>
            <a:fillRect/>
          </a:stretch>
        </p:blipFill>
        <p:spPr>
          <a:xfrm>
            <a:off x="146352" y="1665470"/>
            <a:ext cx="5590525" cy="3430449"/>
          </a:xfrm>
          <a:prstGeom prst="rect">
            <a:avLst/>
          </a:prstGeom>
        </p:spPr>
      </p:pic>
      <p:sp>
        <p:nvSpPr>
          <p:cNvPr id="10" name="TextBox 9">
            <a:extLst>
              <a:ext uri="{FF2B5EF4-FFF2-40B4-BE49-F238E27FC236}">
                <a16:creationId xmlns:a16="http://schemas.microsoft.com/office/drawing/2014/main" id="{1FD4B41D-94B0-4648-AA81-104704CB3084}"/>
              </a:ext>
            </a:extLst>
          </p:cNvPr>
          <p:cNvSpPr txBox="1"/>
          <p:nvPr/>
        </p:nvSpPr>
        <p:spPr>
          <a:xfrm>
            <a:off x="1439014" y="3944680"/>
            <a:ext cx="1648151" cy="276999"/>
          </a:xfrm>
          <a:prstGeom prst="rect">
            <a:avLst/>
          </a:prstGeom>
          <a:noFill/>
        </p:spPr>
        <p:txBody>
          <a:bodyPr wrap="square">
            <a:spAutoFit/>
          </a:bodyPr>
          <a:lstStyle/>
          <a:p>
            <a:pPr algn="ctr" defTabSz="685800">
              <a:defRPr/>
            </a:pPr>
            <a:r>
              <a:rPr lang="en-US" sz="1200" dirty="0">
                <a:ln w="0"/>
                <a:solidFill>
                  <a:prstClr val="white"/>
                </a:solidFill>
                <a:effectLst>
                  <a:outerShdw blurRad="38100" dist="19050" dir="2700000" algn="tl" rotWithShape="0">
                    <a:prstClr val="black">
                      <a:alpha val="40000"/>
                    </a:prstClr>
                  </a:outerShdw>
                </a:effectLst>
                <a:latin typeface="Tw Cen MT"/>
              </a:rPr>
              <a:t>Michigan</a:t>
            </a:r>
          </a:p>
        </p:txBody>
      </p:sp>
      <p:sp>
        <p:nvSpPr>
          <p:cNvPr id="11" name="TextBox 10">
            <a:extLst>
              <a:ext uri="{FF2B5EF4-FFF2-40B4-BE49-F238E27FC236}">
                <a16:creationId xmlns:a16="http://schemas.microsoft.com/office/drawing/2014/main" id="{3EB302FE-1F96-457A-A3FE-3A7A62357829}"/>
              </a:ext>
            </a:extLst>
          </p:cNvPr>
          <p:cNvSpPr txBox="1"/>
          <p:nvPr/>
        </p:nvSpPr>
        <p:spPr>
          <a:xfrm>
            <a:off x="3113955" y="3038799"/>
            <a:ext cx="2314575" cy="1131079"/>
          </a:xfrm>
          <a:prstGeom prst="rect">
            <a:avLst/>
          </a:prstGeom>
          <a:noFill/>
        </p:spPr>
        <p:txBody>
          <a:bodyPr wrap="square" rtlCol="0">
            <a:spAutoFit/>
          </a:bodyPr>
          <a:lstStyle/>
          <a:p>
            <a:r>
              <a:rPr lang="en-US" sz="1350" dirty="0"/>
              <a:t>Michigan has one of the largest Veteran populations in the country, ranking 11</a:t>
            </a:r>
            <a:r>
              <a:rPr lang="en-US" sz="1350" baseline="30000" dirty="0"/>
              <a:t>th</a:t>
            </a:r>
            <a:r>
              <a:rPr lang="en-US" sz="1350" dirty="0"/>
              <a:t> in 2020 with over 567,000 Veterans</a:t>
            </a:r>
          </a:p>
        </p:txBody>
      </p:sp>
      <p:sp>
        <p:nvSpPr>
          <p:cNvPr id="12" name="TextBox 11">
            <a:extLst>
              <a:ext uri="{FF2B5EF4-FFF2-40B4-BE49-F238E27FC236}">
                <a16:creationId xmlns:a16="http://schemas.microsoft.com/office/drawing/2014/main" id="{9A3C67E3-B328-4191-AF49-18F26D5F8690}"/>
              </a:ext>
            </a:extLst>
          </p:cNvPr>
          <p:cNvSpPr txBox="1"/>
          <p:nvPr/>
        </p:nvSpPr>
        <p:spPr>
          <a:xfrm>
            <a:off x="2941614" y="5088063"/>
            <a:ext cx="5852094" cy="1831271"/>
          </a:xfrm>
          <a:prstGeom prst="rect">
            <a:avLst/>
          </a:prstGeom>
          <a:noFill/>
        </p:spPr>
        <p:txBody>
          <a:bodyPr wrap="square" rtlCol="0">
            <a:spAutoFit/>
          </a:bodyPr>
          <a:lstStyle/>
          <a:p>
            <a:r>
              <a:rPr lang="en-US" sz="1350" dirty="0">
                <a:highlight>
                  <a:srgbClr val="FFFF00"/>
                </a:highlight>
              </a:rPr>
              <a:t>251,418 total Michigan VHA enrollees in 2020</a:t>
            </a:r>
            <a:r>
              <a:rPr lang="en-US" sz="1350" dirty="0"/>
              <a:t>   (~ 16,729 women Veterans)</a:t>
            </a:r>
          </a:p>
          <a:p>
            <a:pPr marL="557213" lvl="1" indent="-214313">
              <a:buFont typeface="Arial" panose="020B0604020202020204" pitchFamily="34" charset="0"/>
              <a:buChar char="•"/>
            </a:pPr>
            <a:r>
              <a:rPr lang="en-US" sz="1350" dirty="0"/>
              <a:t>Ann Arbor- 60,260</a:t>
            </a:r>
          </a:p>
          <a:p>
            <a:pPr marL="557213" lvl="1" indent="-214313">
              <a:buFont typeface="Arial" panose="020B0604020202020204" pitchFamily="34" charset="0"/>
              <a:buChar char="•"/>
            </a:pPr>
            <a:r>
              <a:rPr lang="en-US" sz="1350" dirty="0"/>
              <a:t>Battle Creek- 57,500</a:t>
            </a:r>
          </a:p>
          <a:p>
            <a:pPr marL="557213" lvl="1" indent="-214313">
              <a:buFont typeface="Arial" panose="020B0604020202020204" pitchFamily="34" charset="0"/>
              <a:buChar char="•"/>
            </a:pPr>
            <a:r>
              <a:rPr lang="en-US" sz="1350" dirty="0"/>
              <a:t>Detroit – 65,534</a:t>
            </a:r>
          </a:p>
          <a:p>
            <a:pPr marL="557213" lvl="1" indent="-214313">
              <a:buFont typeface="Arial" panose="020B0604020202020204" pitchFamily="34" charset="0"/>
              <a:buChar char="•"/>
            </a:pPr>
            <a:r>
              <a:rPr lang="en-US" sz="1350" dirty="0"/>
              <a:t>Saginaw – 43,387</a:t>
            </a:r>
          </a:p>
          <a:p>
            <a:pPr marL="557213" lvl="1" indent="-214313">
              <a:buFont typeface="Arial" panose="020B0604020202020204" pitchFamily="34" charset="0"/>
              <a:buChar char="•"/>
            </a:pPr>
            <a:r>
              <a:rPr lang="en-US" sz="1350" dirty="0"/>
              <a:t>Iron Mt – 24,737</a:t>
            </a:r>
          </a:p>
          <a:p>
            <a:r>
              <a:rPr lang="en-US" sz="3200" b="1" dirty="0"/>
              <a:t>~315,000 not connected to VHA </a:t>
            </a:r>
          </a:p>
        </p:txBody>
      </p:sp>
      <p:sp>
        <p:nvSpPr>
          <p:cNvPr id="13" name="TextBox 12">
            <a:extLst>
              <a:ext uri="{FF2B5EF4-FFF2-40B4-BE49-F238E27FC236}">
                <a16:creationId xmlns:a16="http://schemas.microsoft.com/office/drawing/2014/main" id="{7C22B201-495D-45B8-B483-19BB0D2109BE}"/>
              </a:ext>
            </a:extLst>
          </p:cNvPr>
          <p:cNvSpPr txBox="1"/>
          <p:nvPr/>
        </p:nvSpPr>
        <p:spPr>
          <a:xfrm>
            <a:off x="146352" y="5127757"/>
            <a:ext cx="1338828" cy="184666"/>
          </a:xfrm>
          <a:prstGeom prst="rect">
            <a:avLst/>
          </a:prstGeom>
          <a:noFill/>
        </p:spPr>
        <p:txBody>
          <a:bodyPr wrap="none" rtlCol="0">
            <a:spAutoFit/>
          </a:bodyPr>
          <a:lstStyle/>
          <a:p>
            <a:r>
              <a:rPr lang="en-US" sz="600" dirty="0">
                <a:solidFill>
                  <a:prstClr val="black"/>
                </a:solidFill>
              </a:rPr>
              <a:t>Source: U.S. Dept. of Veterans Affairs</a:t>
            </a:r>
          </a:p>
        </p:txBody>
      </p:sp>
    </p:spTree>
    <p:extLst>
      <p:ext uri="{BB962C8B-B14F-4D97-AF65-F5344CB8AC3E}">
        <p14:creationId xmlns:p14="http://schemas.microsoft.com/office/powerpoint/2010/main" val="313544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B741-A63C-4871-ACB9-FEF14DECDB44}"/>
              </a:ext>
            </a:extLst>
          </p:cNvPr>
          <p:cNvSpPr>
            <a:spLocks noGrp="1"/>
          </p:cNvSpPr>
          <p:nvPr>
            <p:ph type="title"/>
          </p:nvPr>
        </p:nvSpPr>
        <p:spPr/>
        <p:txBody>
          <a:bodyPr>
            <a:normAutofit fontScale="90000"/>
          </a:bodyPr>
          <a:lstStyle/>
          <a:p>
            <a:r>
              <a:rPr lang="en-US" sz="4400" b="1" dirty="0"/>
              <a:t>315,000 not connected to VHA?</a:t>
            </a:r>
            <a:endParaRPr lang="en-US" dirty="0"/>
          </a:p>
        </p:txBody>
      </p:sp>
      <p:sp>
        <p:nvSpPr>
          <p:cNvPr id="3" name="Content Placeholder 2">
            <a:extLst>
              <a:ext uri="{FF2B5EF4-FFF2-40B4-BE49-F238E27FC236}">
                <a16:creationId xmlns:a16="http://schemas.microsoft.com/office/drawing/2014/main" id="{856FF577-9398-4D50-8BB6-CBBAA001757C}"/>
              </a:ext>
            </a:extLst>
          </p:cNvPr>
          <p:cNvSpPr>
            <a:spLocks noGrp="1"/>
          </p:cNvSpPr>
          <p:nvPr>
            <p:ph sz="quarter" idx="2"/>
          </p:nvPr>
        </p:nvSpPr>
        <p:spPr>
          <a:xfrm>
            <a:off x="152400" y="1905000"/>
            <a:ext cx="8839200" cy="4146550"/>
          </a:xfrm>
        </p:spPr>
        <p:txBody>
          <a:bodyPr>
            <a:normAutofit/>
          </a:bodyPr>
          <a:lstStyle/>
          <a:p>
            <a:r>
              <a:rPr lang="en-US" dirty="0"/>
              <a:t>Organizations are not screening for military service in a uniform/consistent manner.</a:t>
            </a:r>
          </a:p>
          <a:p>
            <a:endParaRPr lang="en-US" dirty="0"/>
          </a:p>
          <a:p>
            <a:r>
              <a:rPr lang="en-US" dirty="0"/>
              <a:t>Some first responders and other agencies report they identify veterans by flags, hats, or other memorabilia.</a:t>
            </a:r>
          </a:p>
          <a:p>
            <a:endParaRPr lang="en-US" dirty="0"/>
          </a:p>
          <a:p>
            <a:r>
              <a:rPr lang="en-US" dirty="0"/>
              <a:t> Some report they can “tell by looking”.</a:t>
            </a:r>
          </a:p>
          <a:p>
            <a:endParaRPr lang="en-US" dirty="0"/>
          </a:p>
          <a:p>
            <a:endParaRPr lang="en-US" dirty="0"/>
          </a:p>
        </p:txBody>
      </p:sp>
    </p:spTree>
    <p:extLst>
      <p:ext uri="{BB962C8B-B14F-4D97-AF65-F5344CB8AC3E}">
        <p14:creationId xmlns:p14="http://schemas.microsoft.com/office/powerpoint/2010/main" val="1650643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F0DF-19A2-4F3E-BABC-CE23C15DC2F8}"/>
              </a:ext>
            </a:extLst>
          </p:cNvPr>
          <p:cNvSpPr>
            <a:spLocks noGrp="1"/>
          </p:cNvSpPr>
          <p:nvPr>
            <p:ph type="title"/>
          </p:nvPr>
        </p:nvSpPr>
        <p:spPr/>
        <p:txBody>
          <a:bodyPr/>
          <a:lstStyle/>
          <a:p>
            <a:r>
              <a:rPr lang="en-US" dirty="0"/>
              <a:t>What does a Veteran look like?</a:t>
            </a:r>
          </a:p>
        </p:txBody>
      </p:sp>
      <p:sp>
        <p:nvSpPr>
          <p:cNvPr id="5" name="Slide Number Placeholder 4">
            <a:extLst>
              <a:ext uri="{FF2B5EF4-FFF2-40B4-BE49-F238E27FC236}">
                <a16:creationId xmlns:a16="http://schemas.microsoft.com/office/drawing/2014/main" id="{8B77EEF4-DEBE-4830-9F30-A0136685B002}"/>
              </a:ext>
            </a:extLst>
          </p:cNvPr>
          <p:cNvSpPr>
            <a:spLocks noGrp="1"/>
          </p:cNvSpPr>
          <p:nvPr>
            <p:ph type="sldNum" sz="quarter" idx="16"/>
          </p:nvPr>
        </p:nvSpPr>
        <p:spPr/>
        <p:txBody>
          <a:bodyPr>
            <a:normAutofit lnSpcReduction="10000"/>
          </a:bodyPr>
          <a:lstStyle/>
          <a:p>
            <a:pPr defTabSz="685800"/>
            <a:fld id="{7B8F6204-0806-423A-A193-A82EE0BDC9C2}" type="slidenum">
              <a:rPr lang="en-US">
                <a:latin typeface="Tw Cen MT"/>
              </a:rPr>
              <a:pPr defTabSz="685800"/>
              <a:t>8</a:t>
            </a:fld>
            <a:endParaRPr lang="en-US" dirty="0">
              <a:latin typeface="Tw Cen MT"/>
            </a:endParaRPr>
          </a:p>
        </p:txBody>
      </p:sp>
      <p:pic>
        <p:nvPicPr>
          <p:cNvPr id="9" name="Picture 8">
            <a:extLst>
              <a:ext uri="{FF2B5EF4-FFF2-40B4-BE49-F238E27FC236}">
                <a16:creationId xmlns:a16="http://schemas.microsoft.com/office/drawing/2014/main" id="{39F3B2A3-8974-4A6E-A37A-94B8EADE4564}"/>
              </a:ext>
            </a:extLst>
          </p:cNvPr>
          <p:cNvPicPr>
            <a:picLocks noChangeAspect="1"/>
          </p:cNvPicPr>
          <p:nvPr/>
        </p:nvPicPr>
        <p:blipFill>
          <a:blip r:embed="rId3"/>
          <a:stretch>
            <a:fillRect/>
          </a:stretch>
        </p:blipFill>
        <p:spPr>
          <a:xfrm>
            <a:off x="3568665" y="3119819"/>
            <a:ext cx="1798119" cy="1813622"/>
          </a:xfrm>
          <a:prstGeom prst="rect">
            <a:avLst/>
          </a:prstGeom>
        </p:spPr>
      </p:pic>
    </p:spTree>
    <p:extLst>
      <p:ext uri="{BB962C8B-B14F-4D97-AF65-F5344CB8AC3E}">
        <p14:creationId xmlns:p14="http://schemas.microsoft.com/office/powerpoint/2010/main" val="30022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52600"/>
            <a:ext cx="8382000" cy="4495800"/>
          </a:xfrm>
        </p:spPr>
        <p:txBody>
          <a:bodyPr>
            <a:normAutofit lnSpcReduction="10000"/>
          </a:bodyPr>
          <a:lstStyle/>
          <a:p>
            <a:pPr>
              <a:buFont typeface="Wingdings" panose="05000000000000000000" pitchFamily="2" charset="2"/>
              <a:buChar char="q"/>
            </a:pPr>
            <a:r>
              <a:rPr lang="en-US" sz="2800" dirty="0"/>
              <a:t>Veterans, service members, and their family members do not always self-identify. </a:t>
            </a:r>
          </a:p>
          <a:p>
            <a:pPr>
              <a:buFont typeface="Wingdings" panose="05000000000000000000" pitchFamily="2" charset="2"/>
              <a:buChar char="q"/>
            </a:pPr>
            <a:endParaRPr lang="en-US" sz="2800" dirty="0"/>
          </a:p>
          <a:p>
            <a:pPr>
              <a:buFont typeface="Wingdings" panose="05000000000000000000" pitchFamily="2" charset="2"/>
              <a:buChar char="q"/>
            </a:pPr>
            <a:r>
              <a:rPr lang="en-US" sz="2800" b="1" dirty="0"/>
              <a:t>“</a:t>
            </a:r>
            <a:r>
              <a:rPr lang="en-US" sz="2800" b="1" u="sng" dirty="0"/>
              <a:t>Have you served</a:t>
            </a:r>
            <a:r>
              <a:rPr lang="en-US" sz="2800" b="1" dirty="0"/>
              <a:t>”</a:t>
            </a:r>
            <a:r>
              <a:rPr lang="en-US" sz="2800" dirty="0"/>
              <a:t> versus “are you a veteran” is the preferred method as it enables those who don’t feel comfortable or don’t identify as a veteran to be recognized.</a:t>
            </a:r>
          </a:p>
          <a:p>
            <a:pPr>
              <a:buFont typeface="Wingdings" panose="05000000000000000000" pitchFamily="2" charset="2"/>
              <a:buChar char="q"/>
            </a:pPr>
            <a:endParaRPr lang="en-US" sz="2800" dirty="0"/>
          </a:p>
          <a:p>
            <a:pPr>
              <a:buFont typeface="Wingdings" panose="05000000000000000000" pitchFamily="2" charset="2"/>
              <a:buChar char="q"/>
            </a:pPr>
            <a:r>
              <a:rPr lang="en-US" sz="2800" dirty="0"/>
              <a:t>Often the biggest barrier for a veteran and their family is simply being unaware of all eligible benefits.</a:t>
            </a:r>
          </a:p>
          <a:p>
            <a:endParaRPr lang="en-US" dirty="0"/>
          </a:p>
        </p:txBody>
      </p:sp>
      <p:sp>
        <p:nvSpPr>
          <p:cNvPr id="6" name="Title 1">
            <a:extLst>
              <a:ext uri="{FF2B5EF4-FFF2-40B4-BE49-F238E27FC236}">
                <a16:creationId xmlns:a16="http://schemas.microsoft.com/office/drawing/2014/main" id="{E1CF1F1F-792D-49B2-B51C-1F1189DE36ED}"/>
              </a:ext>
            </a:extLst>
          </p:cNvPr>
          <p:cNvSpPr txBox="1">
            <a:spLocks/>
          </p:cNvSpPr>
          <p:nvPr/>
        </p:nvSpPr>
        <p:spPr>
          <a:xfrm>
            <a:off x="152400" y="266700"/>
            <a:ext cx="94488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a:t>Why is this important?</a:t>
            </a:r>
          </a:p>
        </p:txBody>
      </p:sp>
    </p:spTree>
    <p:extLst>
      <p:ext uri="{BB962C8B-B14F-4D97-AF65-F5344CB8AC3E}">
        <p14:creationId xmlns:p14="http://schemas.microsoft.com/office/powerpoint/2010/main" val="3609738714"/>
      </p:ext>
    </p:extLst>
  </p:cSld>
  <p:clrMapOvr>
    <a:masterClrMapping/>
  </p:clrMapOvr>
</p:sld>
</file>

<file path=ppt/theme/_rels/them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Median">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edian">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1A32362406DD42A47865B7A6EEBFDD" ma:contentTypeVersion="0" ma:contentTypeDescription="Create a new document." ma:contentTypeScope="" ma:versionID="8ee62dfaf4cc0d7bb0f5ee252c5449a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23C4BA-A3DB-4B70-AC68-41D7304A7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17D8611-76FD-4814-AEEE-5AB7DE515C36}">
  <ds:schemaRefs>
    <ds:schemaRef ds:uri="http://schemas.microsoft.com/sharepoint/v3/contenttype/forms"/>
  </ds:schemaRefs>
</ds:datastoreItem>
</file>

<file path=customXml/itemProps3.xml><?xml version="1.0" encoding="utf-8"?>
<ds:datastoreItem xmlns:ds="http://schemas.openxmlformats.org/officeDocument/2006/customXml" ds:itemID="{DCD03A5A-0577-4458-AB47-7679A7EB97A0}">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MVAA slides template</Template>
  <TotalTime>21664</TotalTime>
  <Words>5164</Words>
  <Application>Microsoft Office PowerPoint</Application>
  <PresentationFormat>On-screen Show (4:3)</PresentationFormat>
  <Paragraphs>401</Paragraphs>
  <Slides>45</Slides>
  <Notes>32</Notes>
  <HiddenSlides>0</HiddenSlides>
  <MMClips>2</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45</vt:i4>
      </vt:variant>
    </vt:vector>
  </HeadingPairs>
  <TitlesOfParts>
    <vt:vector size="69" baseType="lpstr">
      <vt:lpstr>Arial</vt:lpstr>
      <vt:lpstr>Calibri</vt:lpstr>
      <vt:lpstr>Calibri Light</vt:lpstr>
      <vt:lpstr>Courier New</vt:lpstr>
      <vt:lpstr>Helvetica Neue</vt:lpstr>
      <vt:lpstr>Lato Light</vt:lpstr>
      <vt:lpstr>Tahoma</vt:lpstr>
      <vt:lpstr>Tw Cen MT</vt:lpstr>
      <vt:lpstr>Tw Cen MT</vt:lpstr>
      <vt:lpstr>Tw Cen MT (Body)</vt:lpstr>
      <vt:lpstr>Tw Cen MT (Headings)</vt:lpstr>
      <vt:lpstr>Wingdings</vt:lpstr>
      <vt:lpstr>Wingdings 2</vt:lpstr>
      <vt:lpstr>Wingdings 3</vt:lpstr>
      <vt:lpstr>Custom Design</vt:lpstr>
      <vt:lpstr>1_Custom Design</vt:lpstr>
      <vt:lpstr>2_Custom Design</vt:lpstr>
      <vt:lpstr>3_Custom Design</vt:lpstr>
      <vt:lpstr>4_Custom Design</vt:lpstr>
      <vt:lpstr>5_Custom Design</vt:lpstr>
      <vt:lpstr>1_Median</vt:lpstr>
      <vt:lpstr>Office Theme</vt:lpstr>
      <vt:lpstr>1_Office Theme</vt:lpstr>
      <vt:lpstr>2_Median</vt:lpstr>
      <vt:lpstr>          Resources for MI Veterans, Becoming a veteran connector, &amp; overview of the MI Governor’s Challenge   Michigan Library Association Annual Conference October 20, 2022  </vt:lpstr>
      <vt:lpstr>Allow me to introduce myself…</vt:lpstr>
      <vt:lpstr>Goals and Objectives</vt:lpstr>
      <vt:lpstr>Poll Question</vt:lpstr>
      <vt:lpstr>Who is a Veteran?</vt:lpstr>
      <vt:lpstr>Veteran population in Michigan</vt:lpstr>
      <vt:lpstr>315,000 not connected to VHA?</vt:lpstr>
      <vt:lpstr>What does a Veteran look like?</vt:lpstr>
      <vt:lpstr>PowerPoint Presentation</vt:lpstr>
      <vt:lpstr>Challenge:  Where do veterans turn for assistance?</vt:lpstr>
      <vt:lpstr>Solution: MVAA</vt:lpstr>
      <vt:lpstr>PowerPoint Presentation</vt:lpstr>
      <vt:lpstr>PowerPoint Presentation</vt:lpstr>
      <vt:lpstr>Michigan Veteran  Resource Service Center</vt:lpstr>
      <vt:lpstr>State Benefits: Quality of Life</vt:lpstr>
      <vt:lpstr>PowerPoint Presentation</vt:lpstr>
      <vt:lpstr>State Benefits: Emergency Assistance</vt:lpstr>
      <vt:lpstr>Collaborative Efforts: Michigan Governor’s Challenge</vt:lpstr>
      <vt:lpstr> Veteran Specific Risks for Suicide &amp; Statistics</vt:lpstr>
      <vt:lpstr> Methods of suicide </vt:lpstr>
      <vt:lpstr>Time From Decision to Action &lt; 1 Hour</vt:lpstr>
      <vt:lpstr>The Public Health Strategy</vt:lpstr>
      <vt:lpstr>Focused Priority Areas Across Federal, State, and Local Levels:</vt:lpstr>
      <vt:lpstr>Community Engagement and Partnership Coordinator (CEPC) Overview</vt:lpstr>
      <vt:lpstr>Effective Community-Based Suicide Prevention</vt:lpstr>
      <vt:lpstr>How can a community help?</vt:lpstr>
      <vt:lpstr>Key Efforts and Focus-  Michigan Governor’s Challenge  </vt:lpstr>
      <vt:lpstr>Benefits of Becoming a  MI Veteran Connector </vt:lpstr>
      <vt:lpstr>Michigan Governor’s Challenge: Training Portal</vt:lpstr>
      <vt:lpstr>Current Training Menu </vt:lpstr>
      <vt:lpstr>Best practice recommendation-  </vt:lpstr>
      <vt:lpstr>Suicide Prevention Resources</vt:lpstr>
      <vt:lpstr>PowerPoint Presentation</vt:lpstr>
      <vt:lpstr>National Network of Suicide Prevention Teams More than 400 SPCs</vt:lpstr>
      <vt:lpstr>PowerPoint Presentation</vt:lpstr>
      <vt:lpstr>Make the Connection</vt:lpstr>
      <vt:lpstr>Coaching into Care</vt:lpstr>
      <vt:lpstr>PowerPoint Presentation</vt:lpstr>
      <vt:lpstr>Social Media Safety Toolkit </vt:lpstr>
      <vt:lpstr>Lethal Means Safety Toolkit</vt:lpstr>
      <vt:lpstr>PowerPoint Presentation</vt:lpstr>
      <vt:lpstr>PowerPoint Presentation</vt:lpstr>
      <vt:lpstr>PowerPoint Presentation</vt:lpstr>
      <vt:lpstr>PowerPoint Presentation</vt:lpstr>
      <vt:lpstr>Questions? </vt:lpstr>
    </vt:vector>
  </TitlesOfParts>
  <Company>Altarum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MVAA</dc:title>
  <dc:creator>zerbe;wilkinson</dc:creator>
  <cp:keywords>MVAA;veterans</cp:keywords>
  <cp:lastModifiedBy>Norton, Andrea M. (she/her/hers)</cp:lastModifiedBy>
  <cp:revision>469</cp:revision>
  <cp:lastPrinted>2015-03-23T20:08:37Z</cp:lastPrinted>
  <dcterms:created xsi:type="dcterms:W3CDTF">2013-09-10T14:54:56Z</dcterms:created>
  <dcterms:modified xsi:type="dcterms:W3CDTF">2022-10-17T18:53:05Z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0x0101006A1A32362406DD42A47865B7A6EEBFDD</vt:lpwstr>
  </property>
  <property fmtid="{D5CDD505-2E9C-101B-9397-08002B2CF9AE}" pid="3" name="MSIP_Label_2f46dfe0-534f-4c95-815c-5b1af86b9823_Enabled">
    <vt:lpwstr>true</vt:lpwstr>
  </property>
  <property fmtid="{D5CDD505-2E9C-101B-9397-08002B2CF9AE}" pid="4" name="MSIP_Label_2f46dfe0-534f-4c95-815c-5b1af86b9823_SetDate">
    <vt:lpwstr>2021-04-13T19:03:59Z</vt:lpwstr>
  </property>
  <property fmtid="{D5CDD505-2E9C-101B-9397-08002B2CF9AE}" pid="5" name="MSIP_Label_2f46dfe0-534f-4c95-815c-5b1af86b9823_Method">
    <vt:lpwstr>Privileged</vt:lpwstr>
  </property>
  <property fmtid="{D5CDD505-2E9C-101B-9397-08002B2CF9AE}" pid="6" name="MSIP_Label_2f46dfe0-534f-4c95-815c-5b1af86b9823_Name">
    <vt:lpwstr>2f46dfe0-534f-4c95-815c-5b1af86b9823</vt:lpwstr>
  </property>
  <property fmtid="{D5CDD505-2E9C-101B-9397-08002B2CF9AE}" pid="7" name="MSIP_Label_2f46dfe0-534f-4c95-815c-5b1af86b9823_SiteId">
    <vt:lpwstr>d5fb7087-3777-42ad-966a-892ef47225d1</vt:lpwstr>
  </property>
  <property fmtid="{D5CDD505-2E9C-101B-9397-08002B2CF9AE}" pid="8" name="MSIP_Label_2f46dfe0-534f-4c95-815c-5b1af86b9823_ActionId">
    <vt:lpwstr>eccf375b-5ed2-4999-92c8-c4b3c86826d1</vt:lpwstr>
  </property>
  <property fmtid="{D5CDD505-2E9C-101B-9397-08002B2CF9AE}" pid="9" name="MSIP_Label_2f46dfe0-534f-4c95-815c-5b1af86b9823_ContentBits">
    <vt:lpwstr>0</vt:lpwstr>
  </property>
</Properties>
</file>