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2"/>
  </p:notesMasterIdLst>
  <p:sldIdLst>
    <p:sldId id="257" r:id="rId2"/>
    <p:sldId id="290" r:id="rId3"/>
    <p:sldId id="274" r:id="rId4"/>
    <p:sldId id="289" r:id="rId5"/>
    <p:sldId id="276" r:id="rId6"/>
    <p:sldId id="258" r:id="rId7"/>
    <p:sldId id="275" r:id="rId8"/>
    <p:sldId id="277" r:id="rId9"/>
    <p:sldId id="278" r:id="rId10"/>
    <p:sldId id="280" r:id="rId11"/>
    <p:sldId id="291" r:id="rId12"/>
    <p:sldId id="279" r:id="rId13"/>
    <p:sldId id="292" r:id="rId14"/>
    <p:sldId id="281" r:id="rId15"/>
    <p:sldId id="293" r:id="rId16"/>
    <p:sldId id="282" r:id="rId17"/>
    <p:sldId id="298" r:id="rId18"/>
    <p:sldId id="299" r:id="rId19"/>
    <p:sldId id="300" r:id="rId20"/>
    <p:sldId id="301" r:id="rId21"/>
    <p:sldId id="302" r:id="rId22"/>
    <p:sldId id="303" r:id="rId23"/>
    <p:sldId id="304" r:id="rId24"/>
    <p:sldId id="305" r:id="rId25"/>
    <p:sldId id="306" r:id="rId26"/>
    <p:sldId id="307" r:id="rId27"/>
    <p:sldId id="308" r:id="rId28"/>
    <p:sldId id="283" r:id="rId29"/>
    <p:sldId id="309" r:id="rId30"/>
    <p:sldId id="285" r:id="rId31"/>
    <p:sldId id="311" r:id="rId32"/>
    <p:sldId id="294" r:id="rId33"/>
    <p:sldId id="310" r:id="rId34"/>
    <p:sldId id="295" r:id="rId35"/>
    <p:sldId id="296" r:id="rId36"/>
    <p:sldId id="297" r:id="rId37"/>
    <p:sldId id="312" r:id="rId38"/>
    <p:sldId id="313" r:id="rId39"/>
    <p:sldId id="314" r:id="rId40"/>
    <p:sldId id="31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47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F556DC78-5627-42FD-B25E-B8D4CF9168E8}" type="datetimeFigureOut">
              <a:rPr lang="en-US" smtClean="0"/>
              <a:t>10/16/2019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750A5955-EFE4-43F9-A983-515516403839}" type="slidenum">
              <a:rPr lang="en-US" smtClean="0"/>
              <a:t>‹#›</a:t>
            </a:fld>
            <a:endParaRPr lang="en-US" dirty="0"/>
          </a:p>
        </p:txBody>
      </p:sp>
    </p:spTree>
    <p:extLst>
      <p:ext uri="{BB962C8B-B14F-4D97-AF65-F5344CB8AC3E}">
        <p14:creationId xmlns:p14="http://schemas.microsoft.com/office/powerpoint/2010/main" val="138183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4FA03B-CB82-43DE-A395-0425535781D8}"/>
              </a:ext>
            </a:extLst>
          </p:cNvPr>
          <p:cNvSpPr/>
          <p:nvPr userDrawn="1"/>
        </p:nvSpPr>
        <p:spPr>
          <a:xfrm>
            <a:off x="2458" y="2104109"/>
            <a:ext cx="12189542" cy="2458365"/>
          </a:xfrm>
          <a:prstGeom prst="rect">
            <a:avLst/>
          </a:prstGeom>
          <a:solidFill>
            <a:srgbClr val="006E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D50B6E-37E3-4375-9B8A-B2892ED44F29}"/>
              </a:ext>
            </a:extLst>
          </p:cNvPr>
          <p:cNvSpPr>
            <a:spLocks noGrp="1"/>
          </p:cNvSpPr>
          <p:nvPr>
            <p:ph type="title" hasCustomPrompt="1"/>
          </p:nvPr>
        </p:nvSpPr>
        <p:spPr>
          <a:xfrm>
            <a:off x="131885" y="2192594"/>
            <a:ext cx="11957537" cy="1623268"/>
          </a:xfrm>
        </p:spPr>
        <p:txBody>
          <a:bodyPr anchor="b">
            <a:normAutofit/>
          </a:bodyPr>
          <a:lstStyle>
            <a:lvl1pPr algn="ctr">
              <a:defRPr sz="5400"/>
            </a:lvl1pPr>
          </a:lstStyle>
          <a:p>
            <a:r>
              <a:rPr lang="en-US" dirty="0"/>
              <a:t>CLICK TO EDIT MASTER TITLE STYLE</a:t>
            </a:r>
          </a:p>
        </p:txBody>
      </p:sp>
      <p:cxnSp>
        <p:nvCxnSpPr>
          <p:cNvPr id="10" name="Straight Connector 9" descr="Line divides the title of the presentation and the logo section" title="Divider Line">
            <a:extLst>
              <a:ext uri="{FF2B5EF4-FFF2-40B4-BE49-F238E27FC236}">
                <a16:creationId xmlns:a16="http://schemas.microsoft.com/office/drawing/2014/main" id="{CF479B13-8D66-4775-ABBB-0BE47BACA6E5}"/>
              </a:ext>
            </a:extLst>
          </p:cNvPr>
          <p:cNvCxnSpPr>
            <a:cxnSpLocks/>
          </p:cNvCxnSpPr>
          <p:nvPr userDrawn="1"/>
        </p:nvCxnSpPr>
        <p:spPr>
          <a:xfrm>
            <a:off x="0" y="4600572"/>
            <a:ext cx="12192000" cy="0"/>
          </a:xfrm>
          <a:prstGeom prst="line">
            <a:avLst/>
          </a:prstGeom>
          <a:ln w="101600" cmpd="thinThick">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Black and white Library of Michigan logo" title="Library of Michigan logo">
            <a:extLst>
              <a:ext uri="{FF2B5EF4-FFF2-40B4-BE49-F238E27FC236}">
                <a16:creationId xmlns:a16="http://schemas.microsoft.com/office/drawing/2014/main" id="{CA6AB48A-BEDF-40D6-9B3B-92063FE665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 y="5169742"/>
            <a:ext cx="1313211" cy="1076773"/>
          </a:xfrm>
          <a:prstGeom prst="rect">
            <a:avLst/>
          </a:prstGeom>
        </p:spPr>
      </p:pic>
      <p:pic>
        <p:nvPicPr>
          <p:cNvPr id="14" name="Picture 13" descr="Black and white Michigan Department of Education logo" title="Michigan Department of Education logo">
            <a:extLst>
              <a:ext uri="{FF2B5EF4-FFF2-40B4-BE49-F238E27FC236}">
                <a16:creationId xmlns:a16="http://schemas.microsoft.com/office/drawing/2014/main" id="{2AA4011B-6C23-4560-84E0-C812042B93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1835" y="5287742"/>
            <a:ext cx="2017856" cy="840774"/>
          </a:xfrm>
          <a:prstGeom prst="rect">
            <a:avLst/>
          </a:prstGeom>
        </p:spPr>
      </p:pic>
      <p:pic>
        <p:nvPicPr>
          <p:cNvPr id="15" name="Picture 14" descr="Black and white Institute of Museum and Library Services logo" title="Institute of Museum and Library Services Logo">
            <a:extLst>
              <a:ext uri="{FF2B5EF4-FFF2-40B4-BE49-F238E27FC236}">
                <a16:creationId xmlns:a16="http://schemas.microsoft.com/office/drawing/2014/main" id="{2BC0DF55-C2DB-4D3A-B666-5A2CC884ED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7840" y="5212663"/>
            <a:ext cx="2671031" cy="990933"/>
          </a:xfrm>
          <a:prstGeom prst="rect">
            <a:avLst/>
          </a:prstGeom>
        </p:spPr>
      </p:pic>
      <p:pic>
        <p:nvPicPr>
          <p:cNvPr id="16" name="Picture 15" descr="Black and white Library of Michigan Foundation logo&#10;" title="Library of Michigan Foundation logo">
            <a:extLst>
              <a:ext uri="{FF2B5EF4-FFF2-40B4-BE49-F238E27FC236}">
                <a16:creationId xmlns:a16="http://schemas.microsoft.com/office/drawing/2014/main" id="{45244DA1-2D99-41B9-8CFD-B9EFFDBCCE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70330" y="4910825"/>
            <a:ext cx="777120" cy="1594610"/>
          </a:xfrm>
          <a:prstGeom prst="rect">
            <a:avLst/>
          </a:prstGeom>
        </p:spPr>
      </p:pic>
    </p:spTree>
    <p:extLst>
      <p:ext uri="{BB962C8B-B14F-4D97-AF65-F5344CB8AC3E}">
        <p14:creationId xmlns:p14="http://schemas.microsoft.com/office/powerpoint/2010/main" val="113325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C9F452-DDB8-4280-ADF2-D7FF75110515}"/>
              </a:ext>
            </a:extLst>
          </p:cNvPr>
          <p:cNvSpPr/>
          <p:nvPr userDrawn="1"/>
        </p:nvSpPr>
        <p:spPr>
          <a:xfrm>
            <a:off x="1524000" y="1122362"/>
            <a:ext cx="9144000" cy="2387599"/>
          </a:xfrm>
          <a:prstGeom prst="rect">
            <a:avLst/>
          </a:prstGeom>
          <a:solidFill>
            <a:srgbClr val="006E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E141ED-EA2A-4336-AEB4-88602C57E8F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0EA1DBC-111B-4258-A448-F16DD2F86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7E003AC8-54D1-4843-925D-3AAF3B419BDD}"/>
              </a:ext>
            </a:extLst>
          </p:cNvPr>
          <p:cNvCxnSpPr>
            <a:cxnSpLocks/>
          </p:cNvCxnSpPr>
          <p:nvPr userDrawn="1"/>
        </p:nvCxnSpPr>
        <p:spPr>
          <a:xfrm>
            <a:off x="0" y="6547706"/>
            <a:ext cx="8799871" cy="0"/>
          </a:xfrm>
          <a:prstGeom prst="line">
            <a:avLst/>
          </a:prstGeom>
          <a:ln w="76200"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FCDFF-05C2-4044-80B9-74A5271053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980" y="6394410"/>
            <a:ext cx="2906485" cy="306591"/>
          </a:xfrm>
          <a:prstGeom prst="rect">
            <a:avLst/>
          </a:prstGeom>
        </p:spPr>
      </p:pic>
    </p:spTree>
    <p:extLst>
      <p:ext uri="{BB962C8B-B14F-4D97-AF65-F5344CB8AC3E}">
        <p14:creationId xmlns:p14="http://schemas.microsoft.com/office/powerpoint/2010/main" val="181729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F662AA-47D9-42B4-B07F-8F26BBE5F879}"/>
              </a:ext>
            </a:extLst>
          </p:cNvPr>
          <p:cNvSpPr/>
          <p:nvPr userDrawn="1"/>
        </p:nvSpPr>
        <p:spPr>
          <a:xfrm>
            <a:off x="0" y="0"/>
            <a:ext cx="12192000" cy="1690688"/>
          </a:xfrm>
          <a:prstGeom prst="rect">
            <a:avLst/>
          </a:prstGeom>
          <a:solidFill>
            <a:srgbClr val="006E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60ED62-B091-4562-A5D3-48333B7C39A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6167C44-9E5A-4B6B-80E1-B3BDBFF1AA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F0526BB5-ECBC-4261-A9B5-09475ED9362B}"/>
              </a:ext>
            </a:extLst>
          </p:cNvPr>
          <p:cNvCxnSpPr>
            <a:cxnSpLocks/>
          </p:cNvCxnSpPr>
          <p:nvPr userDrawn="1"/>
        </p:nvCxnSpPr>
        <p:spPr>
          <a:xfrm>
            <a:off x="0" y="6547706"/>
            <a:ext cx="8799871" cy="0"/>
          </a:xfrm>
          <a:prstGeom prst="line">
            <a:avLst/>
          </a:prstGeom>
          <a:ln w="76200"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69138F8-1D24-46C2-A0CF-15DBB8CFE2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980" y="6394410"/>
            <a:ext cx="2906485" cy="306591"/>
          </a:xfrm>
          <a:prstGeom prst="rect">
            <a:avLst/>
          </a:prstGeom>
        </p:spPr>
      </p:pic>
    </p:spTree>
    <p:extLst>
      <p:ext uri="{BB962C8B-B14F-4D97-AF65-F5344CB8AC3E}">
        <p14:creationId xmlns:p14="http://schemas.microsoft.com/office/powerpoint/2010/main" val="305794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22CC09-6A4C-49DF-BCEE-0132646F09E2}"/>
              </a:ext>
            </a:extLst>
          </p:cNvPr>
          <p:cNvSpPr/>
          <p:nvPr userDrawn="1"/>
        </p:nvSpPr>
        <p:spPr>
          <a:xfrm>
            <a:off x="0" y="0"/>
            <a:ext cx="12192000" cy="1690688"/>
          </a:xfrm>
          <a:prstGeom prst="rect">
            <a:avLst/>
          </a:prstGeom>
          <a:solidFill>
            <a:srgbClr val="006E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6C7ED6-4C21-4BEE-93FA-8C156BD70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DC9747-A051-4711-8134-292A3D11FBDB}"/>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BC2BAEA-2ED5-491D-8ED7-9596FC9B72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5554A35C-8380-48FF-80D0-DFAFC699171C}"/>
              </a:ext>
            </a:extLst>
          </p:cNvPr>
          <p:cNvCxnSpPr>
            <a:cxnSpLocks/>
          </p:cNvCxnSpPr>
          <p:nvPr userDrawn="1"/>
        </p:nvCxnSpPr>
        <p:spPr>
          <a:xfrm>
            <a:off x="0" y="6547706"/>
            <a:ext cx="8799871" cy="0"/>
          </a:xfrm>
          <a:prstGeom prst="line">
            <a:avLst/>
          </a:prstGeom>
          <a:ln w="76200"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E338262-F379-409E-8EF0-BB91065163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980" y="6394410"/>
            <a:ext cx="2906485" cy="306591"/>
          </a:xfrm>
          <a:prstGeom prst="rect">
            <a:avLst/>
          </a:prstGeom>
        </p:spPr>
      </p:pic>
    </p:spTree>
    <p:extLst>
      <p:ext uri="{BB962C8B-B14F-4D97-AF65-F5344CB8AC3E}">
        <p14:creationId xmlns:p14="http://schemas.microsoft.com/office/powerpoint/2010/main" val="220329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602944-D207-4586-9EFC-B617D7777DAE}"/>
              </a:ext>
            </a:extLst>
          </p:cNvPr>
          <p:cNvSpPr/>
          <p:nvPr userDrawn="1"/>
        </p:nvSpPr>
        <p:spPr>
          <a:xfrm>
            <a:off x="0" y="0"/>
            <a:ext cx="12192000" cy="1690688"/>
          </a:xfrm>
          <a:prstGeom prst="rect">
            <a:avLst/>
          </a:prstGeom>
          <a:solidFill>
            <a:srgbClr val="006E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3821CE-DE4A-4ED5-B50D-3CED158673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FD424D-A206-4C81-A163-6DBCD8AEEDA2}"/>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0DD6786-19D5-48EE-B4A5-56FA9B5049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FD075-1DD2-4126-B2D1-3747C086952C}"/>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53149630-B319-44BD-ACE3-294CF5A75C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FEBD1318-D089-4429-A7DF-C5718ABFFE28}"/>
              </a:ext>
            </a:extLst>
          </p:cNvPr>
          <p:cNvCxnSpPr>
            <a:cxnSpLocks/>
          </p:cNvCxnSpPr>
          <p:nvPr userDrawn="1"/>
        </p:nvCxnSpPr>
        <p:spPr>
          <a:xfrm>
            <a:off x="0" y="6547706"/>
            <a:ext cx="8799871" cy="0"/>
          </a:xfrm>
          <a:prstGeom prst="line">
            <a:avLst/>
          </a:prstGeom>
          <a:ln w="76200"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31EE706-D1C5-4372-B4A7-76886D052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980" y="6394410"/>
            <a:ext cx="2906485" cy="306591"/>
          </a:xfrm>
          <a:prstGeom prst="rect">
            <a:avLst/>
          </a:prstGeom>
        </p:spPr>
      </p:pic>
    </p:spTree>
    <p:extLst>
      <p:ext uri="{BB962C8B-B14F-4D97-AF65-F5344CB8AC3E}">
        <p14:creationId xmlns:p14="http://schemas.microsoft.com/office/powerpoint/2010/main" val="234795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056754-B0EE-4FA3-AC32-28939EC82561}"/>
              </a:ext>
            </a:extLst>
          </p:cNvPr>
          <p:cNvSpPr/>
          <p:nvPr userDrawn="1"/>
        </p:nvSpPr>
        <p:spPr>
          <a:xfrm>
            <a:off x="0" y="0"/>
            <a:ext cx="12192000" cy="1690688"/>
          </a:xfrm>
          <a:prstGeom prst="rect">
            <a:avLst/>
          </a:prstGeom>
          <a:solidFill>
            <a:srgbClr val="006E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0CEA19-24A1-450C-BFA5-8CB2A9488058}"/>
              </a:ext>
            </a:extLst>
          </p:cNvPr>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596B0AD3-1399-49CC-9ACA-DE863F3BB831}"/>
              </a:ext>
            </a:extLst>
          </p:cNvPr>
          <p:cNvCxnSpPr>
            <a:cxnSpLocks/>
          </p:cNvCxnSpPr>
          <p:nvPr userDrawn="1"/>
        </p:nvCxnSpPr>
        <p:spPr>
          <a:xfrm>
            <a:off x="0" y="6547706"/>
            <a:ext cx="8799871" cy="0"/>
          </a:xfrm>
          <a:prstGeom prst="line">
            <a:avLst/>
          </a:prstGeom>
          <a:ln w="76200"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5BEA97B-27BA-462B-B02C-42957E483C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980" y="6394410"/>
            <a:ext cx="2906485" cy="306591"/>
          </a:xfrm>
          <a:prstGeom prst="rect">
            <a:avLst/>
          </a:prstGeom>
        </p:spPr>
      </p:pic>
    </p:spTree>
    <p:extLst>
      <p:ext uri="{BB962C8B-B14F-4D97-AF65-F5344CB8AC3E}">
        <p14:creationId xmlns:p14="http://schemas.microsoft.com/office/powerpoint/2010/main" val="274777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EF2F86-27AE-44AD-97E8-DF683BF7256C}"/>
              </a:ext>
            </a:extLst>
          </p:cNvPr>
          <p:cNvSpPr/>
          <p:nvPr userDrawn="1"/>
        </p:nvSpPr>
        <p:spPr>
          <a:xfrm>
            <a:off x="0" y="-1"/>
            <a:ext cx="5183188" cy="6857989"/>
          </a:xfrm>
          <a:prstGeom prst="rect">
            <a:avLst/>
          </a:prstGeom>
          <a:solidFill>
            <a:srgbClr val="006EB6"/>
          </a:solidFill>
          <a:ln>
            <a:solidFill>
              <a:srgbClr val="00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A3B229-9FA9-40A2-9385-CA8E19FFB51E}"/>
              </a:ext>
            </a:extLst>
          </p:cNvPr>
          <p:cNvSpPr>
            <a:spLocks noGrp="1"/>
          </p:cNvSpPr>
          <p:nvPr>
            <p:ph type="title"/>
          </p:nvPr>
        </p:nvSpPr>
        <p:spPr>
          <a:xfrm>
            <a:off x="839788" y="457199"/>
            <a:ext cx="3932237" cy="3944471"/>
          </a:xfrm>
        </p:spPr>
        <p:txBody>
          <a:bodyPr anchor="ctr">
            <a:normAutofit/>
          </a:bodyPr>
          <a:lstStyle>
            <a:lvl1pPr algn="ct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D4D2E043-5A53-49F6-AA4E-46DDB0735138}"/>
              </a:ext>
            </a:extLst>
          </p:cNvPr>
          <p:cNvSpPr>
            <a:spLocks noGrp="1"/>
          </p:cNvSpPr>
          <p:nvPr>
            <p:ph idx="1"/>
          </p:nvPr>
        </p:nvSpPr>
        <p:spPr>
          <a:xfrm>
            <a:off x="5459506" y="987425"/>
            <a:ext cx="589588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7A02BD4-2750-4893-9DC4-E5BCFC972772}"/>
              </a:ext>
            </a:extLst>
          </p:cNvPr>
          <p:cNvSpPr>
            <a:spLocks noGrp="1"/>
          </p:cNvSpPr>
          <p:nvPr>
            <p:ph type="body" sz="half" idx="2"/>
          </p:nvPr>
        </p:nvSpPr>
        <p:spPr>
          <a:xfrm>
            <a:off x="839788" y="4401671"/>
            <a:ext cx="3932237" cy="1467316"/>
          </a:xfrm>
        </p:spPr>
        <p:txBody>
          <a:bodyPr>
            <a:normAutofit/>
          </a:bodyPr>
          <a:lstStyle>
            <a:lvl1pPr marL="0" indent="0" algn="ctr">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1" name="Picture 10">
            <a:extLst>
              <a:ext uri="{FF2B5EF4-FFF2-40B4-BE49-F238E27FC236}">
                <a16:creationId xmlns:a16="http://schemas.microsoft.com/office/drawing/2014/main" id="{26461920-D02E-4814-806A-66F71A704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980" y="6394410"/>
            <a:ext cx="2906485" cy="306591"/>
          </a:xfrm>
          <a:prstGeom prst="rect">
            <a:avLst/>
          </a:prstGeom>
        </p:spPr>
      </p:pic>
    </p:spTree>
    <p:extLst>
      <p:ext uri="{BB962C8B-B14F-4D97-AF65-F5344CB8AC3E}">
        <p14:creationId xmlns:p14="http://schemas.microsoft.com/office/powerpoint/2010/main" val="2884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8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FB2A15-E019-46EE-AF87-89AE5A6A6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D656C2-184D-4BA3-9579-4775AAD93B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550428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6" r:id="rId7"/>
    <p:sldLayoutId id="2147483658" r:id="rId8"/>
  </p:sldLayoutIdLst>
  <p:txStyles>
    <p:titleStyle>
      <a:lvl1pPr algn="l" defTabSz="914400" rtl="0" eaLnBrk="1" latinLnBrk="0" hangingPunct="1">
        <a:lnSpc>
          <a:spcPct val="90000"/>
        </a:lnSpc>
        <a:spcBef>
          <a:spcPct val="0"/>
        </a:spcBef>
        <a:buNone/>
        <a:defRPr sz="4800" kern="1200">
          <a:solidFill>
            <a:schemeClr val="bg1"/>
          </a:solidFill>
          <a:latin typeface="Gill Sans Nova" panose="020B06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Nova" panose="020B06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Nova" panose="020B06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Nova" panose="020B06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panose="020B06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panose="020B06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infoverto.com/2010/04/scm-strategy-dont-press-wrong-buttons.html"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Puzzled.svg" TargetMode="External"/><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hyperlink" Target="https://www.michigan.gov/documents/libraryofmichigan/State_Aid_to_Public_Libraries_Application_Process_544008_7.pdf" TargetMode="Externa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vintage-fashion-victorian-cutout-2874434/"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law.cornell.edu/uscode/text/13/22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mailto:atkine@michigan.gov"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mailto:hamlinj2@michigan.gov" TargetMode="External"/><Relationship Id="rId1" Type="http://schemas.openxmlformats.org/officeDocument/2006/relationships/slideLayout" Target="../slideLayouts/slideLayout6.xml"/><Relationship Id="rId6" Type="http://schemas.openxmlformats.org/officeDocument/2006/relationships/hyperlink" Target="mailto:membielac@michigan.gov" TargetMode="External"/><Relationship Id="rId5" Type="http://schemas.openxmlformats.org/officeDocument/2006/relationships/image" Target="../media/image21.jpeg"/><Relationship Id="rId4" Type="http://schemas.openxmlformats.org/officeDocument/2006/relationships/hyperlink" Target="mailto:webbk1@michigan.gov" TargetMode="Externa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hyperlink" Target="https://www.census.gov/quickfacts" TargetMode="External"/><Relationship Id="rId2" Type="http://schemas.openxmlformats.org/officeDocument/2006/relationships/hyperlink" Target="https://www.census.gov/programs-surveys/acs/data.html" TargetMode="External"/><Relationship Id="rId1" Type="http://schemas.openxmlformats.org/officeDocument/2006/relationships/slideLayout" Target="../slideLayouts/slideLayout3.xml"/><Relationship Id="rId5" Type="http://schemas.openxmlformats.org/officeDocument/2006/relationships/hyperlink" Target="https://www.census.gov/mycd/" TargetMode="External"/><Relationship Id="rId4" Type="http://schemas.openxmlformats.org/officeDocument/2006/relationships/hyperlink" Target="https://www.census.gov/programs-surveys/geography/data/interactive-maps.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E7623-F78A-4AAD-995E-A0FF9822128B}"/>
              </a:ext>
            </a:extLst>
          </p:cNvPr>
          <p:cNvSpPr>
            <a:spLocks noGrp="1"/>
          </p:cNvSpPr>
          <p:nvPr>
            <p:ph type="title"/>
          </p:nvPr>
        </p:nvSpPr>
        <p:spPr>
          <a:xfrm>
            <a:off x="117231" y="2617366"/>
            <a:ext cx="11957537" cy="1623268"/>
          </a:xfrm>
        </p:spPr>
        <p:txBody>
          <a:bodyPr>
            <a:normAutofit fontScale="90000"/>
          </a:bodyPr>
          <a:lstStyle/>
          <a:p>
            <a:r>
              <a:rPr lang="en-US" cap="all" dirty="0"/>
              <a:t>Cents and Census-Ability: A guide to the 2020 census for Michigan Libraries</a:t>
            </a:r>
          </a:p>
        </p:txBody>
      </p:sp>
      <p:pic>
        <p:nvPicPr>
          <p:cNvPr id="14" name="Picture 13" descr="Sculpture outside of the Library of Michigan">
            <a:extLst>
              <a:ext uri="{FF2B5EF4-FFF2-40B4-BE49-F238E27FC236}">
                <a16:creationId xmlns:a16="http://schemas.microsoft.com/office/drawing/2014/main" id="{8721DD77-DDF8-4AF7-B56A-45E32CFEA6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34096" y="0"/>
            <a:ext cx="3157904" cy="2105269"/>
          </a:xfrm>
          <a:prstGeom prst="rect">
            <a:avLst/>
          </a:prstGeom>
        </p:spPr>
      </p:pic>
      <p:pic>
        <p:nvPicPr>
          <p:cNvPr id="15" name="Picture 14" descr="Aerial photo of the Library of Michigan">
            <a:extLst>
              <a:ext uri="{FF2B5EF4-FFF2-40B4-BE49-F238E27FC236}">
                <a16:creationId xmlns:a16="http://schemas.microsoft.com/office/drawing/2014/main" id="{33156EAE-04AF-4721-B1FD-A383AEDE3B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21873" y="0"/>
            <a:ext cx="3748254" cy="2105269"/>
          </a:xfrm>
          <a:prstGeom prst="rect">
            <a:avLst/>
          </a:prstGeom>
        </p:spPr>
      </p:pic>
      <p:pic>
        <p:nvPicPr>
          <p:cNvPr id="16" name="Picture 15" descr="Color image of Library of Michigan interior" title="Library of Michigan Interior">
            <a:extLst>
              <a:ext uri="{FF2B5EF4-FFF2-40B4-BE49-F238E27FC236}">
                <a16:creationId xmlns:a16="http://schemas.microsoft.com/office/drawing/2014/main" id="{B1961EB9-54B3-4AF7-8266-862DDDF338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9" t="33118" r="-183" b="15820"/>
          <a:stretch/>
        </p:blipFill>
        <p:spPr>
          <a:xfrm>
            <a:off x="0" y="0"/>
            <a:ext cx="3090100" cy="2105269"/>
          </a:xfrm>
          <a:prstGeom prst="rect">
            <a:avLst/>
          </a:prstGeom>
        </p:spPr>
      </p:pic>
    </p:spTree>
    <p:extLst>
      <p:ext uri="{BB962C8B-B14F-4D97-AF65-F5344CB8AC3E}">
        <p14:creationId xmlns:p14="http://schemas.microsoft.com/office/powerpoint/2010/main" val="226564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D654-B07D-4081-B81B-361B2FC7CA77}"/>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5600" kern="1200" dirty="0">
                <a:solidFill>
                  <a:schemeClr val="tx1"/>
                </a:solidFill>
                <a:latin typeface="+mj-lt"/>
                <a:ea typeface="+mj-ea"/>
                <a:cs typeface="+mj-cs"/>
              </a:rPr>
              <a:t>Why </a:t>
            </a:r>
            <a:r>
              <a:rPr lang="en-US" sz="5600" dirty="0">
                <a:solidFill>
                  <a:schemeClr val="tx1"/>
                </a:solidFill>
                <a:latin typeface="+mj-lt"/>
              </a:rPr>
              <a:t>the</a:t>
            </a:r>
            <a:r>
              <a:rPr lang="en-US" sz="5600" kern="1200" dirty="0">
                <a:solidFill>
                  <a:schemeClr val="tx1"/>
                </a:solidFill>
                <a:latin typeface="+mj-lt"/>
                <a:ea typeface="+mj-ea"/>
                <a:cs typeface="+mj-cs"/>
              </a:rPr>
              <a:t> Census is Important to Your Library</a:t>
            </a:r>
          </a:p>
        </p:txBody>
      </p:sp>
      <p:pic>
        <p:nvPicPr>
          <p:cNvPr id="13" name="Graphic 12" descr="Questions">
            <a:extLst>
              <a:ext uri="{FF2B5EF4-FFF2-40B4-BE49-F238E27FC236}">
                <a16:creationId xmlns:a16="http://schemas.microsoft.com/office/drawing/2014/main" id="{F149F3C6-9BD2-4127-A6E0-A4939D0E47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15" name="Graphic 14">
            <a:extLst>
              <a:ext uri="{FF2B5EF4-FFF2-40B4-BE49-F238E27FC236}">
                <a16:creationId xmlns:a16="http://schemas.microsoft.com/office/drawing/2014/main" id="{D2B05049-8060-4281-84BE-93554B5C4C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53032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9384-CC4E-4EE2-8F69-C3A1E35CF986}"/>
              </a:ext>
            </a:extLst>
          </p:cNvPr>
          <p:cNvSpPr>
            <a:spLocks noGrp="1"/>
          </p:cNvSpPr>
          <p:nvPr>
            <p:ph type="title"/>
          </p:nvPr>
        </p:nvSpPr>
        <p:spPr/>
        <p:txBody>
          <a:bodyPr/>
          <a:lstStyle/>
          <a:p>
            <a:r>
              <a:rPr lang="en-US" dirty="0"/>
              <a:t>Additional state Funding</a:t>
            </a:r>
          </a:p>
        </p:txBody>
      </p:sp>
      <p:sp>
        <p:nvSpPr>
          <p:cNvPr id="3" name="Content Placeholder 2">
            <a:extLst>
              <a:ext uri="{FF2B5EF4-FFF2-40B4-BE49-F238E27FC236}">
                <a16:creationId xmlns:a16="http://schemas.microsoft.com/office/drawing/2014/main" id="{0F74A61D-1774-4FF3-9547-39D11EC72153}"/>
              </a:ext>
            </a:extLst>
          </p:cNvPr>
          <p:cNvSpPr>
            <a:spLocks noGrp="1"/>
          </p:cNvSpPr>
          <p:nvPr>
            <p:ph idx="1"/>
          </p:nvPr>
        </p:nvSpPr>
        <p:spPr>
          <a:xfrm>
            <a:off x="558282" y="1946000"/>
            <a:ext cx="10515600" cy="3921400"/>
          </a:xfrm>
        </p:spPr>
        <p:txBody>
          <a:bodyPr>
            <a:normAutofit/>
          </a:bodyPr>
          <a:lstStyle/>
          <a:p>
            <a:r>
              <a:rPr lang="en-US" dirty="0"/>
              <a:t>State Aid to Public Libraries</a:t>
            </a:r>
          </a:p>
          <a:p>
            <a:pPr lvl="1"/>
            <a:r>
              <a:rPr lang="en-US" dirty="0"/>
              <a:t>State Aid is paid on a per capita system</a:t>
            </a:r>
          </a:p>
          <a:p>
            <a:pPr lvl="1"/>
            <a:r>
              <a:rPr lang="en-US" dirty="0"/>
              <a:t>As the number of people served goes up, state aid funds go up</a:t>
            </a:r>
          </a:p>
          <a:p>
            <a:r>
              <a:rPr lang="en-US" dirty="0"/>
              <a:t>Penal fines to Public Libraries</a:t>
            </a:r>
          </a:p>
          <a:p>
            <a:pPr lvl="1"/>
            <a:r>
              <a:rPr lang="en-US" dirty="0"/>
              <a:t>Penal Fines to Public Libraries are paid from the county treasurer</a:t>
            </a:r>
          </a:p>
          <a:p>
            <a:pPr lvl="1"/>
            <a:r>
              <a:rPr lang="en-US" dirty="0"/>
              <a:t>Paid to established public libraries on a per capita basis</a:t>
            </a:r>
          </a:p>
          <a:p>
            <a:pPr lvl="1"/>
            <a:r>
              <a:rPr lang="en-US" dirty="0"/>
              <a:t>Population increases the service area population increases. </a:t>
            </a:r>
          </a:p>
          <a:p>
            <a:pPr marL="0" indent="0">
              <a:buNone/>
            </a:pPr>
            <a:endParaRPr lang="en-US" dirty="0"/>
          </a:p>
          <a:p>
            <a:pPr marL="457200" lvl="1" indent="0">
              <a:buNone/>
            </a:pPr>
            <a:endParaRPr lang="en-US" dirty="0"/>
          </a:p>
          <a:p>
            <a:pPr marL="457200" lvl="1" indent="0">
              <a:buNone/>
            </a:pPr>
            <a:endParaRPr lang="en-US" dirty="0"/>
          </a:p>
        </p:txBody>
      </p:sp>
      <p:pic>
        <p:nvPicPr>
          <p:cNvPr id="8" name="Picture 7" descr="A close up of text on a white background&#10;&#10;Description automatically generated">
            <a:extLst>
              <a:ext uri="{FF2B5EF4-FFF2-40B4-BE49-F238E27FC236}">
                <a16:creationId xmlns:a16="http://schemas.microsoft.com/office/drawing/2014/main" id="{47F55FA2-2625-46A6-BF7D-6DDC4E4C82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0247" y="-16601902"/>
            <a:ext cx="10591506" cy="7979022"/>
          </a:xfrm>
          <a:prstGeom prst="rect">
            <a:avLst/>
          </a:prstGeom>
        </p:spPr>
      </p:pic>
      <p:sp>
        <p:nvSpPr>
          <p:cNvPr id="9" name="TextBox 8">
            <a:extLst>
              <a:ext uri="{FF2B5EF4-FFF2-40B4-BE49-F238E27FC236}">
                <a16:creationId xmlns:a16="http://schemas.microsoft.com/office/drawing/2014/main" id="{7268D78B-7F96-4EC5-A865-A25402CD56F6}"/>
              </a:ext>
            </a:extLst>
          </p:cNvPr>
          <p:cNvSpPr txBox="1"/>
          <p:nvPr/>
        </p:nvSpPr>
        <p:spPr>
          <a:xfrm>
            <a:off x="800247" y="6858000"/>
            <a:ext cx="10591506" cy="230832"/>
          </a:xfrm>
          <a:prstGeom prst="rect">
            <a:avLst/>
          </a:prstGeom>
          <a:noFill/>
        </p:spPr>
        <p:txBody>
          <a:bodyPr wrap="square" rtlCol="0">
            <a:spAutoFit/>
          </a:bodyPr>
          <a:lstStyle/>
          <a:p>
            <a:r>
              <a:rPr lang="en-US" sz="900" dirty="0">
                <a:hlinkClick r:id="rId3" tooltip="http://www.infoverto.com/2010/04/scm-strategy-dont-press-wrong-buttons.html"/>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56748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D654-B07D-4081-B81B-361B2FC7CA77}"/>
              </a:ext>
            </a:extLst>
          </p:cNvPr>
          <p:cNvSpPr>
            <a:spLocks noGrp="1"/>
          </p:cNvSpPr>
          <p:nvPr>
            <p:ph type="title"/>
          </p:nvPr>
        </p:nvSpPr>
        <p:spPr/>
        <p:txBody>
          <a:bodyPr>
            <a:normAutofit fontScale="90000"/>
          </a:bodyPr>
          <a:lstStyle/>
          <a:p>
            <a:br>
              <a:rPr lang="en-US" sz="3200" dirty="0"/>
            </a:br>
            <a:r>
              <a:rPr lang="en-US" sz="3200" dirty="0"/>
              <a:t>Important Fact: Personnel Requirements for Public Libraries</a:t>
            </a:r>
            <a:br>
              <a:rPr lang="en-US" dirty="0"/>
            </a:br>
            <a:endParaRPr lang="en-US" dirty="0"/>
          </a:p>
        </p:txBody>
      </p:sp>
      <p:sp>
        <p:nvSpPr>
          <p:cNvPr id="4" name="TextBox 3">
            <a:extLst>
              <a:ext uri="{FF2B5EF4-FFF2-40B4-BE49-F238E27FC236}">
                <a16:creationId xmlns:a16="http://schemas.microsoft.com/office/drawing/2014/main" id="{72664DE6-5458-4486-BCAF-19E36497202C}"/>
              </a:ext>
            </a:extLst>
          </p:cNvPr>
          <p:cNvSpPr txBox="1"/>
          <p:nvPr/>
        </p:nvSpPr>
        <p:spPr>
          <a:xfrm>
            <a:off x="418454" y="2324746"/>
            <a:ext cx="10864312" cy="3108543"/>
          </a:xfrm>
          <a:prstGeom prst="rect">
            <a:avLst/>
          </a:prstGeom>
          <a:noFill/>
        </p:spPr>
        <p:txBody>
          <a:bodyPr wrap="square" rtlCol="0">
            <a:spAutoFit/>
          </a:bodyPr>
          <a:lstStyle/>
          <a:p>
            <a:r>
              <a:rPr lang="en-US" sz="2800" dirty="0"/>
              <a:t>A public library that does not comply with personnel requirements due to a change in class level following the application of a decennial census may receive state aid if the personnel continue to present valid certificates and were employed before the library received notification of the change in class level. When a person employed before the change in class level leaves the position, the position shall be filled in accordance with the personnel requirements in order for the library to receive state aid.</a:t>
            </a:r>
          </a:p>
        </p:txBody>
      </p:sp>
    </p:spTree>
    <p:extLst>
      <p:ext uri="{BB962C8B-B14F-4D97-AF65-F5344CB8AC3E}">
        <p14:creationId xmlns:p14="http://schemas.microsoft.com/office/powerpoint/2010/main" val="255066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8FB5-E29B-4AD0-8CEE-2C569EED8F3D}"/>
              </a:ext>
            </a:extLst>
          </p:cNvPr>
          <p:cNvSpPr>
            <a:spLocks noGrp="1"/>
          </p:cNvSpPr>
          <p:nvPr>
            <p:ph type="title"/>
          </p:nvPr>
        </p:nvSpPr>
        <p:spPr/>
        <p:txBody>
          <a:bodyPr/>
          <a:lstStyle/>
          <a:p>
            <a:r>
              <a:rPr lang="en-US" dirty="0"/>
              <a:t>Changes in Legal Service Area</a:t>
            </a:r>
          </a:p>
        </p:txBody>
      </p:sp>
      <p:sp>
        <p:nvSpPr>
          <p:cNvPr id="3" name="Content Placeholder 2">
            <a:extLst>
              <a:ext uri="{FF2B5EF4-FFF2-40B4-BE49-F238E27FC236}">
                <a16:creationId xmlns:a16="http://schemas.microsoft.com/office/drawing/2014/main" id="{7B065EA2-1F6A-48B5-94B0-B3AC92E8D211}"/>
              </a:ext>
            </a:extLst>
          </p:cNvPr>
          <p:cNvSpPr>
            <a:spLocks noGrp="1"/>
          </p:cNvSpPr>
          <p:nvPr>
            <p:ph idx="1"/>
          </p:nvPr>
        </p:nvSpPr>
        <p:spPr/>
        <p:txBody>
          <a:bodyPr/>
          <a:lstStyle/>
          <a:p>
            <a:r>
              <a:rPr lang="en-US" dirty="0"/>
              <a:t>A public library that shifts to a higher class level because of a change in its legal service area population shall meet the higher level of requirements for personnel not later than the beginning of its next reporting year after the library has received notice from the department (Library of Michigan) of the change in library class size.</a:t>
            </a:r>
          </a:p>
          <a:p>
            <a:r>
              <a:rPr lang="en-US" dirty="0"/>
              <a:t>Note: After a notice of change in library service area the Library of Michigan will notify in writing to the library that a change in population has been received.</a:t>
            </a:r>
          </a:p>
        </p:txBody>
      </p:sp>
    </p:spTree>
    <p:extLst>
      <p:ext uri="{BB962C8B-B14F-4D97-AF65-F5344CB8AC3E}">
        <p14:creationId xmlns:p14="http://schemas.microsoft.com/office/powerpoint/2010/main" val="418943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D654-B07D-4081-B81B-361B2FC7CA77}"/>
              </a:ext>
            </a:extLst>
          </p:cNvPr>
          <p:cNvSpPr>
            <a:spLocks noGrp="1"/>
          </p:cNvSpPr>
          <p:nvPr>
            <p:ph type="title"/>
          </p:nvPr>
        </p:nvSpPr>
        <p:spPr/>
        <p:txBody>
          <a:bodyPr/>
          <a:lstStyle/>
          <a:p>
            <a:r>
              <a:rPr lang="en-US" dirty="0"/>
              <a:t>Public Library Class Levels</a:t>
            </a:r>
          </a:p>
        </p:txBody>
      </p:sp>
      <p:sp>
        <p:nvSpPr>
          <p:cNvPr id="3" name="TextBox 2">
            <a:extLst>
              <a:ext uri="{FF2B5EF4-FFF2-40B4-BE49-F238E27FC236}">
                <a16:creationId xmlns:a16="http://schemas.microsoft.com/office/drawing/2014/main" id="{F2857AA0-A00C-44D9-9751-4332C1B61BE7}"/>
              </a:ext>
            </a:extLst>
          </p:cNvPr>
          <p:cNvSpPr txBox="1"/>
          <p:nvPr/>
        </p:nvSpPr>
        <p:spPr>
          <a:xfrm>
            <a:off x="838200" y="2239505"/>
            <a:ext cx="10599549" cy="5632311"/>
          </a:xfrm>
          <a:prstGeom prst="rect">
            <a:avLst/>
          </a:prstGeom>
          <a:noFill/>
        </p:spPr>
        <p:txBody>
          <a:bodyPr wrap="square" rtlCol="0">
            <a:spAutoFit/>
          </a:bodyPr>
          <a:lstStyle/>
          <a:p>
            <a:endParaRPr lang="en-US" dirty="0"/>
          </a:p>
          <a:p>
            <a:r>
              <a:rPr lang="en-US" dirty="0"/>
              <a:t>A class 1 public library serves a population of 3,999 or less </a:t>
            </a:r>
          </a:p>
          <a:p>
            <a:endParaRPr lang="en-US" dirty="0"/>
          </a:p>
          <a:p>
            <a:r>
              <a:rPr lang="en-US" dirty="0"/>
              <a:t>A class 2 public library serves a population of 4,000 to 6,999 </a:t>
            </a:r>
          </a:p>
          <a:p>
            <a:endParaRPr lang="en-US" dirty="0"/>
          </a:p>
          <a:p>
            <a:r>
              <a:rPr lang="en-US" dirty="0"/>
              <a:t>A class 3 public library serves a population of 7,000 to 11,999</a:t>
            </a:r>
          </a:p>
          <a:p>
            <a:endParaRPr lang="en-US" dirty="0"/>
          </a:p>
          <a:p>
            <a:r>
              <a:rPr lang="en-US" dirty="0"/>
              <a:t>A class 4 public library serves a population of 12,000 to 25,999</a:t>
            </a:r>
          </a:p>
          <a:p>
            <a:endParaRPr lang="en-US" dirty="0"/>
          </a:p>
          <a:p>
            <a:r>
              <a:rPr lang="en-US" dirty="0"/>
              <a:t>A class 5 public library serves a population of 26,000 to 49,999</a:t>
            </a:r>
          </a:p>
          <a:p>
            <a:endParaRPr lang="en-US" dirty="0"/>
          </a:p>
          <a:p>
            <a:r>
              <a:rPr lang="en-US" dirty="0"/>
              <a:t>A class 6 public library serves a population of 50,000 or more </a:t>
            </a:r>
          </a:p>
          <a:p>
            <a:endParaRPr lang="en-US" dirty="0"/>
          </a:p>
          <a:p>
            <a:r>
              <a:rPr lang="en-US" dirty="0"/>
              <a:t> </a:t>
            </a:r>
          </a:p>
          <a:p>
            <a:endParaRPr lang="en-US" dirty="0"/>
          </a:p>
          <a:p>
            <a:r>
              <a:rPr lang="en-US" dirty="0"/>
              <a:t> </a:t>
            </a:r>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222092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6DB1-9F7E-4B8E-BD30-317420142525}"/>
              </a:ext>
            </a:extLst>
          </p:cNvPr>
          <p:cNvSpPr>
            <a:spLocks noGrp="1"/>
          </p:cNvSpPr>
          <p:nvPr>
            <p:ph type="title"/>
          </p:nvPr>
        </p:nvSpPr>
        <p:spPr/>
        <p:txBody>
          <a:bodyPr/>
          <a:lstStyle/>
          <a:p>
            <a:r>
              <a:rPr lang="en-US" dirty="0"/>
              <a:t>When will new numbers be released</a:t>
            </a:r>
          </a:p>
        </p:txBody>
      </p:sp>
      <p:sp>
        <p:nvSpPr>
          <p:cNvPr id="3" name="Content Placeholder 2">
            <a:extLst>
              <a:ext uri="{FF2B5EF4-FFF2-40B4-BE49-F238E27FC236}">
                <a16:creationId xmlns:a16="http://schemas.microsoft.com/office/drawing/2014/main" id="{0673B460-7926-404A-ACB0-CBFFD912FE82}"/>
              </a:ext>
            </a:extLst>
          </p:cNvPr>
          <p:cNvSpPr>
            <a:spLocks noGrp="1"/>
          </p:cNvSpPr>
          <p:nvPr>
            <p:ph idx="1"/>
          </p:nvPr>
        </p:nvSpPr>
        <p:spPr/>
        <p:txBody>
          <a:bodyPr/>
          <a:lstStyle/>
          <a:p>
            <a:r>
              <a:rPr lang="en-US" dirty="0"/>
              <a:t>March 31, 2021 Redistricting Counts to states</a:t>
            </a:r>
          </a:p>
          <a:p>
            <a:r>
              <a:rPr lang="en-US" dirty="0"/>
              <a:t>Please note that these dates are strictly tentative from information from the U.S. Census Bureau is giving individuals who attended  the Census Solution workshops. </a:t>
            </a:r>
          </a:p>
          <a:p>
            <a:r>
              <a:rPr lang="en-US" dirty="0"/>
              <a:t>The State of Michigan has not released any tie frames for release of 2020 Census populations at this time. </a:t>
            </a:r>
          </a:p>
          <a:p>
            <a:r>
              <a:rPr lang="en-US" dirty="0"/>
              <a:t>Updates as more information becomes available.</a:t>
            </a:r>
          </a:p>
        </p:txBody>
      </p:sp>
    </p:spTree>
    <p:extLst>
      <p:ext uri="{BB962C8B-B14F-4D97-AF65-F5344CB8AC3E}">
        <p14:creationId xmlns:p14="http://schemas.microsoft.com/office/powerpoint/2010/main" val="966740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D654-B07D-4081-B81B-361B2FC7CA77}"/>
              </a:ext>
            </a:extLst>
          </p:cNvPr>
          <p:cNvSpPr>
            <a:spLocks noGrp="1"/>
          </p:cNvSpPr>
          <p:nvPr>
            <p:ph type="title"/>
          </p:nvPr>
        </p:nvSpPr>
        <p:spPr/>
        <p:txBody>
          <a:bodyPr/>
          <a:lstStyle/>
          <a:p>
            <a:endParaRPr lang="en-US" dirty="0"/>
          </a:p>
        </p:txBody>
      </p:sp>
      <p:pic>
        <p:nvPicPr>
          <p:cNvPr id="4" name="Picture 3" descr="A close up of a sign&#10;&#10;Description automatically generated">
            <a:extLst>
              <a:ext uri="{FF2B5EF4-FFF2-40B4-BE49-F238E27FC236}">
                <a16:creationId xmlns:a16="http://schemas.microsoft.com/office/drawing/2014/main" id="{CD32C6F8-13D5-416F-AFC2-02476DC5BE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8024" y="2022764"/>
            <a:ext cx="1449522" cy="1449522"/>
          </a:xfrm>
          <a:prstGeom prst="rect">
            <a:avLst/>
          </a:prstGeom>
        </p:spPr>
      </p:pic>
      <p:sp>
        <p:nvSpPr>
          <p:cNvPr id="5" name="TextBox 4">
            <a:extLst>
              <a:ext uri="{FF2B5EF4-FFF2-40B4-BE49-F238E27FC236}">
                <a16:creationId xmlns:a16="http://schemas.microsoft.com/office/drawing/2014/main" id="{6CF665C0-D40D-4499-A1CF-A841D4549D59}"/>
              </a:ext>
            </a:extLst>
          </p:cNvPr>
          <p:cNvSpPr txBox="1"/>
          <p:nvPr/>
        </p:nvSpPr>
        <p:spPr>
          <a:xfrm>
            <a:off x="418024" y="6376310"/>
            <a:ext cx="4237103" cy="230832"/>
          </a:xfrm>
          <a:prstGeom prst="rect">
            <a:avLst/>
          </a:prstGeom>
          <a:noFill/>
        </p:spPr>
        <p:txBody>
          <a:bodyPr wrap="square" rtlCol="0">
            <a:spAutoFit/>
          </a:bodyPr>
          <a:lstStyle/>
          <a:p>
            <a:r>
              <a:rPr lang="en-US" sz="900" dirty="0">
                <a:hlinkClick r:id="rId3" tooltip="https://commons.wikimedia.org/wiki/File:Puzzled.svg"/>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6" name="TextBox 5">
            <a:extLst>
              <a:ext uri="{FF2B5EF4-FFF2-40B4-BE49-F238E27FC236}">
                <a16:creationId xmlns:a16="http://schemas.microsoft.com/office/drawing/2014/main" id="{A030A4D6-A6ED-403C-ABD0-D952F4200079}"/>
              </a:ext>
            </a:extLst>
          </p:cNvPr>
          <p:cNvSpPr txBox="1"/>
          <p:nvPr/>
        </p:nvSpPr>
        <p:spPr>
          <a:xfrm>
            <a:off x="2564969" y="2363492"/>
            <a:ext cx="9209007" cy="2585323"/>
          </a:xfrm>
          <a:prstGeom prst="rect">
            <a:avLst/>
          </a:prstGeom>
          <a:noFill/>
        </p:spPr>
        <p:txBody>
          <a:bodyPr wrap="square" rtlCol="0">
            <a:spAutoFit/>
          </a:bodyPr>
          <a:lstStyle/>
          <a:p>
            <a:r>
              <a:rPr lang="en-US" dirty="0"/>
              <a:t>For more information on the state Aid to Public Libraries Application Process : Please visit </a:t>
            </a:r>
            <a:r>
              <a:rPr lang="en-US" dirty="0">
                <a:hlinkClick r:id="rId5"/>
              </a:rPr>
              <a:t>https://www.michigan.gov/documents/libraryofmichigan/State_Aid_to_Public_Libraries_Application_Process_544008_7.pdf</a:t>
            </a:r>
            <a:endParaRPr lang="en-US" dirty="0"/>
          </a:p>
          <a:p>
            <a:endParaRPr lang="en-US" dirty="0"/>
          </a:p>
          <a:p>
            <a:endParaRPr lang="en-US" dirty="0"/>
          </a:p>
          <a:p>
            <a:r>
              <a:rPr lang="en-US" dirty="0"/>
              <a:t>Visit U.S. Census Bureau at census.gov</a:t>
            </a:r>
          </a:p>
          <a:p>
            <a:endParaRPr lang="en-US" dirty="0"/>
          </a:p>
          <a:p>
            <a:endParaRPr lang="en-US" dirty="0"/>
          </a:p>
          <a:p>
            <a:endParaRPr lang="en-US" dirty="0"/>
          </a:p>
        </p:txBody>
      </p:sp>
    </p:spTree>
    <p:extLst>
      <p:ext uri="{BB962C8B-B14F-4D97-AF65-F5344CB8AC3E}">
        <p14:creationId xmlns:p14="http://schemas.microsoft.com/office/powerpoint/2010/main" val="61473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AB6E-9750-4ABF-9277-89426920413C}"/>
              </a:ext>
            </a:extLst>
          </p:cNvPr>
          <p:cNvSpPr>
            <a:spLocks noGrp="1"/>
          </p:cNvSpPr>
          <p:nvPr>
            <p:ph type="title"/>
          </p:nvPr>
        </p:nvSpPr>
        <p:spPr/>
        <p:txBody>
          <a:bodyPr>
            <a:normAutofit/>
          </a:bodyPr>
          <a:lstStyle/>
          <a:p>
            <a:r>
              <a:rPr lang="en-US" dirty="0"/>
              <a:t>Legal Census-abilities</a:t>
            </a:r>
          </a:p>
        </p:txBody>
      </p:sp>
      <p:sp>
        <p:nvSpPr>
          <p:cNvPr id="3" name="Content Placeholder 2">
            <a:extLst>
              <a:ext uri="{FF2B5EF4-FFF2-40B4-BE49-F238E27FC236}">
                <a16:creationId xmlns:a16="http://schemas.microsoft.com/office/drawing/2014/main" id="{18DDAF3D-C0EA-42A0-BC56-2BA2A1D731A8}"/>
              </a:ext>
            </a:extLst>
          </p:cNvPr>
          <p:cNvSpPr>
            <a:spLocks noGrp="1"/>
          </p:cNvSpPr>
          <p:nvPr>
            <p:ph sz="half" idx="1"/>
          </p:nvPr>
        </p:nvSpPr>
        <p:spPr>
          <a:xfrm>
            <a:off x="2609850" y="2311400"/>
            <a:ext cx="5505450" cy="2841625"/>
          </a:xfrm>
        </p:spPr>
        <p:txBody>
          <a:bodyPr>
            <a:normAutofit/>
          </a:bodyPr>
          <a:lstStyle/>
          <a:p>
            <a:r>
              <a:rPr lang="en-US" sz="4800" dirty="0"/>
              <a:t>Completion</a:t>
            </a:r>
          </a:p>
          <a:p>
            <a:r>
              <a:rPr lang="en-US" sz="4800" dirty="0"/>
              <a:t>Privacy</a:t>
            </a:r>
          </a:p>
          <a:p>
            <a:r>
              <a:rPr lang="en-US" sz="4800" dirty="0"/>
              <a:t>Accommodation</a:t>
            </a:r>
          </a:p>
        </p:txBody>
      </p:sp>
      <p:pic>
        <p:nvPicPr>
          <p:cNvPr id="5" name="Picture 4" descr="A group of people wearing costumes&#10;&#10;Description automatically generated">
            <a:extLst>
              <a:ext uri="{FF2B5EF4-FFF2-40B4-BE49-F238E27FC236}">
                <a16:creationId xmlns:a16="http://schemas.microsoft.com/office/drawing/2014/main" id="{39A2D36A-0A16-4425-9B53-9B421497D5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58050" y="144315"/>
            <a:ext cx="4648200" cy="6096000"/>
          </a:xfrm>
          <a:prstGeom prst="rect">
            <a:avLst/>
          </a:prstGeom>
        </p:spPr>
      </p:pic>
    </p:spTree>
    <p:extLst>
      <p:ext uri="{BB962C8B-B14F-4D97-AF65-F5344CB8AC3E}">
        <p14:creationId xmlns:p14="http://schemas.microsoft.com/office/powerpoint/2010/main" val="162184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077A98-0E89-464B-AEBB-BC28512F47CD}"/>
              </a:ext>
            </a:extLst>
          </p:cNvPr>
          <p:cNvSpPr>
            <a:spLocks noGrp="1"/>
          </p:cNvSpPr>
          <p:nvPr>
            <p:ph type="title"/>
          </p:nvPr>
        </p:nvSpPr>
        <p:spPr/>
        <p:txBody>
          <a:bodyPr/>
          <a:lstStyle/>
          <a:p>
            <a:r>
              <a:rPr lang="en-US" dirty="0"/>
              <a:t>Completion</a:t>
            </a:r>
          </a:p>
        </p:txBody>
      </p:sp>
      <p:sp>
        <p:nvSpPr>
          <p:cNvPr id="4" name="Content Placeholder 3">
            <a:extLst>
              <a:ext uri="{FF2B5EF4-FFF2-40B4-BE49-F238E27FC236}">
                <a16:creationId xmlns:a16="http://schemas.microsoft.com/office/drawing/2014/main" id="{A7BF9EC2-DD6D-4CBA-8FFD-6B71F8189339}"/>
              </a:ext>
            </a:extLst>
          </p:cNvPr>
          <p:cNvSpPr>
            <a:spLocks noGrp="1"/>
          </p:cNvSpPr>
          <p:nvPr>
            <p:ph idx="1"/>
          </p:nvPr>
        </p:nvSpPr>
        <p:spPr/>
        <p:txBody>
          <a:bodyPr>
            <a:normAutofit lnSpcReduction="10000"/>
          </a:bodyPr>
          <a:lstStyle/>
          <a:p>
            <a:pPr marL="0" indent="0">
              <a:buNone/>
            </a:pPr>
            <a:r>
              <a:rPr lang="en-US" dirty="0"/>
              <a:t>Article I, Section 2, U.S. Constitution:</a:t>
            </a:r>
          </a:p>
          <a:p>
            <a:pPr marL="0" indent="0">
              <a:buNone/>
            </a:pPr>
            <a:r>
              <a:rPr lang="en-US" sz="4800" dirty="0">
                <a:latin typeface="Kunstler Script" panose="030304020206070D0D06" pitchFamily="66" charset="0"/>
              </a:rPr>
              <a:t>Representatives and direct taxes shall be apportioned among the several states which may be included within this union, according to their respective numbers, … </a:t>
            </a:r>
            <a:r>
              <a:rPr lang="en-US" sz="4800" dirty="0">
                <a:highlight>
                  <a:srgbClr val="FFFF00"/>
                </a:highlight>
                <a:latin typeface="Kunstler Script" panose="030304020206070D0D06" pitchFamily="66" charset="0"/>
              </a:rPr>
              <a:t>The actual Enumeration shall be made within three years after the first meeting of the Congress of the United States, and within every subsequent term of ten years, in such manner as they shall by law direct.</a:t>
            </a:r>
            <a:r>
              <a:rPr lang="en-US" dirty="0">
                <a:highlight>
                  <a:srgbClr val="FFFF00"/>
                </a:highlight>
              </a:rPr>
              <a:t> </a:t>
            </a:r>
          </a:p>
        </p:txBody>
      </p:sp>
    </p:spTree>
    <p:extLst>
      <p:ext uri="{BB962C8B-B14F-4D97-AF65-F5344CB8AC3E}">
        <p14:creationId xmlns:p14="http://schemas.microsoft.com/office/powerpoint/2010/main" val="3466763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D76B-B681-4156-B576-486922E0B839}"/>
              </a:ext>
            </a:extLst>
          </p:cNvPr>
          <p:cNvSpPr>
            <a:spLocks noGrp="1"/>
          </p:cNvSpPr>
          <p:nvPr>
            <p:ph type="title"/>
          </p:nvPr>
        </p:nvSpPr>
        <p:spPr/>
        <p:txBody>
          <a:bodyPr/>
          <a:lstStyle/>
          <a:p>
            <a:r>
              <a:rPr lang="en-US" dirty="0"/>
              <a:t>Title 13, United States Code</a:t>
            </a:r>
          </a:p>
        </p:txBody>
      </p:sp>
      <p:pic>
        <p:nvPicPr>
          <p:cNvPr id="4" name="Content Placeholder 3">
            <a:extLst>
              <a:ext uri="{FF2B5EF4-FFF2-40B4-BE49-F238E27FC236}">
                <a16:creationId xmlns:a16="http://schemas.microsoft.com/office/drawing/2014/main" id="{44FC04E9-3329-428C-8171-B97A76A7D9BB}"/>
              </a:ext>
            </a:extLst>
          </p:cNvPr>
          <p:cNvPicPr>
            <a:picLocks noGrp="1"/>
          </p:cNvPicPr>
          <p:nvPr>
            <p:ph idx="1"/>
          </p:nvPr>
        </p:nvPicPr>
        <p:blipFill rotWithShape="1">
          <a:blip r:embed="rId2"/>
          <a:srcRect l="16025" t="16968" r="37564" b="18503"/>
          <a:stretch/>
        </p:blipFill>
        <p:spPr bwMode="auto">
          <a:xfrm>
            <a:off x="3179091" y="1825625"/>
            <a:ext cx="5833817"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66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1CAC-6BE0-411E-B486-DFA0CED758B8}"/>
              </a:ext>
            </a:extLst>
          </p:cNvPr>
          <p:cNvSpPr>
            <a:spLocks noGrp="1"/>
          </p:cNvSpPr>
          <p:nvPr>
            <p:ph type="title"/>
          </p:nvPr>
        </p:nvSpPr>
        <p:spPr/>
        <p:txBody>
          <a:bodyPr/>
          <a:lstStyle/>
          <a:p>
            <a:r>
              <a:rPr lang="en-US" dirty="0"/>
              <a:t>Your Speakers – and what we will discuss</a:t>
            </a:r>
          </a:p>
        </p:txBody>
      </p:sp>
      <p:sp>
        <p:nvSpPr>
          <p:cNvPr id="3" name="TextBox 2">
            <a:extLst>
              <a:ext uri="{FF2B5EF4-FFF2-40B4-BE49-F238E27FC236}">
                <a16:creationId xmlns:a16="http://schemas.microsoft.com/office/drawing/2014/main" id="{EC242A43-2DFE-4493-B739-4FAD4455764D}"/>
              </a:ext>
            </a:extLst>
          </p:cNvPr>
          <p:cNvSpPr txBox="1"/>
          <p:nvPr/>
        </p:nvSpPr>
        <p:spPr>
          <a:xfrm>
            <a:off x="85725" y="1952625"/>
            <a:ext cx="11698837" cy="4154984"/>
          </a:xfrm>
          <a:prstGeom prst="rect">
            <a:avLst/>
          </a:prstGeom>
          <a:noFill/>
        </p:spPr>
        <p:txBody>
          <a:bodyPr wrap="square" rtlCol="0">
            <a:spAutoFit/>
          </a:bodyPr>
          <a:lstStyle/>
          <a:p>
            <a:r>
              <a:rPr lang="en-US" sz="2400" dirty="0">
                <a:solidFill>
                  <a:schemeClr val="accent1"/>
                </a:solidFill>
              </a:rPr>
              <a:t>Joe Hamlin 	</a:t>
            </a:r>
            <a:r>
              <a:rPr lang="en-US" sz="2400" dirty="0"/>
              <a:t>Library Data Coordinator   	 	What is the census and what does it 								collect?</a:t>
            </a:r>
          </a:p>
          <a:p>
            <a:endParaRPr lang="en-US" sz="2400" dirty="0"/>
          </a:p>
          <a:p>
            <a:r>
              <a:rPr lang="en-US" sz="2400" dirty="0">
                <a:solidFill>
                  <a:schemeClr val="accent1"/>
                </a:solidFill>
              </a:rPr>
              <a:t>Kathy Webb </a:t>
            </a:r>
            <a:r>
              <a:rPr lang="en-US" sz="2400" dirty="0"/>
              <a:t>	State Aid &amp; Penal Fines Coordinator  How does the Census help Michigan 								libraries?</a:t>
            </a:r>
          </a:p>
          <a:p>
            <a:endParaRPr lang="en-US" sz="2400" dirty="0"/>
          </a:p>
          <a:p>
            <a:r>
              <a:rPr lang="en-US" sz="2400" dirty="0">
                <a:solidFill>
                  <a:schemeClr val="accent1"/>
                </a:solidFill>
              </a:rPr>
              <a:t>Clare Membiela</a:t>
            </a:r>
            <a:r>
              <a:rPr lang="en-US" sz="2400" dirty="0"/>
              <a:t>  Library Law Consultant 		What are the Legal implications of the 							Census?</a:t>
            </a:r>
          </a:p>
          <a:p>
            <a:endParaRPr lang="en-US" sz="2400" dirty="0"/>
          </a:p>
          <a:p>
            <a:r>
              <a:rPr lang="en-US" sz="2400" dirty="0">
                <a:solidFill>
                  <a:schemeClr val="accent1"/>
                </a:solidFill>
              </a:rPr>
              <a:t>Evette Atkin 	</a:t>
            </a:r>
            <a:r>
              <a:rPr lang="en-US" sz="2400" dirty="0"/>
              <a:t>Continuing Education Consultant 	How all this info comes together for your 						          	library</a:t>
            </a:r>
          </a:p>
        </p:txBody>
      </p:sp>
    </p:spTree>
    <p:extLst>
      <p:ext uri="{BB962C8B-B14F-4D97-AF65-F5344CB8AC3E}">
        <p14:creationId xmlns:p14="http://schemas.microsoft.com/office/powerpoint/2010/main" val="2234801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AFF5-3C1E-4D10-AF4B-F4016B2E9B17}"/>
              </a:ext>
            </a:extLst>
          </p:cNvPr>
          <p:cNvSpPr>
            <a:spLocks noGrp="1"/>
          </p:cNvSpPr>
          <p:nvPr>
            <p:ph type="title"/>
          </p:nvPr>
        </p:nvSpPr>
        <p:spPr/>
        <p:txBody>
          <a:bodyPr>
            <a:normAutofit fontScale="90000"/>
          </a:bodyPr>
          <a:lstStyle/>
          <a:p>
            <a:r>
              <a:rPr lang="en-US" dirty="0"/>
              <a:t>13 U.S. Code § 221.Refusal or neglect to answer questions; false answers</a:t>
            </a:r>
          </a:p>
        </p:txBody>
      </p:sp>
      <p:sp>
        <p:nvSpPr>
          <p:cNvPr id="3" name="Content Placeholder 2">
            <a:extLst>
              <a:ext uri="{FF2B5EF4-FFF2-40B4-BE49-F238E27FC236}">
                <a16:creationId xmlns:a16="http://schemas.microsoft.com/office/drawing/2014/main" id="{9B5E375D-C935-41EB-A844-212C6F5DF62C}"/>
              </a:ext>
            </a:extLst>
          </p:cNvPr>
          <p:cNvSpPr>
            <a:spLocks noGrp="1"/>
          </p:cNvSpPr>
          <p:nvPr>
            <p:ph idx="1"/>
          </p:nvPr>
        </p:nvSpPr>
        <p:spPr>
          <a:xfrm>
            <a:off x="317241" y="1825625"/>
            <a:ext cx="11036559" cy="4667250"/>
          </a:xfrm>
        </p:spPr>
        <p:txBody>
          <a:bodyPr>
            <a:normAutofit fontScale="85000" lnSpcReduction="20000"/>
          </a:bodyPr>
          <a:lstStyle/>
          <a:p>
            <a:pPr marL="0" indent="0">
              <a:buNone/>
            </a:pPr>
            <a:endParaRPr lang="en-US" dirty="0"/>
          </a:p>
          <a:p>
            <a:pPr marL="0" indent="0">
              <a:buNone/>
            </a:pPr>
            <a:r>
              <a:rPr lang="en-US" b="1" dirty="0"/>
              <a:t>(a)</a:t>
            </a:r>
            <a:r>
              <a:rPr lang="en-US" dirty="0"/>
              <a:t>Whoever, being over eighteen years of age, refuses or willfully neglects, when requested by the Secretary, or by any other authorized officer or employee of the Department of Commerce or</a:t>
            </a:r>
            <a:r>
              <a:rPr lang="en-US" dirty="0">
                <a:hlinkClick r:id="rId2"/>
              </a:rPr>
              <a:t> </a:t>
            </a:r>
            <a:r>
              <a:rPr lang="en-US" dirty="0"/>
              <a:t>bureau</a:t>
            </a:r>
            <a:r>
              <a:rPr lang="en-US" dirty="0">
                <a:hlinkClick r:id="rId2"/>
              </a:rPr>
              <a:t> </a:t>
            </a:r>
            <a:r>
              <a:rPr lang="en-US" dirty="0"/>
              <a:t>or agency thereof acting under the instructions of the</a:t>
            </a:r>
            <a:r>
              <a:rPr lang="en-US" dirty="0">
                <a:hlinkClick r:id="rId2"/>
              </a:rPr>
              <a:t> </a:t>
            </a:r>
            <a:r>
              <a:rPr lang="en-US" dirty="0"/>
              <a:t>Secretary or authorized officer, to answer, to the best of his knowledge, any of the questions on any schedule submitted to him in connection with any census or survey provided for by subchapters I, II, IV, and V of chapter 5 of this title, applying to himself or to the family to which he belongs or is related, or to the farm or farms of which he or his family is the occupant, shall be fined not more than $100.</a:t>
            </a:r>
          </a:p>
          <a:p>
            <a:pPr marL="0" indent="0">
              <a:buNone/>
            </a:pPr>
            <a:r>
              <a:rPr lang="en-US" b="1" dirty="0"/>
              <a:t>(b)</a:t>
            </a:r>
            <a:r>
              <a:rPr lang="en-US" dirty="0"/>
              <a:t>Whoever, when answering questions described in subsection (a) of this section, and under the conditions or circumstances described in such subsection, willfully gives any answer that is false, shall be fined not more than $500.</a:t>
            </a:r>
          </a:p>
          <a:p>
            <a:pPr marL="0" indent="0">
              <a:buNone/>
            </a:pPr>
            <a:r>
              <a:rPr lang="en-US" b="1" dirty="0"/>
              <a:t>(c)</a:t>
            </a:r>
            <a:r>
              <a:rPr lang="en-US" dirty="0"/>
              <a:t>Notwithstanding any other provision of this title, no person shall be compelled to disclose information relative to his religious beliefs or to membership in a religious body.</a:t>
            </a:r>
          </a:p>
          <a:p>
            <a:endParaRPr lang="en-US" dirty="0"/>
          </a:p>
        </p:txBody>
      </p:sp>
    </p:spTree>
    <p:extLst>
      <p:ext uri="{BB962C8B-B14F-4D97-AF65-F5344CB8AC3E}">
        <p14:creationId xmlns:p14="http://schemas.microsoft.com/office/powerpoint/2010/main" val="5787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2F80-1633-45AB-8E10-BC3578A9C56E}"/>
              </a:ext>
            </a:extLst>
          </p:cNvPr>
          <p:cNvSpPr>
            <a:spLocks noGrp="1"/>
          </p:cNvSpPr>
          <p:nvPr>
            <p:ph type="title"/>
          </p:nvPr>
        </p:nvSpPr>
        <p:spPr>
          <a:xfrm>
            <a:off x="167951" y="1"/>
            <a:ext cx="11185849" cy="1268962"/>
          </a:xfrm>
        </p:spPr>
        <p:txBody>
          <a:bodyPr>
            <a:normAutofit fontScale="90000"/>
          </a:bodyPr>
          <a:lstStyle/>
          <a:p>
            <a:br>
              <a:rPr lang="en-US" sz="4400" dirty="0"/>
            </a:br>
            <a:br>
              <a:rPr lang="en-US" sz="4400" dirty="0"/>
            </a:br>
            <a:r>
              <a:rPr lang="en-US" sz="4400" dirty="0"/>
              <a:t>13 U.S. Code § 222.Giving suggestions or information with intent to cause inaccurate enumeration of popula</a:t>
            </a:r>
            <a:r>
              <a:rPr lang="en-US" dirty="0"/>
              <a:t>tion</a:t>
            </a:r>
            <a:br>
              <a:rPr lang="en-US" dirty="0"/>
            </a:br>
            <a:endParaRPr lang="en-US" dirty="0"/>
          </a:p>
        </p:txBody>
      </p:sp>
      <p:sp>
        <p:nvSpPr>
          <p:cNvPr id="3" name="Content Placeholder 2">
            <a:extLst>
              <a:ext uri="{FF2B5EF4-FFF2-40B4-BE49-F238E27FC236}">
                <a16:creationId xmlns:a16="http://schemas.microsoft.com/office/drawing/2014/main" id="{5FFECA3E-418A-4D89-97A6-5E783D937B99}"/>
              </a:ext>
            </a:extLst>
          </p:cNvPr>
          <p:cNvSpPr>
            <a:spLocks noGrp="1"/>
          </p:cNvSpPr>
          <p:nvPr>
            <p:ph idx="1"/>
          </p:nvPr>
        </p:nvSpPr>
        <p:spPr>
          <a:xfrm>
            <a:off x="455645" y="1806964"/>
            <a:ext cx="10515600" cy="4351338"/>
          </a:xfrm>
        </p:spPr>
        <p:txBody>
          <a:bodyPr>
            <a:normAutofit/>
          </a:bodyPr>
          <a:lstStyle/>
          <a:p>
            <a:endParaRPr lang="en-US" dirty="0"/>
          </a:p>
          <a:p>
            <a:pPr marL="0" indent="0">
              <a:buNone/>
            </a:pPr>
            <a:r>
              <a:rPr lang="en-US" dirty="0"/>
              <a:t>Whoever, either directly or indirectly, offers or renders to any officer or employee of the Department of Commerce or bureau or agency thereof engaged in making an enumeration of population under subchapter II, IV, or V of chapter 5 of this title, any suggestion, advice, information or assistance of any kind, with the intent or purpose of causing an inaccurate enumeration of population to be made, shall be fined not more than $1,000 or imprisoned not more than one year, or both.</a:t>
            </a:r>
          </a:p>
          <a:p>
            <a:pPr marL="0" indent="0">
              <a:buNone/>
            </a:pPr>
            <a:endParaRPr lang="en-US" dirty="0"/>
          </a:p>
        </p:txBody>
      </p:sp>
    </p:spTree>
    <p:extLst>
      <p:ext uri="{BB962C8B-B14F-4D97-AF65-F5344CB8AC3E}">
        <p14:creationId xmlns:p14="http://schemas.microsoft.com/office/powerpoint/2010/main" val="187752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1CEB-31CD-4B58-A799-17D6A285E6FE}"/>
              </a:ext>
            </a:extLst>
          </p:cNvPr>
          <p:cNvSpPr>
            <a:spLocks noGrp="1"/>
          </p:cNvSpPr>
          <p:nvPr>
            <p:ph type="title"/>
          </p:nvPr>
        </p:nvSpPr>
        <p:spPr/>
        <p:txBody>
          <a:bodyPr>
            <a:normAutofit/>
          </a:bodyPr>
          <a:lstStyle/>
          <a:p>
            <a:r>
              <a:rPr lang="en-US" dirty="0"/>
              <a:t>Privacy</a:t>
            </a:r>
          </a:p>
        </p:txBody>
      </p:sp>
      <p:sp>
        <p:nvSpPr>
          <p:cNvPr id="3" name="Content Placeholder 2">
            <a:extLst>
              <a:ext uri="{FF2B5EF4-FFF2-40B4-BE49-F238E27FC236}">
                <a16:creationId xmlns:a16="http://schemas.microsoft.com/office/drawing/2014/main" id="{328699F4-7533-4A74-82B6-EB9F6E58B705}"/>
              </a:ext>
            </a:extLst>
          </p:cNvPr>
          <p:cNvSpPr>
            <a:spLocks noGrp="1"/>
          </p:cNvSpPr>
          <p:nvPr>
            <p:ph idx="1"/>
          </p:nvPr>
        </p:nvSpPr>
        <p:spPr/>
        <p:txBody>
          <a:bodyPr>
            <a:normAutofit fontScale="62500" lnSpcReduction="20000"/>
          </a:bodyPr>
          <a:lstStyle/>
          <a:p>
            <a:pPr marL="0" indent="0">
              <a:buNone/>
            </a:pPr>
            <a:r>
              <a:rPr lang="en-US" dirty="0"/>
              <a:t>The Census </a:t>
            </a:r>
            <a:r>
              <a:rPr lang="en-US" dirty="0" err="1"/>
              <a:t>Bureau,the</a:t>
            </a:r>
            <a:r>
              <a:rPr lang="en-US" dirty="0"/>
              <a:t> Secretary of Commerce, and the employees MAY NOT share, release, disclose or otherwise provide census information that is identifiably attached to a particular respondent</a:t>
            </a:r>
          </a:p>
          <a:p>
            <a:pPr marL="0" indent="0">
              <a:buNone/>
            </a:pPr>
            <a:r>
              <a:rPr lang="en-US" b="1" dirty="0"/>
              <a:t>§9. Information as confidential; exception</a:t>
            </a:r>
          </a:p>
          <a:p>
            <a:pPr marL="0" indent="0">
              <a:buNone/>
            </a:pPr>
            <a:r>
              <a:rPr lang="en-US" dirty="0"/>
              <a:t>(a) </a:t>
            </a:r>
            <a:r>
              <a:rPr lang="en-US" dirty="0">
                <a:highlight>
                  <a:srgbClr val="FFFF00"/>
                </a:highlight>
              </a:rPr>
              <a:t>Neither the Secretary, nor any other officer or employee of the Department of Commerce or bureau or agency thereof, or local government census liaison, may, </a:t>
            </a:r>
            <a:r>
              <a:rPr lang="en-US" dirty="0"/>
              <a:t>except as provided in section 8 or 16 or chapter 10 of this title or section 210 of the Departments of Commerce, Justice, and State, the Judiciary, and Related Agencies Appropriations Act, 1998 or section 2(f) of the Census of Agriculture Act of 1997-</a:t>
            </a:r>
          </a:p>
          <a:p>
            <a:pPr marL="0" indent="0">
              <a:buNone/>
            </a:pPr>
            <a:r>
              <a:rPr lang="en-US" dirty="0">
                <a:highlight>
                  <a:srgbClr val="FFFF00"/>
                </a:highlight>
              </a:rPr>
              <a:t>(1) use the information furnished under the provisions of this title for any purpose other than the statistical purposes for which it is supplied; or</a:t>
            </a:r>
          </a:p>
          <a:p>
            <a:pPr marL="0" indent="0">
              <a:buNone/>
            </a:pPr>
            <a:r>
              <a:rPr lang="en-US" dirty="0">
                <a:highlight>
                  <a:srgbClr val="FFFF00"/>
                </a:highlight>
              </a:rPr>
              <a:t>(2) make any publication whereby the data furnished by any particular establishment or individual under this title can be identified; or</a:t>
            </a:r>
          </a:p>
          <a:p>
            <a:pPr marL="0" indent="0">
              <a:buNone/>
            </a:pPr>
            <a:r>
              <a:rPr lang="en-US" dirty="0">
                <a:highlight>
                  <a:srgbClr val="FFFF00"/>
                </a:highlight>
              </a:rPr>
              <a:t>(3) permit anyone other than the sworn officers and employees of the Department or bureau or agency thereof to examine the individual reports.</a:t>
            </a:r>
          </a:p>
          <a:p>
            <a:pPr marL="0" indent="0">
              <a:buNone/>
            </a:pPr>
            <a:br>
              <a:rPr lang="en-US" dirty="0"/>
            </a:br>
            <a:endParaRPr lang="en-US" dirty="0"/>
          </a:p>
        </p:txBody>
      </p:sp>
    </p:spTree>
    <p:extLst>
      <p:ext uri="{BB962C8B-B14F-4D97-AF65-F5344CB8AC3E}">
        <p14:creationId xmlns:p14="http://schemas.microsoft.com/office/powerpoint/2010/main" val="44641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FBA5-DD71-436B-B0E6-05BFBA99BB35}"/>
              </a:ext>
            </a:extLst>
          </p:cNvPr>
          <p:cNvSpPr>
            <a:spLocks noGrp="1"/>
          </p:cNvSpPr>
          <p:nvPr>
            <p:ph type="title"/>
          </p:nvPr>
        </p:nvSpPr>
        <p:spPr>
          <a:xfrm>
            <a:off x="838200" y="570399"/>
            <a:ext cx="10515600" cy="1325563"/>
          </a:xfrm>
        </p:spPr>
        <p:txBody>
          <a:bodyPr>
            <a:normAutofit fontScale="90000"/>
          </a:bodyPr>
          <a:lstStyle/>
          <a:p>
            <a:r>
              <a:rPr lang="en-US" sz="3600" b="1" dirty="0"/>
              <a:t>§8. Authenticated transcripts or copies of certain returns; other data; restriction on use; disposition of fees received</a:t>
            </a:r>
            <a:br>
              <a:rPr lang="en-US" b="1" dirty="0"/>
            </a:br>
            <a:endParaRPr lang="en-US" dirty="0"/>
          </a:p>
        </p:txBody>
      </p:sp>
      <p:sp>
        <p:nvSpPr>
          <p:cNvPr id="3" name="Content Placeholder 2">
            <a:extLst>
              <a:ext uri="{FF2B5EF4-FFF2-40B4-BE49-F238E27FC236}">
                <a16:creationId xmlns:a16="http://schemas.microsoft.com/office/drawing/2014/main" id="{95928841-64B7-414E-9AC4-FC3BC2DF83B2}"/>
              </a:ext>
            </a:extLst>
          </p:cNvPr>
          <p:cNvSpPr>
            <a:spLocks noGrp="1"/>
          </p:cNvSpPr>
          <p:nvPr>
            <p:ph idx="1"/>
          </p:nvPr>
        </p:nvSpPr>
        <p:spPr/>
        <p:txBody>
          <a:bodyPr>
            <a:normAutofit fontScale="62500" lnSpcReduction="20000"/>
          </a:bodyPr>
          <a:lstStyle/>
          <a:p>
            <a:pPr marL="0" indent="0">
              <a:buNone/>
            </a:pPr>
            <a:r>
              <a:rPr lang="en-US" dirty="0"/>
              <a:t>(a) The Secretary may, upon written request, furnish to any respondent, or to the heir, successor, or authorized agent of such respondent, authenticated transcripts or copies of reports (or portions thereof) containing information furnished by, or on behalf of, such respondent in connection with the surveys and census provided for in this title, upon payment of the actual or estimated cost of searching the records and furnishing such transcripts or copies.</a:t>
            </a:r>
          </a:p>
          <a:p>
            <a:pPr marL="0" indent="0">
              <a:buNone/>
            </a:pPr>
            <a:r>
              <a:rPr lang="en-US" dirty="0"/>
              <a:t>(b) Subject to the limitations contained in sections 6(c) and 9 of this title, </a:t>
            </a:r>
            <a:r>
              <a:rPr lang="en-US" dirty="0">
                <a:highlight>
                  <a:srgbClr val="FFFF00"/>
                </a:highlight>
              </a:rPr>
              <a:t>the Secretary may furnish copies of tabulations and other statistical materials </a:t>
            </a:r>
            <a:r>
              <a:rPr lang="en-US" u="sng" dirty="0">
                <a:highlight>
                  <a:srgbClr val="FFFF00"/>
                </a:highlight>
              </a:rPr>
              <a:t>which do not disclose the information reported by, or on behalf of, any particular respondent</a:t>
            </a:r>
            <a:r>
              <a:rPr lang="en-US" dirty="0">
                <a:highlight>
                  <a:srgbClr val="FFFF00"/>
                </a:highlight>
              </a:rPr>
              <a:t>, and may make special statistical compilations and surveys, for departments, agencies, and establishments of the Federal Government, the</a:t>
            </a:r>
            <a:r>
              <a:rPr lang="en-US" dirty="0"/>
              <a:t> government of the District of Columbia, the government of any possession or area (including political subdivisions thereof) referred to in section 191(a) of this title, State or local agencies, or other public and private persons and agencies, upon payment of the actual or estimated cost of such work. In the case of nonprofit agencies or organizations, the Secretary may engage in joint statistical projects, the purpose of which are otherwise authorized by law, but only if the cost of such projects are shared equitably, as determined by the Secretary.</a:t>
            </a:r>
          </a:p>
          <a:p>
            <a:pPr marL="0" indent="0">
              <a:buNone/>
            </a:pPr>
            <a:r>
              <a:rPr lang="en-US" dirty="0">
                <a:highlight>
                  <a:srgbClr val="FFFF00"/>
                </a:highlight>
              </a:rPr>
              <a:t>(c</a:t>
            </a:r>
            <a:r>
              <a:rPr lang="en-US" u="sng" dirty="0">
                <a:highlight>
                  <a:srgbClr val="FFFF00"/>
                </a:highlight>
              </a:rPr>
              <a:t>) In no case </a:t>
            </a:r>
            <a:r>
              <a:rPr lang="en-US" dirty="0">
                <a:highlight>
                  <a:srgbClr val="FFFF00"/>
                </a:highlight>
              </a:rPr>
              <a:t>shall information furnished under this section </a:t>
            </a:r>
            <a:r>
              <a:rPr lang="en-US" u="sng" dirty="0">
                <a:highlight>
                  <a:srgbClr val="FFFF00"/>
                </a:highlight>
              </a:rPr>
              <a:t>be used to the detriment of any respondent or other person to whom such information relates,</a:t>
            </a:r>
            <a:r>
              <a:rPr lang="en-US" dirty="0">
                <a:highlight>
                  <a:srgbClr val="FFFF00"/>
                </a:highlight>
              </a:rPr>
              <a:t> except in the prosecution of alleged violations of this title.</a:t>
            </a:r>
          </a:p>
          <a:p>
            <a:pPr marL="0" indent="0">
              <a:buNone/>
            </a:pPr>
            <a:r>
              <a:rPr lang="en-US" dirty="0"/>
              <a:t>(d) All moneys received in payment for work or services enumerated under this section shall be deposited in a separate account which may be used to pay directly the costs of such work or services, to repay appropriations which initially bore all or part of such costs, or to refund excess sums when necessary.</a:t>
            </a:r>
          </a:p>
          <a:p>
            <a:pPr marL="0" indent="0">
              <a:buNone/>
            </a:pPr>
            <a:endParaRPr lang="en-US" dirty="0"/>
          </a:p>
        </p:txBody>
      </p:sp>
    </p:spTree>
    <p:extLst>
      <p:ext uri="{BB962C8B-B14F-4D97-AF65-F5344CB8AC3E}">
        <p14:creationId xmlns:p14="http://schemas.microsoft.com/office/powerpoint/2010/main" val="1843011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9D8C-9E75-4635-9535-7CB32DAE651C}"/>
              </a:ext>
            </a:extLst>
          </p:cNvPr>
          <p:cNvSpPr>
            <a:spLocks noGrp="1"/>
          </p:cNvSpPr>
          <p:nvPr>
            <p:ph type="title"/>
          </p:nvPr>
        </p:nvSpPr>
        <p:spPr/>
        <p:txBody>
          <a:bodyPr>
            <a:normAutofit fontScale="90000"/>
          </a:bodyPr>
          <a:lstStyle/>
          <a:p>
            <a:r>
              <a:rPr lang="en-US" b="1" dirty="0"/>
              <a:t>§214. Wrongful disclosure of information</a:t>
            </a:r>
            <a:br>
              <a:rPr lang="en-US" b="1" dirty="0"/>
            </a:br>
            <a:endParaRPr lang="en-US" dirty="0"/>
          </a:p>
        </p:txBody>
      </p:sp>
      <p:sp>
        <p:nvSpPr>
          <p:cNvPr id="3" name="Content Placeholder 2">
            <a:extLst>
              <a:ext uri="{FF2B5EF4-FFF2-40B4-BE49-F238E27FC236}">
                <a16:creationId xmlns:a16="http://schemas.microsoft.com/office/drawing/2014/main" id="{1B794540-93DB-47A7-8466-A91754D116D9}"/>
              </a:ext>
            </a:extLst>
          </p:cNvPr>
          <p:cNvSpPr>
            <a:spLocks noGrp="1"/>
          </p:cNvSpPr>
          <p:nvPr>
            <p:ph idx="1"/>
          </p:nvPr>
        </p:nvSpPr>
        <p:spPr/>
        <p:txBody>
          <a:bodyPr>
            <a:normAutofit/>
          </a:bodyPr>
          <a:lstStyle/>
          <a:p>
            <a:pPr marL="0" indent="0">
              <a:buNone/>
            </a:pPr>
            <a:r>
              <a:rPr lang="en-US" dirty="0"/>
              <a:t>Whoever, </a:t>
            </a:r>
            <a:r>
              <a:rPr lang="en-US" dirty="0">
                <a:highlight>
                  <a:srgbClr val="FFFF00"/>
                </a:highlight>
              </a:rPr>
              <a:t>being or having been an employee or staff member </a:t>
            </a:r>
            <a:r>
              <a:rPr lang="en-US" dirty="0"/>
              <a:t>referred to in subchapter II of chapter 1 of this title, having taken and subscribed the oath of office, or having sworn to observe the limitations imposed by section 9 of this title, or whoever, being or having been a </a:t>
            </a:r>
            <a:r>
              <a:rPr lang="en-US" dirty="0">
                <a:highlight>
                  <a:srgbClr val="FFFF00"/>
                </a:highlight>
              </a:rPr>
              <a:t>census liaison </a:t>
            </a:r>
            <a:r>
              <a:rPr lang="en-US" dirty="0"/>
              <a:t>within the meaning of section 16 of this title, </a:t>
            </a:r>
            <a:r>
              <a:rPr lang="en-US" dirty="0">
                <a:highlight>
                  <a:srgbClr val="FFFF00"/>
                </a:highlight>
              </a:rPr>
              <a:t>publishes or communicates any information, the disclosure of which is prohibited under the provisions of section 9 of this title, and which comes into his possession by reason of his being employed (or otherwise providing services) under the provisions of this title, shall be fined not more than $5,000 or imprisoned not more than 5 years, or both.</a:t>
            </a:r>
          </a:p>
          <a:p>
            <a:endParaRPr lang="en-US" dirty="0"/>
          </a:p>
        </p:txBody>
      </p:sp>
    </p:spTree>
    <p:extLst>
      <p:ext uri="{BB962C8B-B14F-4D97-AF65-F5344CB8AC3E}">
        <p14:creationId xmlns:p14="http://schemas.microsoft.com/office/powerpoint/2010/main" val="281197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00D6-0648-4FEF-A886-69899AE80F3B}"/>
              </a:ext>
            </a:extLst>
          </p:cNvPr>
          <p:cNvSpPr>
            <a:spLocks noGrp="1"/>
          </p:cNvSpPr>
          <p:nvPr>
            <p:ph type="title"/>
          </p:nvPr>
        </p:nvSpPr>
        <p:spPr/>
        <p:txBody>
          <a:bodyPr/>
          <a:lstStyle/>
          <a:p>
            <a:r>
              <a:rPr lang="en-US" dirty="0"/>
              <a:t>Elephant in the Room</a:t>
            </a:r>
          </a:p>
        </p:txBody>
      </p:sp>
      <p:sp>
        <p:nvSpPr>
          <p:cNvPr id="3" name="Content Placeholder 2">
            <a:extLst>
              <a:ext uri="{FF2B5EF4-FFF2-40B4-BE49-F238E27FC236}">
                <a16:creationId xmlns:a16="http://schemas.microsoft.com/office/drawing/2014/main" id="{A3C4318F-E41D-474E-ACA2-DF7C8693FE1A}"/>
              </a:ext>
            </a:extLst>
          </p:cNvPr>
          <p:cNvSpPr>
            <a:spLocks noGrp="1"/>
          </p:cNvSpPr>
          <p:nvPr>
            <p:ph idx="1"/>
          </p:nvPr>
        </p:nvSpPr>
        <p:spPr/>
        <p:txBody>
          <a:bodyPr/>
          <a:lstStyle/>
          <a:p>
            <a:pPr marL="0" indent="0">
              <a:buNone/>
            </a:pPr>
            <a:r>
              <a:rPr lang="en-US" dirty="0"/>
              <a:t>Most Federal Employees in the Bureau of the Census are NOT political appointees</a:t>
            </a:r>
          </a:p>
          <a:p>
            <a:pPr marL="0" indent="0">
              <a:buNone/>
            </a:pPr>
            <a:r>
              <a:rPr lang="en-US" dirty="0"/>
              <a:t>Current Statutes prohibit disclosure of information connected to particular individuals to governmental and non-governmental entities</a:t>
            </a:r>
          </a:p>
          <a:p>
            <a:pPr marL="0" indent="0">
              <a:buNone/>
            </a:pPr>
            <a:endParaRPr lang="en-US" dirty="0"/>
          </a:p>
          <a:p>
            <a:pPr marL="0" indent="0">
              <a:buNone/>
            </a:pPr>
            <a:r>
              <a:rPr lang="en-US" dirty="0"/>
              <a:t>Only Congress can amend the US Code.</a:t>
            </a:r>
          </a:p>
        </p:txBody>
      </p:sp>
    </p:spTree>
    <p:extLst>
      <p:ext uri="{BB962C8B-B14F-4D97-AF65-F5344CB8AC3E}">
        <p14:creationId xmlns:p14="http://schemas.microsoft.com/office/powerpoint/2010/main" val="4215273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8AE0-B206-46A2-A502-4D7C5E942FDA}"/>
              </a:ext>
            </a:extLst>
          </p:cNvPr>
          <p:cNvSpPr>
            <a:spLocks noGrp="1"/>
          </p:cNvSpPr>
          <p:nvPr>
            <p:ph type="title"/>
          </p:nvPr>
        </p:nvSpPr>
        <p:spPr/>
        <p:txBody>
          <a:bodyPr/>
          <a:lstStyle/>
          <a:p>
            <a:r>
              <a:rPr lang="en-US" dirty="0"/>
              <a:t>Library Privacy Act</a:t>
            </a:r>
          </a:p>
        </p:txBody>
      </p:sp>
      <p:sp>
        <p:nvSpPr>
          <p:cNvPr id="3" name="Content Placeholder 2">
            <a:extLst>
              <a:ext uri="{FF2B5EF4-FFF2-40B4-BE49-F238E27FC236}">
                <a16:creationId xmlns:a16="http://schemas.microsoft.com/office/drawing/2014/main" id="{A95FF98A-7C37-4E0B-AC6D-2AE6CEB4CB9A}"/>
              </a:ext>
            </a:extLst>
          </p:cNvPr>
          <p:cNvSpPr>
            <a:spLocks noGrp="1"/>
          </p:cNvSpPr>
          <p:nvPr>
            <p:ph idx="1"/>
          </p:nvPr>
        </p:nvSpPr>
        <p:spPr/>
        <p:txBody>
          <a:bodyPr>
            <a:normAutofit/>
          </a:bodyPr>
          <a:lstStyle/>
          <a:p>
            <a:pPr marL="0" indent="0">
              <a:buNone/>
            </a:pPr>
            <a:r>
              <a:rPr lang="en-US" dirty="0"/>
              <a:t>Providing assistance to patrons in completing the Census is not a violation of the Library Privacy Act- as long as the assistance is desired and /or requested.</a:t>
            </a:r>
          </a:p>
          <a:p>
            <a:pPr marL="0" indent="0">
              <a:buNone/>
            </a:pPr>
            <a:endParaRPr lang="en-US" dirty="0"/>
          </a:p>
          <a:p>
            <a:pPr marL="0" indent="0">
              <a:buNone/>
            </a:pPr>
            <a:r>
              <a:rPr lang="en-US" dirty="0"/>
              <a:t>Do NOT tell patrons how to answer – simply facilitate completion or connect to resources.</a:t>
            </a:r>
          </a:p>
          <a:p>
            <a:pPr marL="0" indent="0">
              <a:buNone/>
            </a:pPr>
            <a:endParaRPr lang="en-US" dirty="0"/>
          </a:p>
          <a:p>
            <a:pPr marL="0" indent="0">
              <a:buNone/>
            </a:pPr>
            <a:r>
              <a:rPr lang="en-US" dirty="0"/>
              <a:t>Make sure that no copies of an individual’s submission is saved on the computer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69603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B058-74BD-4C3A-A1EF-5B437F316B44}"/>
              </a:ext>
            </a:extLst>
          </p:cNvPr>
          <p:cNvSpPr>
            <a:spLocks noGrp="1"/>
          </p:cNvSpPr>
          <p:nvPr>
            <p:ph type="title"/>
          </p:nvPr>
        </p:nvSpPr>
        <p:spPr/>
        <p:txBody>
          <a:bodyPr/>
          <a:lstStyle/>
          <a:p>
            <a:r>
              <a:rPr lang="en-US" dirty="0"/>
              <a:t>ADA Requirements</a:t>
            </a:r>
          </a:p>
        </p:txBody>
      </p:sp>
      <p:sp>
        <p:nvSpPr>
          <p:cNvPr id="3" name="Content Placeholder 2">
            <a:extLst>
              <a:ext uri="{FF2B5EF4-FFF2-40B4-BE49-F238E27FC236}">
                <a16:creationId xmlns:a16="http://schemas.microsoft.com/office/drawing/2014/main" id="{618BA8B4-962E-4B8A-A942-4C082FAC8DE3}"/>
              </a:ext>
            </a:extLst>
          </p:cNvPr>
          <p:cNvSpPr>
            <a:spLocks noGrp="1"/>
          </p:cNvSpPr>
          <p:nvPr>
            <p:ph idx="1"/>
          </p:nvPr>
        </p:nvSpPr>
        <p:spPr/>
        <p:txBody>
          <a:bodyPr>
            <a:normAutofit fontScale="62500" lnSpcReduction="20000"/>
          </a:bodyPr>
          <a:lstStyle/>
          <a:p>
            <a:pPr marL="0" indent="0">
              <a:buNone/>
            </a:pPr>
            <a:r>
              <a:rPr lang="en-US" dirty="0"/>
              <a:t>Disabled populations are one of the most undercounted groups.</a:t>
            </a:r>
          </a:p>
          <a:p>
            <a:r>
              <a:rPr lang="en-US" dirty="0"/>
              <a:t>Not enough information/follow-up</a:t>
            </a:r>
          </a:p>
          <a:p>
            <a:r>
              <a:rPr lang="en-US" dirty="0"/>
              <a:t>Fear of interference with Government programs (distrust of government)</a:t>
            </a:r>
          </a:p>
          <a:p>
            <a:r>
              <a:rPr lang="en-US" dirty="0"/>
              <a:t>Lack of transportation/assistance</a:t>
            </a:r>
          </a:p>
          <a:p>
            <a:r>
              <a:rPr lang="en-US" dirty="0"/>
              <a:t>Disability makes completing survey difficult</a:t>
            </a:r>
          </a:p>
          <a:p>
            <a:pPr marL="0" indent="0">
              <a:buNone/>
            </a:pPr>
            <a:r>
              <a:rPr lang="en-US" dirty="0"/>
              <a:t> The ADA  regulations (Parts II &amp; III - 35 CFR 101 et., seq &amp; 36 CFR 101 </a:t>
            </a:r>
            <a:r>
              <a:rPr lang="en-US" dirty="0" err="1"/>
              <a:t>et.,seq</a:t>
            </a:r>
            <a:r>
              <a:rPr lang="en-US" dirty="0"/>
              <a:t>)  not only requires that the Census be accommodating to Americans and residents with Disabilities, it also requires that public libraries  assist patrons with disabilities in obtaining the information/services they seek in the library- including assistance and information on completing the census.</a:t>
            </a:r>
          </a:p>
          <a:p>
            <a:pPr marL="0" indent="0">
              <a:buNone/>
            </a:pPr>
            <a:r>
              <a:rPr lang="en-US" dirty="0"/>
              <a:t>ADA Accommodations are available via Census.gov and via several disabilities rights organizations. If your library has accessible technology (such as TDD phones, voice to text technology , or computers with the ability to read text,) let your disabled patrons and community know. If your community has a large demographic of disabled residents, perhaps work with community partners to reach out to this group.</a:t>
            </a:r>
          </a:p>
          <a:p>
            <a:pPr marL="0" indent="0">
              <a:buNone/>
            </a:pPr>
            <a:endParaRPr lang="en-US" dirty="0"/>
          </a:p>
          <a:p>
            <a:pPr marL="0" indent="0">
              <a:buNone/>
            </a:pPr>
            <a:r>
              <a:rPr lang="en-US" dirty="0"/>
              <a:t>Contact Census.gov or local disabilities rights organizations to obtain information and/or training on assisting disabled patrons with census completion.</a:t>
            </a:r>
          </a:p>
          <a:p>
            <a:pPr marL="0" indent="0">
              <a:buNone/>
            </a:pPr>
            <a:endParaRPr lang="en-US" dirty="0"/>
          </a:p>
        </p:txBody>
      </p:sp>
    </p:spTree>
    <p:extLst>
      <p:ext uri="{BB962C8B-B14F-4D97-AF65-F5344CB8AC3E}">
        <p14:creationId xmlns:p14="http://schemas.microsoft.com/office/powerpoint/2010/main" val="209210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CE10-C2F8-47C3-8FAB-EF57F235EF48}"/>
              </a:ext>
            </a:extLst>
          </p:cNvPr>
          <p:cNvSpPr>
            <a:spLocks noGrp="1"/>
          </p:cNvSpPr>
          <p:nvPr>
            <p:ph type="title"/>
          </p:nvPr>
        </p:nvSpPr>
        <p:spPr/>
        <p:txBody>
          <a:bodyPr>
            <a:normAutofit fontScale="90000"/>
          </a:bodyPr>
          <a:lstStyle/>
          <a:p>
            <a:r>
              <a:rPr lang="en-US" dirty="0"/>
              <a:t>The Census Survey is available in 3 formats. They are:</a:t>
            </a:r>
          </a:p>
        </p:txBody>
      </p:sp>
      <p:sp>
        <p:nvSpPr>
          <p:cNvPr id="5" name="Content Placeholder 4">
            <a:extLst>
              <a:ext uri="{FF2B5EF4-FFF2-40B4-BE49-F238E27FC236}">
                <a16:creationId xmlns:a16="http://schemas.microsoft.com/office/drawing/2014/main" id="{E7C6FB48-39A1-4B7F-AC46-D376B1F4D7E0}"/>
              </a:ext>
            </a:extLst>
          </p:cNvPr>
          <p:cNvSpPr>
            <a:spLocks noGrp="1"/>
          </p:cNvSpPr>
          <p:nvPr>
            <p:ph idx="1"/>
          </p:nvPr>
        </p:nvSpPr>
        <p:spPr>
          <a:xfrm>
            <a:off x="838200" y="2420471"/>
            <a:ext cx="10515600" cy="3756492"/>
          </a:xfrm>
        </p:spPr>
        <p:txBody>
          <a:bodyPr>
            <a:normAutofit/>
          </a:bodyPr>
          <a:lstStyle/>
          <a:p>
            <a:pPr marL="0" indent="0" algn="ctr">
              <a:buNone/>
            </a:pPr>
            <a:r>
              <a:rPr lang="en-US" sz="4800" dirty="0"/>
              <a:t>Online </a:t>
            </a:r>
          </a:p>
          <a:p>
            <a:pPr marL="0" indent="0" algn="ctr">
              <a:buNone/>
            </a:pPr>
            <a:r>
              <a:rPr lang="en-US" sz="4800" dirty="0"/>
              <a:t>Phone</a:t>
            </a:r>
          </a:p>
          <a:p>
            <a:pPr marL="0" indent="0" algn="ctr">
              <a:buNone/>
            </a:pPr>
            <a:r>
              <a:rPr lang="en-US" sz="4800" dirty="0"/>
              <a:t>Paper</a:t>
            </a:r>
          </a:p>
        </p:txBody>
      </p:sp>
    </p:spTree>
    <p:extLst>
      <p:ext uri="{BB962C8B-B14F-4D97-AF65-F5344CB8AC3E}">
        <p14:creationId xmlns:p14="http://schemas.microsoft.com/office/powerpoint/2010/main" val="298229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0F3D-BAF0-4225-B963-6A76DB31C85C}"/>
              </a:ext>
            </a:extLst>
          </p:cNvPr>
          <p:cNvSpPr>
            <a:spLocks noGrp="1"/>
          </p:cNvSpPr>
          <p:nvPr>
            <p:ph type="title"/>
          </p:nvPr>
        </p:nvSpPr>
        <p:spPr/>
        <p:txBody>
          <a:bodyPr>
            <a:normAutofit fontScale="90000"/>
          </a:bodyPr>
          <a:lstStyle/>
          <a:p>
            <a:r>
              <a:rPr lang="en-US" dirty="0"/>
              <a:t>The Census Survey is available in 3 formats. They are:</a:t>
            </a:r>
          </a:p>
        </p:txBody>
      </p:sp>
      <p:sp>
        <p:nvSpPr>
          <p:cNvPr id="3" name="Content Placeholder 2">
            <a:extLst>
              <a:ext uri="{FF2B5EF4-FFF2-40B4-BE49-F238E27FC236}">
                <a16:creationId xmlns:a16="http://schemas.microsoft.com/office/drawing/2014/main" id="{0A95A40D-1FB2-4E51-8C62-1273824CC61B}"/>
              </a:ext>
            </a:extLst>
          </p:cNvPr>
          <p:cNvSpPr>
            <a:spLocks noGrp="1"/>
          </p:cNvSpPr>
          <p:nvPr>
            <p:ph idx="1"/>
          </p:nvPr>
        </p:nvSpPr>
        <p:spPr>
          <a:xfrm>
            <a:off x="838200" y="2431227"/>
            <a:ext cx="10515600" cy="3745735"/>
          </a:xfrm>
        </p:spPr>
        <p:txBody>
          <a:bodyPr>
            <a:normAutofit/>
          </a:bodyPr>
          <a:lstStyle/>
          <a:p>
            <a:pPr marL="0" indent="0">
              <a:buNone/>
            </a:pPr>
            <a:r>
              <a:rPr lang="en-US" sz="4000" dirty="0"/>
              <a:t>2020 is the first time the decennial census form is available online. However, it is still possible to complete the census via phone or paper form</a:t>
            </a:r>
          </a:p>
        </p:txBody>
      </p:sp>
    </p:spTree>
    <p:extLst>
      <p:ext uri="{BB962C8B-B14F-4D97-AF65-F5344CB8AC3E}">
        <p14:creationId xmlns:p14="http://schemas.microsoft.com/office/powerpoint/2010/main" val="362499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AB6E-9750-4ABF-9277-89426920413C}"/>
              </a:ext>
            </a:extLst>
          </p:cNvPr>
          <p:cNvSpPr>
            <a:spLocks noGrp="1"/>
          </p:cNvSpPr>
          <p:nvPr>
            <p:ph type="title"/>
          </p:nvPr>
        </p:nvSpPr>
        <p:spPr/>
        <p:txBody>
          <a:bodyPr>
            <a:normAutofit/>
          </a:bodyPr>
          <a:lstStyle/>
          <a:p>
            <a:r>
              <a:rPr lang="en-US" dirty="0"/>
              <a:t>What is the Decennial Census?</a:t>
            </a:r>
          </a:p>
        </p:txBody>
      </p:sp>
      <p:sp>
        <p:nvSpPr>
          <p:cNvPr id="3" name="Content Placeholder 2">
            <a:extLst>
              <a:ext uri="{FF2B5EF4-FFF2-40B4-BE49-F238E27FC236}">
                <a16:creationId xmlns:a16="http://schemas.microsoft.com/office/drawing/2014/main" id="{18DDAF3D-C0EA-42A0-BC56-2BA2A1D731A8}"/>
              </a:ext>
            </a:extLst>
          </p:cNvPr>
          <p:cNvSpPr>
            <a:spLocks noGrp="1"/>
          </p:cNvSpPr>
          <p:nvPr>
            <p:ph sz="half" idx="1"/>
          </p:nvPr>
        </p:nvSpPr>
        <p:spPr/>
        <p:txBody>
          <a:bodyPr>
            <a:normAutofit/>
          </a:bodyPr>
          <a:lstStyle/>
          <a:p>
            <a:pPr marL="0" indent="0">
              <a:buNone/>
            </a:pPr>
            <a:r>
              <a:rPr lang="en-US" u="sng" dirty="0"/>
              <a:t>What is it?</a:t>
            </a:r>
          </a:p>
          <a:p>
            <a:r>
              <a:rPr lang="en-US" dirty="0"/>
              <a:t>A count of the population taken every 10 years since 1790</a:t>
            </a:r>
          </a:p>
          <a:p>
            <a:r>
              <a:rPr lang="en-US" dirty="0"/>
              <a:t>A tool that provides valuable data about our population</a:t>
            </a:r>
          </a:p>
          <a:p>
            <a:r>
              <a:rPr lang="en-US" dirty="0"/>
              <a:t>A Simple Survey that will now be available electronically </a:t>
            </a:r>
          </a:p>
          <a:p>
            <a:endParaRPr lang="en-US" dirty="0"/>
          </a:p>
        </p:txBody>
      </p:sp>
      <p:sp>
        <p:nvSpPr>
          <p:cNvPr id="4" name="Content Placeholder 3">
            <a:extLst>
              <a:ext uri="{FF2B5EF4-FFF2-40B4-BE49-F238E27FC236}">
                <a16:creationId xmlns:a16="http://schemas.microsoft.com/office/drawing/2014/main" id="{12F9DE70-2E99-4598-B2A8-9DED6DAE6CD8}"/>
              </a:ext>
            </a:extLst>
          </p:cNvPr>
          <p:cNvSpPr>
            <a:spLocks noGrp="1"/>
          </p:cNvSpPr>
          <p:nvPr>
            <p:ph sz="half" idx="2"/>
          </p:nvPr>
        </p:nvSpPr>
        <p:spPr/>
        <p:txBody>
          <a:bodyPr>
            <a:normAutofit/>
          </a:bodyPr>
          <a:lstStyle/>
          <a:p>
            <a:pPr marL="0" indent="0">
              <a:buNone/>
            </a:pPr>
            <a:r>
              <a:rPr lang="en-US" u="sng" dirty="0"/>
              <a:t>Why do we do it</a:t>
            </a:r>
          </a:p>
          <a:p>
            <a:r>
              <a:rPr lang="en-US" dirty="0"/>
              <a:t>To calculate the number of seats that each state will have in the U.S. House of Representatives</a:t>
            </a:r>
          </a:p>
          <a:p>
            <a:r>
              <a:rPr lang="en-US" dirty="0"/>
              <a:t>To Learn about our population</a:t>
            </a:r>
          </a:p>
          <a:p>
            <a:r>
              <a:rPr lang="en-US" dirty="0"/>
              <a:t>The Data is used in several ways </a:t>
            </a:r>
          </a:p>
        </p:txBody>
      </p:sp>
    </p:spTree>
    <p:extLst>
      <p:ext uri="{BB962C8B-B14F-4D97-AF65-F5344CB8AC3E}">
        <p14:creationId xmlns:p14="http://schemas.microsoft.com/office/powerpoint/2010/main" val="933561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015C1F-6B2D-447F-81AD-2C1017966BA8}"/>
              </a:ext>
            </a:extLst>
          </p:cNvPr>
          <p:cNvSpPr>
            <a:spLocks noGrp="1"/>
          </p:cNvSpPr>
          <p:nvPr>
            <p:ph type="title"/>
          </p:nvPr>
        </p:nvSpPr>
        <p:spPr/>
        <p:txBody>
          <a:bodyPr>
            <a:normAutofit fontScale="90000"/>
          </a:bodyPr>
          <a:lstStyle/>
          <a:p>
            <a:r>
              <a:rPr lang="en-US" dirty="0"/>
              <a:t>What do I need to do to ensure that I am not counted multiple times?</a:t>
            </a:r>
          </a:p>
        </p:txBody>
      </p:sp>
      <p:sp>
        <p:nvSpPr>
          <p:cNvPr id="3" name="TextBox 2">
            <a:extLst>
              <a:ext uri="{FF2B5EF4-FFF2-40B4-BE49-F238E27FC236}">
                <a16:creationId xmlns:a16="http://schemas.microsoft.com/office/drawing/2014/main" id="{557F7CA7-6692-4CBE-9385-4F738FD9B3AC}"/>
              </a:ext>
            </a:extLst>
          </p:cNvPr>
          <p:cNvSpPr txBox="1"/>
          <p:nvPr/>
        </p:nvSpPr>
        <p:spPr>
          <a:xfrm>
            <a:off x="1093694" y="2847645"/>
            <a:ext cx="10004612" cy="1323439"/>
          </a:xfrm>
          <a:prstGeom prst="rect">
            <a:avLst/>
          </a:prstGeom>
          <a:noFill/>
        </p:spPr>
        <p:txBody>
          <a:bodyPr wrap="square" rtlCol="0">
            <a:spAutoFit/>
          </a:bodyPr>
          <a:lstStyle/>
          <a:p>
            <a:pPr algn="ctr"/>
            <a:r>
              <a:rPr lang="en-US" sz="8000" dirty="0"/>
              <a:t>Nothing!</a:t>
            </a:r>
          </a:p>
        </p:txBody>
      </p:sp>
    </p:spTree>
    <p:extLst>
      <p:ext uri="{BB962C8B-B14F-4D97-AF65-F5344CB8AC3E}">
        <p14:creationId xmlns:p14="http://schemas.microsoft.com/office/powerpoint/2010/main" val="16128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5AEE0-9285-4905-B763-AD54D749B692}"/>
              </a:ext>
            </a:extLst>
          </p:cNvPr>
          <p:cNvSpPr>
            <a:spLocks noGrp="1"/>
          </p:cNvSpPr>
          <p:nvPr>
            <p:ph type="title"/>
          </p:nvPr>
        </p:nvSpPr>
        <p:spPr/>
        <p:txBody>
          <a:bodyPr>
            <a:normAutofit fontScale="90000"/>
          </a:bodyPr>
          <a:lstStyle/>
          <a:p>
            <a:r>
              <a:rPr lang="en-US" dirty="0"/>
              <a:t>What do I need to do to ensure that I am not counted multiple times?</a:t>
            </a:r>
          </a:p>
        </p:txBody>
      </p:sp>
      <p:sp>
        <p:nvSpPr>
          <p:cNvPr id="3" name="TextBox 2">
            <a:extLst>
              <a:ext uri="{FF2B5EF4-FFF2-40B4-BE49-F238E27FC236}">
                <a16:creationId xmlns:a16="http://schemas.microsoft.com/office/drawing/2014/main" id="{D8667C11-5146-46BA-B9FF-26D390E51A50}"/>
              </a:ext>
            </a:extLst>
          </p:cNvPr>
          <p:cNvSpPr txBox="1"/>
          <p:nvPr/>
        </p:nvSpPr>
        <p:spPr>
          <a:xfrm>
            <a:off x="1093694" y="2847645"/>
            <a:ext cx="10004612" cy="1754326"/>
          </a:xfrm>
          <a:prstGeom prst="rect">
            <a:avLst/>
          </a:prstGeom>
          <a:noFill/>
        </p:spPr>
        <p:txBody>
          <a:bodyPr wrap="square" rtlCol="0">
            <a:spAutoFit/>
          </a:bodyPr>
          <a:lstStyle/>
          <a:p>
            <a:r>
              <a:rPr lang="en-US" sz="3600" dirty="0"/>
              <a:t>The United States Census Bureau uses numerous tools, not to mention a complex algorithm in place to week out duplicate data.</a:t>
            </a:r>
            <a:endParaRPr lang="en-US" sz="8000" dirty="0"/>
          </a:p>
        </p:txBody>
      </p:sp>
    </p:spTree>
    <p:extLst>
      <p:ext uri="{BB962C8B-B14F-4D97-AF65-F5344CB8AC3E}">
        <p14:creationId xmlns:p14="http://schemas.microsoft.com/office/powerpoint/2010/main" val="298485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17CD-DEE8-46F7-BF19-CEFE85283C33}"/>
              </a:ext>
            </a:extLst>
          </p:cNvPr>
          <p:cNvSpPr>
            <a:spLocks noGrp="1"/>
          </p:cNvSpPr>
          <p:nvPr>
            <p:ph type="title"/>
          </p:nvPr>
        </p:nvSpPr>
        <p:spPr/>
        <p:txBody>
          <a:bodyPr/>
          <a:lstStyle/>
          <a:p>
            <a:r>
              <a:rPr lang="en-US" dirty="0"/>
              <a:t>True or False: The Census is voluntary.</a:t>
            </a:r>
          </a:p>
        </p:txBody>
      </p:sp>
      <p:sp>
        <p:nvSpPr>
          <p:cNvPr id="4" name="Rectangle 3">
            <a:extLst>
              <a:ext uri="{FF2B5EF4-FFF2-40B4-BE49-F238E27FC236}">
                <a16:creationId xmlns:a16="http://schemas.microsoft.com/office/drawing/2014/main" id="{A4DF9510-4A0C-4601-85E3-F9D7AF301DAB}"/>
              </a:ext>
            </a:extLst>
          </p:cNvPr>
          <p:cNvSpPr/>
          <p:nvPr/>
        </p:nvSpPr>
        <p:spPr>
          <a:xfrm>
            <a:off x="3048000" y="3105835"/>
            <a:ext cx="6096000" cy="1323439"/>
          </a:xfrm>
          <a:prstGeom prst="rect">
            <a:avLst/>
          </a:prstGeom>
        </p:spPr>
        <p:txBody>
          <a:bodyPr>
            <a:spAutoFit/>
          </a:bodyPr>
          <a:lstStyle/>
          <a:p>
            <a:pPr algn="ctr"/>
            <a:r>
              <a:rPr lang="en-US" sz="8000" dirty="0"/>
              <a:t>FALSE</a:t>
            </a:r>
          </a:p>
        </p:txBody>
      </p:sp>
    </p:spTree>
    <p:extLst>
      <p:ext uri="{BB962C8B-B14F-4D97-AF65-F5344CB8AC3E}">
        <p14:creationId xmlns:p14="http://schemas.microsoft.com/office/powerpoint/2010/main" val="32848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EC13-7B5C-4F74-BC8D-DEF92832CDF0}"/>
              </a:ext>
            </a:extLst>
          </p:cNvPr>
          <p:cNvSpPr>
            <a:spLocks noGrp="1"/>
          </p:cNvSpPr>
          <p:nvPr>
            <p:ph type="title"/>
          </p:nvPr>
        </p:nvSpPr>
        <p:spPr/>
        <p:txBody>
          <a:bodyPr/>
          <a:lstStyle/>
          <a:p>
            <a:r>
              <a:rPr lang="en-US" dirty="0"/>
              <a:t>True or False: The Census is voluntary.</a:t>
            </a:r>
          </a:p>
        </p:txBody>
      </p:sp>
      <p:sp>
        <p:nvSpPr>
          <p:cNvPr id="3" name="Rectangle 2">
            <a:extLst>
              <a:ext uri="{FF2B5EF4-FFF2-40B4-BE49-F238E27FC236}">
                <a16:creationId xmlns:a16="http://schemas.microsoft.com/office/drawing/2014/main" id="{FF5461D6-86C6-496A-8D0D-21EC384A0104}"/>
              </a:ext>
            </a:extLst>
          </p:cNvPr>
          <p:cNvSpPr/>
          <p:nvPr/>
        </p:nvSpPr>
        <p:spPr>
          <a:xfrm>
            <a:off x="838199" y="2980640"/>
            <a:ext cx="10515601" cy="1323439"/>
          </a:xfrm>
          <a:prstGeom prst="rect">
            <a:avLst/>
          </a:prstGeom>
        </p:spPr>
        <p:txBody>
          <a:bodyPr wrap="square">
            <a:spAutoFit/>
          </a:bodyPr>
          <a:lstStyle/>
          <a:p>
            <a:r>
              <a:rPr lang="en-US" sz="4000" dirty="0"/>
              <a:t>Refusing or willfully neglecting to complete the census can result in a $100 fine!</a:t>
            </a:r>
          </a:p>
        </p:txBody>
      </p:sp>
    </p:spTree>
    <p:extLst>
      <p:ext uri="{BB962C8B-B14F-4D97-AF65-F5344CB8AC3E}">
        <p14:creationId xmlns:p14="http://schemas.microsoft.com/office/powerpoint/2010/main" val="2472023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8E85-8F58-4766-A825-ECD8D0DE086E}"/>
              </a:ext>
            </a:extLst>
          </p:cNvPr>
          <p:cNvSpPr>
            <a:spLocks noGrp="1"/>
          </p:cNvSpPr>
          <p:nvPr>
            <p:ph type="title"/>
          </p:nvPr>
        </p:nvSpPr>
        <p:spPr/>
        <p:txBody>
          <a:bodyPr>
            <a:normAutofit fontScale="90000"/>
          </a:bodyPr>
          <a:lstStyle/>
          <a:p>
            <a:r>
              <a:rPr lang="en-US" dirty="0"/>
              <a:t>If I ____________ my Census form, I could be subjected to a $500 fine.</a:t>
            </a:r>
          </a:p>
        </p:txBody>
      </p:sp>
      <p:sp>
        <p:nvSpPr>
          <p:cNvPr id="3" name="Rectangle 2">
            <a:extLst>
              <a:ext uri="{FF2B5EF4-FFF2-40B4-BE49-F238E27FC236}">
                <a16:creationId xmlns:a16="http://schemas.microsoft.com/office/drawing/2014/main" id="{CC24B716-5FB8-4DC7-A8CA-89492C26DA49}"/>
              </a:ext>
            </a:extLst>
          </p:cNvPr>
          <p:cNvSpPr/>
          <p:nvPr/>
        </p:nvSpPr>
        <p:spPr>
          <a:xfrm>
            <a:off x="3048000" y="3105835"/>
            <a:ext cx="6096000" cy="1323439"/>
          </a:xfrm>
          <a:prstGeom prst="rect">
            <a:avLst/>
          </a:prstGeom>
        </p:spPr>
        <p:txBody>
          <a:bodyPr>
            <a:spAutoFit/>
          </a:bodyPr>
          <a:lstStyle/>
          <a:p>
            <a:pPr algn="ctr"/>
            <a:r>
              <a:rPr lang="en-US" sz="8000" dirty="0"/>
              <a:t>Falsify</a:t>
            </a:r>
          </a:p>
        </p:txBody>
      </p:sp>
    </p:spTree>
    <p:extLst>
      <p:ext uri="{BB962C8B-B14F-4D97-AF65-F5344CB8AC3E}">
        <p14:creationId xmlns:p14="http://schemas.microsoft.com/office/powerpoint/2010/main" val="14904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1E5D-A798-4809-A170-7C00D4E0FB75}"/>
              </a:ext>
            </a:extLst>
          </p:cNvPr>
          <p:cNvSpPr>
            <a:spLocks noGrp="1"/>
          </p:cNvSpPr>
          <p:nvPr>
            <p:ph type="title"/>
          </p:nvPr>
        </p:nvSpPr>
        <p:spPr/>
        <p:txBody>
          <a:bodyPr>
            <a:normAutofit fontScale="90000"/>
          </a:bodyPr>
          <a:lstStyle/>
          <a:p>
            <a:r>
              <a:rPr lang="en-US" dirty="0"/>
              <a:t>The old or “long” form of the Census is now called the __________.</a:t>
            </a:r>
          </a:p>
        </p:txBody>
      </p:sp>
      <p:sp>
        <p:nvSpPr>
          <p:cNvPr id="3" name="TextBox 2">
            <a:extLst>
              <a:ext uri="{FF2B5EF4-FFF2-40B4-BE49-F238E27FC236}">
                <a16:creationId xmlns:a16="http://schemas.microsoft.com/office/drawing/2014/main" id="{C337C3F5-31FC-425E-9992-4B4FB42159CC}"/>
              </a:ext>
            </a:extLst>
          </p:cNvPr>
          <p:cNvSpPr txBox="1"/>
          <p:nvPr/>
        </p:nvSpPr>
        <p:spPr>
          <a:xfrm>
            <a:off x="838200" y="2239505"/>
            <a:ext cx="10599549" cy="4985980"/>
          </a:xfrm>
          <a:prstGeom prst="rect">
            <a:avLst/>
          </a:prstGeom>
          <a:noFill/>
        </p:spPr>
        <p:txBody>
          <a:bodyPr wrap="square" rtlCol="0">
            <a:spAutoFit/>
          </a:bodyPr>
          <a:lstStyle/>
          <a:p>
            <a:pPr marL="342900" indent="-342900">
              <a:lnSpc>
                <a:spcPct val="150000"/>
              </a:lnSpc>
              <a:buFont typeface="+mj-lt"/>
              <a:buAutoNum type="alphaUcPeriod"/>
            </a:pPr>
            <a:r>
              <a:rPr lang="en-US" sz="3200" dirty="0"/>
              <a:t>American Correspondence Survey</a:t>
            </a:r>
          </a:p>
          <a:p>
            <a:pPr marL="342900" indent="-342900">
              <a:lnSpc>
                <a:spcPct val="150000"/>
              </a:lnSpc>
              <a:buFont typeface="+mj-lt"/>
              <a:buAutoNum type="alphaUcPeriod"/>
            </a:pPr>
            <a:r>
              <a:rPr lang="en-US" sz="3200" dirty="0"/>
              <a:t>American Financial Survey</a:t>
            </a:r>
          </a:p>
          <a:p>
            <a:pPr marL="342900" indent="-342900">
              <a:lnSpc>
                <a:spcPct val="150000"/>
              </a:lnSpc>
              <a:buFont typeface="+mj-lt"/>
              <a:buAutoNum type="alphaUcPeriod"/>
            </a:pPr>
            <a:r>
              <a:rPr lang="en-US" sz="3200" dirty="0"/>
              <a:t>American Community Survey</a:t>
            </a:r>
          </a:p>
          <a:p>
            <a:pPr marL="342900" indent="-342900">
              <a:lnSpc>
                <a:spcPct val="150000"/>
              </a:lnSpc>
              <a:buFont typeface="+mj-lt"/>
              <a:buAutoNum type="alphaUcPeriod"/>
            </a:pPr>
            <a:r>
              <a:rPr lang="en-US" sz="3200" dirty="0"/>
              <a:t>Community Family Survey</a:t>
            </a:r>
          </a:p>
          <a:p>
            <a:r>
              <a:rPr lang="en-US" dirty="0"/>
              <a:t> </a:t>
            </a:r>
          </a:p>
          <a:p>
            <a:endParaRPr lang="en-US" dirty="0"/>
          </a:p>
          <a:p>
            <a:r>
              <a:rPr lang="en-US" dirty="0"/>
              <a:t> </a:t>
            </a:r>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206130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AD7E-72F6-45FC-8A9C-732ADF56D98C}"/>
              </a:ext>
            </a:extLst>
          </p:cNvPr>
          <p:cNvSpPr>
            <a:spLocks noGrp="1"/>
          </p:cNvSpPr>
          <p:nvPr>
            <p:ph type="title"/>
          </p:nvPr>
        </p:nvSpPr>
        <p:spPr/>
        <p:txBody>
          <a:bodyPr>
            <a:normAutofit fontScale="90000"/>
          </a:bodyPr>
          <a:lstStyle/>
          <a:p>
            <a:r>
              <a:rPr lang="en-US" dirty="0"/>
              <a:t>The old or “long” form of the Census is now called the __________.</a:t>
            </a:r>
          </a:p>
        </p:txBody>
      </p:sp>
      <p:sp>
        <p:nvSpPr>
          <p:cNvPr id="3" name="Rectangle 2">
            <a:extLst>
              <a:ext uri="{FF2B5EF4-FFF2-40B4-BE49-F238E27FC236}">
                <a16:creationId xmlns:a16="http://schemas.microsoft.com/office/drawing/2014/main" id="{D450EE46-6431-4776-991D-D623F37F593F}"/>
              </a:ext>
            </a:extLst>
          </p:cNvPr>
          <p:cNvSpPr/>
          <p:nvPr/>
        </p:nvSpPr>
        <p:spPr>
          <a:xfrm>
            <a:off x="838199" y="3105835"/>
            <a:ext cx="10515599" cy="769441"/>
          </a:xfrm>
          <a:prstGeom prst="rect">
            <a:avLst/>
          </a:prstGeom>
        </p:spPr>
        <p:txBody>
          <a:bodyPr wrap="square">
            <a:spAutoFit/>
          </a:bodyPr>
          <a:lstStyle/>
          <a:p>
            <a:pPr algn="ctr"/>
            <a:r>
              <a:rPr lang="en-US" sz="4400" dirty="0"/>
              <a:t>America Community Survey</a:t>
            </a:r>
          </a:p>
        </p:txBody>
      </p:sp>
    </p:spTree>
    <p:extLst>
      <p:ext uri="{BB962C8B-B14F-4D97-AF65-F5344CB8AC3E}">
        <p14:creationId xmlns:p14="http://schemas.microsoft.com/office/powerpoint/2010/main" val="273634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C97C-F19E-4685-BB7F-4949B4688EC4}"/>
              </a:ext>
            </a:extLst>
          </p:cNvPr>
          <p:cNvSpPr>
            <a:spLocks noGrp="1"/>
          </p:cNvSpPr>
          <p:nvPr>
            <p:ph type="title"/>
          </p:nvPr>
        </p:nvSpPr>
        <p:spPr/>
        <p:txBody>
          <a:bodyPr>
            <a:normAutofit fontScale="90000"/>
          </a:bodyPr>
          <a:lstStyle/>
          <a:p>
            <a:r>
              <a:rPr lang="en-US" dirty="0"/>
              <a:t>The old or “long” form of the Census is now called the __________.</a:t>
            </a:r>
          </a:p>
        </p:txBody>
      </p:sp>
      <p:sp>
        <p:nvSpPr>
          <p:cNvPr id="3" name="Rectangle 2">
            <a:extLst>
              <a:ext uri="{FF2B5EF4-FFF2-40B4-BE49-F238E27FC236}">
                <a16:creationId xmlns:a16="http://schemas.microsoft.com/office/drawing/2014/main" id="{14DC7CB6-EDFB-448F-9379-0007DFE5D707}"/>
              </a:ext>
            </a:extLst>
          </p:cNvPr>
          <p:cNvSpPr/>
          <p:nvPr/>
        </p:nvSpPr>
        <p:spPr>
          <a:xfrm>
            <a:off x="838200" y="2274837"/>
            <a:ext cx="10515600" cy="3539430"/>
          </a:xfrm>
          <a:prstGeom prst="rect">
            <a:avLst/>
          </a:prstGeom>
        </p:spPr>
        <p:txBody>
          <a:bodyPr wrap="square">
            <a:spAutoFit/>
          </a:bodyPr>
          <a:lstStyle/>
          <a:p>
            <a:pPr marL="285750" indent="-285750" fontAlgn="base">
              <a:buFont typeface="Arial" panose="020B0604020202020204" pitchFamily="34" charset="0"/>
              <a:buChar char="•"/>
            </a:pPr>
            <a:r>
              <a:rPr lang="en-US" sz="2800" dirty="0">
                <a:solidFill>
                  <a:srgbClr val="000000"/>
                </a:solidFill>
                <a:latin typeface="Lora"/>
              </a:rPr>
              <a:t>The American Community Survey (ACS) is conducted every year to provide up-to-date information about the social and economic needs of your community. The ACS shows how people live--our education, housing, jobs and more. For example, results may be used to decide where new schools, hospitals, and emergency services are needed.</a:t>
            </a:r>
          </a:p>
          <a:p>
            <a:pPr marL="285750" indent="-285750" fontAlgn="base">
              <a:buFont typeface="Arial" panose="020B0604020202020204" pitchFamily="34" charset="0"/>
              <a:buChar char="•"/>
            </a:pPr>
            <a:endParaRPr lang="en-US" sz="2800" dirty="0">
              <a:solidFill>
                <a:srgbClr val="000000"/>
              </a:solidFill>
              <a:latin typeface="Lora"/>
            </a:endParaRPr>
          </a:p>
          <a:p>
            <a:pPr marL="285750" indent="-285750" fontAlgn="base">
              <a:buFont typeface="Arial" panose="020B0604020202020204" pitchFamily="34" charset="0"/>
              <a:buChar char="•"/>
            </a:pPr>
            <a:r>
              <a:rPr lang="en-US" sz="2800" dirty="0">
                <a:solidFill>
                  <a:srgbClr val="000000"/>
                </a:solidFill>
                <a:latin typeface="Lora"/>
              </a:rPr>
              <a:t>The census is conducted once every 10 years to provide an official count of the entire U.S. population to Congress.</a:t>
            </a:r>
            <a:endParaRPr lang="en-US" sz="2800" b="0" i="0" dirty="0">
              <a:solidFill>
                <a:srgbClr val="000000"/>
              </a:solidFill>
              <a:effectLst/>
              <a:latin typeface="Lora"/>
            </a:endParaRPr>
          </a:p>
        </p:txBody>
      </p:sp>
    </p:spTree>
    <p:extLst>
      <p:ext uri="{BB962C8B-B14F-4D97-AF65-F5344CB8AC3E}">
        <p14:creationId xmlns:p14="http://schemas.microsoft.com/office/powerpoint/2010/main" val="1402160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0446-7D15-4753-92EC-2D68EBEB8D98}"/>
              </a:ext>
            </a:extLst>
          </p:cNvPr>
          <p:cNvSpPr>
            <a:spLocks noGrp="1"/>
          </p:cNvSpPr>
          <p:nvPr>
            <p:ph type="title"/>
          </p:nvPr>
        </p:nvSpPr>
        <p:spPr/>
        <p:txBody>
          <a:bodyPr>
            <a:normAutofit fontScale="90000"/>
          </a:bodyPr>
          <a:lstStyle/>
          <a:p>
            <a:pPr algn="ctr"/>
            <a:r>
              <a:rPr lang="en-US" dirty="0"/>
              <a:t>Why should libraries help with the 2020 Census?</a:t>
            </a:r>
          </a:p>
        </p:txBody>
      </p:sp>
      <p:sp>
        <p:nvSpPr>
          <p:cNvPr id="3" name="Rectangle 2">
            <a:extLst>
              <a:ext uri="{FF2B5EF4-FFF2-40B4-BE49-F238E27FC236}">
                <a16:creationId xmlns:a16="http://schemas.microsoft.com/office/drawing/2014/main" id="{323D200C-C731-4251-88B0-364C5DDE561B}"/>
              </a:ext>
            </a:extLst>
          </p:cNvPr>
          <p:cNvSpPr/>
          <p:nvPr/>
        </p:nvSpPr>
        <p:spPr>
          <a:xfrm>
            <a:off x="2121049" y="2980600"/>
            <a:ext cx="7949901" cy="2031325"/>
          </a:xfrm>
          <a:prstGeom prst="rect">
            <a:avLst/>
          </a:prstGeom>
        </p:spPr>
        <p:txBody>
          <a:bodyPr wrap="square">
            <a:spAutoFit/>
          </a:bodyPr>
          <a:lstStyle/>
          <a:p>
            <a:r>
              <a:rPr lang="en-US" dirty="0"/>
              <a:t>America’s libraries are ideal partners to help address these challenges. Libraries are trusted institutions and experienced collaborators—providing information, technology, and training resources to enable Americans to connect with government for many purposes. With a convenient presence in communities across the country, from inner-city neighborhoods to remote tribal lands, libraries can help Census stakeholders reach the full range of audiences. </a:t>
            </a:r>
          </a:p>
          <a:p>
            <a:r>
              <a:rPr lang="en-US" dirty="0"/>
              <a:t>			-</a:t>
            </a:r>
            <a:r>
              <a:rPr lang="en-US" i="1" dirty="0"/>
              <a:t>American Library Association</a:t>
            </a:r>
            <a:endParaRPr lang="en-US" dirty="0"/>
          </a:p>
        </p:txBody>
      </p:sp>
    </p:spTree>
    <p:extLst>
      <p:ext uri="{BB962C8B-B14F-4D97-AF65-F5344CB8AC3E}">
        <p14:creationId xmlns:p14="http://schemas.microsoft.com/office/powerpoint/2010/main" val="1900341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641B-99F5-44A2-8BFA-596E41552ACA}"/>
              </a:ext>
            </a:extLst>
          </p:cNvPr>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120375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AB6E-9750-4ABF-9277-89426920413C}"/>
              </a:ext>
            </a:extLst>
          </p:cNvPr>
          <p:cNvSpPr>
            <a:spLocks noGrp="1"/>
          </p:cNvSpPr>
          <p:nvPr>
            <p:ph type="title"/>
          </p:nvPr>
        </p:nvSpPr>
        <p:spPr/>
        <p:txBody>
          <a:bodyPr>
            <a:normAutofit/>
          </a:bodyPr>
          <a:lstStyle/>
          <a:p>
            <a:r>
              <a:rPr lang="en-US" dirty="0"/>
              <a:t>Participating in the Decennial Census</a:t>
            </a:r>
          </a:p>
        </p:txBody>
      </p:sp>
      <p:sp>
        <p:nvSpPr>
          <p:cNvPr id="3" name="Content Placeholder 2">
            <a:extLst>
              <a:ext uri="{FF2B5EF4-FFF2-40B4-BE49-F238E27FC236}">
                <a16:creationId xmlns:a16="http://schemas.microsoft.com/office/drawing/2014/main" id="{18DDAF3D-C0EA-42A0-BC56-2BA2A1D731A8}"/>
              </a:ext>
            </a:extLst>
          </p:cNvPr>
          <p:cNvSpPr>
            <a:spLocks noGrp="1"/>
          </p:cNvSpPr>
          <p:nvPr>
            <p:ph sz="half" idx="1"/>
          </p:nvPr>
        </p:nvSpPr>
        <p:spPr/>
        <p:txBody>
          <a:bodyPr>
            <a:normAutofit/>
          </a:bodyPr>
          <a:lstStyle/>
          <a:p>
            <a:pPr marL="0" indent="0">
              <a:buNone/>
            </a:pPr>
            <a:r>
              <a:rPr lang="en-US" u="sng" dirty="0"/>
              <a:t>Why Participate?</a:t>
            </a:r>
          </a:p>
          <a:p>
            <a:r>
              <a:rPr lang="en-US" dirty="0"/>
              <a:t>Being counted = Money</a:t>
            </a:r>
          </a:p>
          <a:p>
            <a:r>
              <a:rPr lang="en-US" dirty="0"/>
              <a:t>Being Counted = Political Representation</a:t>
            </a:r>
          </a:p>
          <a:p>
            <a:r>
              <a:rPr lang="en-US" dirty="0"/>
              <a:t>Collects useful, usable data</a:t>
            </a:r>
          </a:p>
          <a:p>
            <a:r>
              <a:rPr lang="en-US" dirty="0"/>
              <a:t>Allows us to get a broader sense of our population</a:t>
            </a:r>
          </a:p>
          <a:p>
            <a:endParaRPr lang="en-US" dirty="0"/>
          </a:p>
          <a:p>
            <a:endParaRPr lang="en-US" dirty="0"/>
          </a:p>
        </p:txBody>
      </p:sp>
    </p:spTree>
    <p:extLst>
      <p:ext uri="{BB962C8B-B14F-4D97-AF65-F5344CB8AC3E}">
        <p14:creationId xmlns:p14="http://schemas.microsoft.com/office/powerpoint/2010/main" val="1966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641B-99F5-44A2-8BFA-596E41552ACA}"/>
              </a:ext>
            </a:extLst>
          </p:cNvPr>
          <p:cNvSpPr>
            <a:spLocks noGrp="1"/>
          </p:cNvSpPr>
          <p:nvPr>
            <p:ph type="title"/>
          </p:nvPr>
        </p:nvSpPr>
        <p:spPr/>
        <p:txBody>
          <a:bodyPr/>
          <a:lstStyle/>
          <a:p>
            <a:pPr algn="ctr"/>
            <a:r>
              <a:rPr lang="en-US" dirty="0"/>
              <a:t>We Are Here To Help</a:t>
            </a:r>
          </a:p>
        </p:txBody>
      </p:sp>
      <p:sp>
        <p:nvSpPr>
          <p:cNvPr id="3" name="Rectangle 1">
            <a:extLst>
              <a:ext uri="{FF2B5EF4-FFF2-40B4-BE49-F238E27FC236}">
                <a16:creationId xmlns:a16="http://schemas.microsoft.com/office/drawing/2014/main" id="{E6CF1FF5-A41C-4144-87ED-9F2821D3BF5A}"/>
              </a:ext>
            </a:extLst>
          </p:cNvPr>
          <p:cNvSpPr>
            <a:spLocks noChangeArrowheads="1"/>
          </p:cNvSpPr>
          <p:nvPr/>
        </p:nvSpPr>
        <p:spPr bwMode="auto">
          <a:xfrm>
            <a:off x="979716" y="2629406"/>
            <a:ext cx="2733869"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Open Sans"/>
              </a:rPr>
              <a:t>  </a:t>
            </a:r>
            <a:r>
              <a:rPr kumimoji="0" lang="en-US" altLang="en-US" sz="12000" b="0" i="0" u="none" strike="noStrike" cap="none" normalizeH="0" baseline="0">
                <a:ln>
                  <a:noFill/>
                </a:ln>
                <a:solidFill>
                  <a:srgbClr val="000000"/>
                </a:solidFill>
                <a:effectLst/>
                <a:latin typeface="Open Sans"/>
              </a:rPr>
              <a:t>     </a:t>
            </a:r>
            <a:br>
              <a:rPr kumimoji="0" lang="en-US" altLang="en-US" sz="1200" b="0" i="0" u="none" strike="noStrike" cap="none" normalizeH="0" baseline="0">
                <a:ln>
                  <a:noFill/>
                </a:ln>
                <a:solidFill>
                  <a:srgbClr val="000000"/>
                </a:solidFill>
                <a:effectLst/>
                <a:latin typeface="Open Sans"/>
              </a:rPr>
            </a:br>
            <a:r>
              <a:rPr kumimoji="0" lang="en-US" altLang="en-US" sz="1200" b="0" i="0" u="none" strike="noStrike" cap="none" normalizeH="0" baseline="0">
                <a:ln>
                  <a:noFill/>
                </a:ln>
                <a:solidFill>
                  <a:srgbClr val="000000"/>
                </a:solidFill>
                <a:effectLst/>
                <a:latin typeface="Open Sans"/>
              </a:rPr>
              <a:t>Joseph Hamlin</a:t>
            </a:r>
            <a:br>
              <a:rPr kumimoji="0" lang="en-US" altLang="en-US" sz="1200" b="0" i="0" u="none" strike="noStrike" cap="none" normalizeH="0" baseline="0">
                <a:ln>
                  <a:noFill/>
                </a:ln>
                <a:solidFill>
                  <a:srgbClr val="000000"/>
                </a:solidFill>
                <a:effectLst/>
                <a:latin typeface="Open Sans"/>
              </a:rPr>
            </a:br>
            <a:r>
              <a:rPr kumimoji="0" lang="en-US" altLang="en-US" sz="1200" b="1" i="0" u="none" strike="noStrike" cap="none" normalizeH="0" baseline="0">
                <a:ln>
                  <a:noFill/>
                </a:ln>
                <a:solidFill>
                  <a:srgbClr val="006EB6"/>
                </a:solidFill>
                <a:effectLst/>
                <a:latin typeface="Open Sans"/>
                <a:hlinkClick r:id="rId2"/>
              </a:rPr>
              <a:t>hamlinj2@michigan.gov</a:t>
            </a:r>
            <a:br>
              <a:rPr kumimoji="0" lang="en-US" altLang="en-US" sz="1200" b="0" i="0" u="none" strike="noStrike" cap="none" normalizeH="0" baseline="0">
                <a:ln>
                  <a:noFill/>
                </a:ln>
                <a:solidFill>
                  <a:srgbClr val="000000"/>
                </a:solidFill>
                <a:effectLst/>
                <a:latin typeface="Open Sans"/>
              </a:rPr>
            </a:br>
            <a:r>
              <a:rPr kumimoji="0" lang="en-US" altLang="en-US" sz="1200" b="0" i="0" u="none" strike="noStrike" cap="none" normalizeH="0" baseline="0">
                <a:ln>
                  <a:noFill/>
                </a:ln>
                <a:solidFill>
                  <a:srgbClr val="000000"/>
                </a:solidFill>
                <a:effectLst/>
                <a:latin typeface="Open Sans"/>
              </a:rPr>
              <a:t>517-335-1501</a:t>
            </a:r>
            <a:br>
              <a:rPr kumimoji="0" lang="en-US" altLang="en-US" sz="1200" b="0" i="0" u="none" strike="noStrike" cap="none" normalizeH="0" baseline="0">
                <a:ln>
                  <a:noFill/>
                </a:ln>
                <a:solidFill>
                  <a:srgbClr val="000000"/>
                </a:solidFill>
                <a:effectLst/>
                <a:latin typeface="Open Sans"/>
              </a:rPr>
            </a:br>
            <a:r>
              <a:rPr kumimoji="0" lang="en-US" altLang="en-US" sz="1200" b="0" i="0" u="none" strike="noStrike" cap="none" normalizeH="0" baseline="0">
                <a:ln>
                  <a:noFill/>
                </a:ln>
                <a:solidFill>
                  <a:srgbClr val="000000"/>
                </a:solidFill>
                <a:effectLst/>
                <a:latin typeface="Open Sans"/>
              </a:rPr>
              <a:t>Library Data Coordinator</a:t>
            </a:r>
            <a:br>
              <a:rPr kumimoji="0" lang="en-US" altLang="en-US" sz="1200" b="0" i="0" u="none" strike="noStrike" cap="none" normalizeH="0" baseline="0">
                <a:ln>
                  <a:noFill/>
                </a:ln>
                <a:solidFill>
                  <a:srgbClr val="000000"/>
                </a:solidFill>
                <a:effectLst/>
                <a:latin typeface="Open Sans"/>
              </a:rPr>
            </a:br>
            <a:r>
              <a:rPr kumimoji="0" lang="en-US" altLang="en-US" sz="1200" b="0" i="0" u="none" strike="noStrike" cap="none" normalizeH="0" baseline="0">
                <a:ln>
                  <a:noFill/>
                </a:ln>
                <a:solidFill>
                  <a:srgbClr val="000000"/>
                </a:solidFill>
                <a:effectLst/>
                <a:latin typeface="Open Sans"/>
              </a:rPr>
              <a:t>Public Library Staff Certification</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Open Sans"/>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Joe Hamlin Library Data Coordinator">
            <a:extLst>
              <a:ext uri="{FF2B5EF4-FFF2-40B4-BE49-F238E27FC236}">
                <a16:creationId xmlns:a16="http://schemas.microsoft.com/office/drawing/2014/main" id="{34DA804D-C562-4A22-BA6F-70FA8C8F0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250"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76F0C9D-4759-4041-A847-D1CF5B083E52}"/>
              </a:ext>
            </a:extLst>
          </p:cNvPr>
          <p:cNvSpPr>
            <a:spLocks noChangeArrowheads="1"/>
          </p:cNvSpPr>
          <p:nvPr/>
        </p:nvSpPr>
        <p:spPr bwMode="auto">
          <a:xfrm>
            <a:off x="3713586" y="2629406"/>
            <a:ext cx="2808514"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20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rgbClr val="000000"/>
                </a:solidFill>
                <a:effectLst/>
                <a:latin typeface="Open Sans"/>
              </a:rPr>
              <a:t>Kathy Webb</a:t>
            </a:r>
            <a:br>
              <a:rPr kumimoji="0" lang="en-US" altLang="en-US" sz="800" b="0" i="0" u="none" strike="noStrike" cap="none" normalizeH="0" baseline="0" dirty="0">
                <a:ln>
                  <a:noFill/>
                </a:ln>
                <a:solidFill>
                  <a:schemeClr val="tx1"/>
                </a:solidFill>
                <a:effectLst/>
              </a:rPr>
            </a:br>
            <a:r>
              <a:rPr kumimoji="0" lang="en-US" altLang="en-US" sz="1200" b="1" i="0" u="none" strike="noStrike" cap="none" normalizeH="0" baseline="0" dirty="0">
                <a:ln>
                  <a:noFill/>
                </a:ln>
                <a:solidFill>
                  <a:srgbClr val="006EB6"/>
                </a:solidFill>
                <a:effectLst/>
                <a:latin typeface="Open Sans"/>
                <a:hlinkClick r:id="rId4"/>
              </a:rPr>
              <a:t>webbk1@michigan.gov</a:t>
            </a:r>
            <a:br>
              <a:rPr kumimoji="0" lang="en-US" altLang="en-US" sz="8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Open Sans"/>
              </a:rPr>
              <a:t>517-335-1514</a:t>
            </a:r>
            <a:br>
              <a:rPr kumimoji="0" lang="en-US" altLang="en-US" sz="8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Open Sans"/>
              </a:rPr>
              <a:t>State Aid and Penal Fines Coordinator</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Kathy Webb">
            <a:extLst>
              <a:ext uri="{FF2B5EF4-FFF2-40B4-BE49-F238E27FC236}">
                <a16:creationId xmlns:a16="http://schemas.microsoft.com/office/drawing/2014/main" id="{487F9863-2881-48B2-AA54-5C3F7A9B6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8751"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0C1CFD15-7AA7-413A-A1ED-BBB7735179F9}"/>
              </a:ext>
            </a:extLst>
          </p:cNvPr>
          <p:cNvSpPr>
            <a:spLocks noChangeArrowheads="1"/>
          </p:cNvSpPr>
          <p:nvPr/>
        </p:nvSpPr>
        <p:spPr bwMode="auto">
          <a:xfrm>
            <a:off x="6445123" y="2998738"/>
            <a:ext cx="2537407"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6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rgbClr val="000000"/>
                </a:solidFill>
                <a:effectLst/>
                <a:latin typeface="Open Sans"/>
              </a:rPr>
              <a:t>Clare Membiela</a:t>
            </a:r>
            <a:br>
              <a:rPr kumimoji="0" lang="en-US" altLang="en-US" sz="800" b="0" i="0" u="none" strike="noStrike" cap="none" normalizeH="0" baseline="0" dirty="0">
                <a:ln>
                  <a:noFill/>
                </a:ln>
                <a:solidFill>
                  <a:schemeClr val="tx1"/>
                </a:solidFill>
                <a:effectLst/>
              </a:rPr>
            </a:br>
            <a:r>
              <a:rPr kumimoji="0" lang="en-US" altLang="en-US" sz="1200" b="1" i="0" u="none" strike="noStrike" cap="none" normalizeH="0" baseline="0" dirty="0">
                <a:ln>
                  <a:noFill/>
                </a:ln>
                <a:solidFill>
                  <a:srgbClr val="006EB6"/>
                </a:solidFill>
                <a:effectLst/>
                <a:latin typeface="Open Sans"/>
                <a:hlinkClick r:id="rId6"/>
              </a:rPr>
              <a:t>membielac@michigan.gov</a:t>
            </a:r>
            <a:br>
              <a:rPr kumimoji="0" lang="en-US" altLang="en-US" sz="8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Open Sans"/>
              </a:rPr>
              <a:t>517-335-8132</a:t>
            </a:r>
            <a:br>
              <a:rPr kumimoji="0" lang="en-US" altLang="en-US" sz="8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Open Sans"/>
              </a:rPr>
              <a:t>Library Law Consultant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descr="Cathy Lancaster">
            <a:extLst>
              <a:ext uri="{FF2B5EF4-FFF2-40B4-BE49-F238E27FC236}">
                <a16:creationId xmlns:a16="http://schemas.microsoft.com/office/drawing/2014/main" id="{78F0DCFE-AB0B-4CCF-BE6C-234FAF21CF1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049" r="5861"/>
          <a:stretch/>
        </p:blipFill>
        <p:spPr bwMode="auto">
          <a:xfrm>
            <a:off x="6543093" y="2476500"/>
            <a:ext cx="197809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31F00C8E-C088-43B5-86C5-2EF5657C3DEF}"/>
              </a:ext>
            </a:extLst>
          </p:cNvPr>
          <p:cNvSpPr>
            <a:spLocks noChangeArrowheads="1"/>
          </p:cNvSpPr>
          <p:nvPr/>
        </p:nvSpPr>
        <p:spPr bwMode="auto">
          <a:xfrm>
            <a:off x="9253637" y="2075408"/>
            <a:ext cx="2529795" cy="32316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20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Open Sans"/>
              </a:rPr>
              <a:t>Evette Atkin</a:t>
            </a:r>
            <a:br>
              <a:rPr kumimoji="0" lang="en-US" altLang="en-US" sz="800" b="0" i="0" u="none" strike="noStrike" cap="none" normalizeH="0" baseline="0" dirty="0">
                <a:ln>
                  <a:noFill/>
                </a:ln>
                <a:solidFill>
                  <a:schemeClr val="tx1"/>
                </a:solidFill>
                <a:effectLst/>
              </a:rPr>
            </a:br>
            <a:r>
              <a:rPr kumimoji="0" lang="en-US" altLang="en-US" sz="1200" b="1" i="0" u="none" strike="noStrike" cap="none" normalizeH="0" baseline="0" dirty="0">
                <a:ln>
                  <a:noFill/>
                </a:ln>
                <a:solidFill>
                  <a:srgbClr val="006EB6"/>
                </a:solidFill>
                <a:effectLst/>
                <a:latin typeface="Open Sans"/>
                <a:hlinkClick r:id="rId8"/>
              </a:rPr>
              <a:t>atkine@michigan.gov</a:t>
            </a:r>
            <a:br>
              <a:rPr kumimoji="0" lang="en-US" altLang="en-US" sz="8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Open Sans"/>
              </a:rPr>
              <a:t>517-335-1495</a:t>
            </a:r>
            <a:br>
              <a:rPr kumimoji="0" lang="en-US" altLang="en-US" sz="8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Open Sans"/>
              </a:rPr>
              <a:t>Continuing Education Coordinator</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2" name="Picture 8" descr="Evette Atkin">
            <a:extLst>
              <a:ext uri="{FF2B5EF4-FFF2-40B4-BE49-F238E27FC236}">
                <a16:creationId xmlns:a16="http://schemas.microsoft.com/office/drawing/2014/main" id="{2523E3AF-4FE6-463A-9C22-784F97A156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0525"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3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9384-CC4E-4EE2-8F69-C3A1E35CF986}"/>
              </a:ext>
            </a:extLst>
          </p:cNvPr>
          <p:cNvSpPr>
            <a:spLocks noGrp="1"/>
          </p:cNvSpPr>
          <p:nvPr>
            <p:ph type="title"/>
          </p:nvPr>
        </p:nvSpPr>
        <p:spPr/>
        <p:txBody>
          <a:bodyPr/>
          <a:lstStyle/>
          <a:p>
            <a:r>
              <a:rPr lang="en-US" dirty="0"/>
              <a:t>Census Data Sets</a:t>
            </a:r>
          </a:p>
        </p:txBody>
      </p:sp>
      <p:sp>
        <p:nvSpPr>
          <p:cNvPr id="3" name="Content Placeholder 2">
            <a:extLst>
              <a:ext uri="{FF2B5EF4-FFF2-40B4-BE49-F238E27FC236}">
                <a16:creationId xmlns:a16="http://schemas.microsoft.com/office/drawing/2014/main" id="{0F74A61D-1774-4FF3-9547-39D11EC72153}"/>
              </a:ext>
            </a:extLst>
          </p:cNvPr>
          <p:cNvSpPr>
            <a:spLocks noGrp="1"/>
          </p:cNvSpPr>
          <p:nvPr>
            <p:ph idx="1"/>
          </p:nvPr>
        </p:nvSpPr>
        <p:spPr>
          <a:xfrm>
            <a:off x="558282" y="1946000"/>
            <a:ext cx="10515600" cy="3921400"/>
          </a:xfrm>
        </p:spPr>
        <p:txBody>
          <a:bodyPr>
            <a:normAutofit fontScale="77500" lnSpcReduction="20000"/>
          </a:bodyPr>
          <a:lstStyle/>
          <a:p>
            <a:pPr fontAlgn="base"/>
            <a:r>
              <a:rPr lang="en-US" dirty="0"/>
              <a:t>American Community Survey (ACS)</a:t>
            </a:r>
          </a:p>
          <a:p>
            <a:pPr lvl="1" fontAlgn="base"/>
            <a:r>
              <a:rPr lang="en-US" dirty="0">
                <a:hlinkClick r:id="rId2"/>
              </a:rPr>
              <a:t>https://www.census.gov/programs-surveys/acs/data.html</a:t>
            </a:r>
            <a:endParaRPr lang="en-US" dirty="0"/>
          </a:p>
          <a:p>
            <a:pPr lvl="1" fontAlgn="base"/>
            <a:r>
              <a:rPr lang="en-US" dirty="0"/>
              <a:t>Population, age, education, business, race and ethnicity, income, housing, poverty</a:t>
            </a:r>
          </a:p>
          <a:p>
            <a:r>
              <a:rPr lang="en-US" dirty="0"/>
              <a:t>Quick Facts</a:t>
            </a:r>
          </a:p>
          <a:p>
            <a:pPr lvl="1"/>
            <a:r>
              <a:rPr lang="en-US" dirty="0">
                <a:hlinkClick r:id="rId3"/>
              </a:rPr>
              <a:t>https://www.census.gov/quickfacts</a:t>
            </a:r>
            <a:endParaRPr lang="en-US" dirty="0"/>
          </a:p>
          <a:p>
            <a:pPr lvl="1"/>
            <a:r>
              <a:rPr lang="en-US" dirty="0"/>
              <a:t>Same as above plus, Computer and Internet use, Economy, Transportation, Geography, Easy to use dropdown menus to navigate. </a:t>
            </a:r>
          </a:p>
          <a:p>
            <a:r>
              <a:rPr lang="en-US" dirty="0"/>
              <a:t>Geography</a:t>
            </a:r>
          </a:p>
          <a:p>
            <a:pPr lvl="1"/>
            <a:r>
              <a:rPr lang="en-US" dirty="0">
                <a:hlinkClick r:id="rId4"/>
              </a:rPr>
              <a:t>https://www.census.gov/programs-surveys/geography/data/interactive-maps.html</a:t>
            </a:r>
            <a:endParaRPr lang="en-US" dirty="0"/>
          </a:p>
          <a:p>
            <a:pPr lvl="1"/>
            <a:r>
              <a:rPr lang="en-US" dirty="0"/>
              <a:t>Interactive Maps, Infographics,  </a:t>
            </a:r>
          </a:p>
          <a:p>
            <a:r>
              <a:rPr lang="en-US" dirty="0"/>
              <a:t>My Congressional District</a:t>
            </a:r>
          </a:p>
          <a:p>
            <a:pPr lvl="1"/>
            <a:r>
              <a:rPr lang="en-US" dirty="0">
                <a:hlinkClick r:id="rId5"/>
              </a:rPr>
              <a:t>https://www.census.gov/mycd/</a:t>
            </a:r>
            <a:endParaRPr lang="en-US" dirty="0"/>
          </a:p>
          <a:p>
            <a:pPr lvl="1"/>
            <a:r>
              <a:rPr lang="en-US" dirty="0"/>
              <a:t>ACS Data by Congressional District  </a:t>
            </a:r>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4411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077A98-0E89-464B-AEBB-BC28512F47CD}"/>
              </a:ext>
            </a:extLst>
          </p:cNvPr>
          <p:cNvSpPr>
            <a:spLocks noGrp="1"/>
          </p:cNvSpPr>
          <p:nvPr>
            <p:ph type="title"/>
          </p:nvPr>
        </p:nvSpPr>
        <p:spPr>
          <a:xfrm>
            <a:off x="838200" y="365125"/>
            <a:ext cx="10515600" cy="1325563"/>
          </a:xfrm>
        </p:spPr>
        <p:txBody>
          <a:bodyPr/>
          <a:lstStyle/>
          <a:p>
            <a:r>
              <a:rPr lang="en-US" dirty="0"/>
              <a:t>American Community Survey</a:t>
            </a:r>
          </a:p>
        </p:txBody>
      </p:sp>
      <p:sp>
        <p:nvSpPr>
          <p:cNvPr id="5" name="Content Placeholder 4">
            <a:extLst>
              <a:ext uri="{FF2B5EF4-FFF2-40B4-BE49-F238E27FC236}">
                <a16:creationId xmlns:a16="http://schemas.microsoft.com/office/drawing/2014/main" id="{097A3506-7E55-48D7-8D0D-EC506A38872C}"/>
              </a:ext>
            </a:extLst>
          </p:cNvPr>
          <p:cNvSpPr>
            <a:spLocks noGrp="1"/>
          </p:cNvSpPr>
          <p:nvPr>
            <p:ph idx="1"/>
          </p:nvPr>
        </p:nvSpPr>
        <p:spPr>
          <a:xfrm>
            <a:off x="357810" y="2132012"/>
            <a:ext cx="4876800" cy="4310132"/>
          </a:xfrm>
        </p:spPr>
        <p:txBody>
          <a:bodyPr/>
          <a:lstStyle/>
          <a:p>
            <a:r>
              <a:rPr lang="en-US" dirty="0"/>
              <a:t>Data Profiles for specific areas</a:t>
            </a:r>
          </a:p>
          <a:p>
            <a:r>
              <a:rPr lang="en-US" dirty="0"/>
              <a:t>Subject, Ranking Tables</a:t>
            </a:r>
          </a:p>
          <a:p>
            <a:r>
              <a:rPr lang="en-US" dirty="0"/>
              <a:t>Narrative Profiles</a:t>
            </a:r>
          </a:p>
          <a:p>
            <a:r>
              <a:rPr lang="en-US" dirty="0"/>
              <a:t>Custom Tabulations</a:t>
            </a:r>
          </a:p>
          <a:p>
            <a:endParaRPr lang="en-US" dirty="0"/>
          </a:p>
        </p:txBody>
      </p:sp>
      <p:pic>
        <p:nvPicPr>
          <p:cNvPr id="6" name="Picture 5">
            <a:extLst>
              <a:ext uri="{FF2B5EF4-FFF2-40B4-BE49-F238E27FC236}">
                <a16:creationId xmlns:a16="http://schemas.microsoft.com/office/drawing/2014/main" id="{26031CCA-FAB1-493F-A180-D9DEE854FBF3}"/>
              </a:ext>
            </a:extLst>
          </p:cNvPr>
          <p:cNvPicPr>
            <a:picLocks noChangeAspect="1"/>
          </p:cNvPicPr>
          <p:nvPr/>
        </p:nvPicPr>
        <p:blipFill>
          <a:blip r:embed="rId2"/>
          <a:stretch>
            <a:fillRect/>
          </a:stretch>
        </p:blipFill>
        <p:spPr>
          <a:xfrm>
            <a:off x="5234609" y="1745306"/>
            <a:ext cx="6119191" cy="4390451"/>
          </a:xfrm>
          <a:prstGeom prst="rect">
            <a:avLst/>
          </a:prstGeom>
        </p:spPr>
      </p:pic>
    </p:spTree>
    <p:extLst>
      <p:ext uri="{BB962C8B-B14F-4D97-AF65-F5344CB8AC3E}">
        <p14:creationId xmlns:p14="http://schemas.microsoft.com/office/powerpoint/2010/main" val="296045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B69A-46B1-4E55-AC57-4D380B009E15}"/>
              </a:ext>
            </a:extLst>
          </p:cNvPr>
          <p:cNvSpPr>
            <a:spLocks noGrp="1"/>
          </p:cNvSpPr>
          <p:nvPr>
            <p:ph type="title"/>
          </p:nvPr>
        </p:nvSpPr>
        <p:spPr/>
        <p:txBody>
          <a:bodyPr/>
          <a:lstStyle/>
          <a:p>
            <a:r>
              <a:rPr lang="en-US" dirty="0"/>
              <a:t>Census QuickFacts</a:t>
            </a:r>
          </a:p>
        </p:txBody>
      </p:sp>
      <p:sp>
        <p:nvSpPr>
          <p:cNvPr id="3" name="Content Placeholder 2">
            <a:extLst>
              <a:ext uri="{FF2B5EF4-FFF2-40B4-BE49-F238E27FC236}">
                <a16:creationId xmlns:a16="http://schemas.microsoft.com/office/drawing/2014/main" id="{23CEFBA3-B8A1-45B2-9A84-4F3F8FA67741}"/>
              </a:ext>
            </a:extLst>
          </p:cNvPr>
          <p:cNvSpPr>
            <a:spLocks noGrp="1"/>
          </p:cNvSpPr>
          <p:nvPr>
            <p:ph sz="half" idx="1"/>
          </p:nvPr>
        </p:nvSpPr>
        <p:spPr>
          <a:xfrm>
            <a:off x="317629" y="2069686"/>
            <a:ext cx="4824214" cy="4351338"/>
          </a:xfrm>
        </p:spPr>
        <p:txBody>
          <a:bodyPr>
            <a:normAutofit/>
          </a:bodyPr>
          <a:lstStyle/>
          <a:p>
            <a:r>
              <a:rPr lang="en-US" dirty="0"/>
              <a:t>Easy to Use</a:t>
            </a:r>
          </a:p>
          <a:p>
            <a:r>
              <a:rPr lang="en-US" dirty="0"/>
              <a:t>Tables, Maps and Charts</a:t>
            </a:r>
          </a:p>
          <a:p>
            <a:r>
              <a:rPr lang="en-US" dirty="0"/>
              <a:t>Search by Locale</a:t>
            </a:r>
          </a:p>
          <a:p>
            <a:r>
              <a:rPr lang="en-US" dirty="0"/>
              <a:t>Multiple Facts to Search By</a:t>
            </a:r>
          </a:p>
          <a:p>
            <a:r>
              <a:rPr lang="en-US" dirty="0"/>
              <a:t>Easy to Export, Embed, Share to Social Media</a:t>
            </a:r>
          </a:p>
          <a:p>
            <a:endParaRPr lang="en-US" dirty="0"/>
          </a:p>
        </p:txBody>
      </p:sp>
      <p:pic>
        <p:nvPicPr>
          <p:cNvPr id="5" name="Picture 4">
            <a:extLst>
              <a:ext uri="{FF2B5EF4-FFF2-40B4-BE49-F238E27FC236}">
                <a16:creationId xmlns:a16="http://schemas.microsoft.com/office/drawing/2014/main" id="{66C7683C-D4AD-44AE-86D1-51E9C1F6B1A5}"/>
              </a:ext>
            </a:extLst>
          </p:cNvPr>
          <p:cNvPicPr>
            <a:picLocks noChangeAspect="1"/>
          </p:cNvPicPr>
          <p:nvPr/>
        </p:nvPicPr>
        <p:blipFill>
          <a:blip r:embed="rId2"/>
          <a:stretch>
            <a:fillRect/>
          </a:stretch>
        </p:blipFill>
        <p:spPr>
          <a:xfrm>
            <a:off x="5565913" y="1872189"/>
            <a:ext cx="6308458" cy="4258210"/>
          </a:xfrm>
          <a:prstGeom prst="rect">
            <a:avLst/>
          </a:prstGeom>
        </p:spPr>
      </p:pic>
    </p:spTree>
    <p:extLst>
      <p:ext uri="{BB962C8B-B14F-4D97-AF65-F5344CB8AC3E}">
        <p14:creationId xmlns:p14="http://schemas.microsoft.com/office/powerpoint/2010/main" val="48753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D654-B07D-4081-B81B-361B2FC7CA77}"/>
              </a:ext>
            </a:extLst>
          </p:cNvPr>
          <p:cNvSpPr>
            <a:spLocks noGrp="1"/>
          </p:cNvSpPr>
          <p:nvPr>
            <p:ph type="title"/>
          </p:nvPr>
        </p:nvSpPr>
        <p:spPr/>
        <p:txBody>
          <a:bodyPr/>
          <a:lstStyle/>
          <a:p>
            <a:r>
              <a:rPr lang="en-US" dirty="0"/>
              <a:t>Geography</a:t>
            </a:r>
          </a:p>
        </p:txBody>
      </p:sp>
      <p:pic>
        <p:nvPicPr>
          <p:cNvPr id="3" name="Picture 2">
            <a:extLst>
              <a:ext uri="{FF2B5EF4-FFF2-40B4-BE49-F238E27FC236}">
                <a16:creationId xmlns:a16="http://schemas.microsoft.com/office/drawing/2014/main" id="{7D189D4C-DDF8-48C1-A823-1E0C89F1478F}"/>
              </a:ext>
            </a:extLst>
          </p:cNvPr>
          <p:cNvPicPr>
            <a:picLocks noChangeAspect="1"/>
          </p:cNvPicPr>
          <p:nvPr/>
        </p:nvPicPr>
        <p:blipFill>
          <a:blip r:embed="rId2"/>
          <a:stretch>
            <a:fillRect/>
          </a:stretch>
        </p:blipFill>
        <p:spPr>
          <a:xfrm>
            <a:off x="7230740" y="2256917"/>
            <a:ext cx="4613391" cy="3588193"/>
          </a:xfrm>
          <a:prstGeom prst="rect">
            <a:avLst/>
          </a:prstGeom>
        </p:spPr>
      </p:pic>
      <p:pic>
        <p:nvPicPr>
          <p:cNvPr id="4" name="Picture 3">
            <a:extLst>
              <a:ext uri="{FF2B5EF4-FFF2-40B4-BE49-F238E27FC236}">
                <a16:creationId xmlns:a16="http://schemas.microsoft.com/office/drawing/2014/main" id="{B5423EAB-DA4A-4814-B0A4-A465192B5465}"/>
              </a:ext>
            </a:extLst>
          </p:cNvPr>
          <p:cNvPicPr>
            <a:picLocks noChangeAspect="1"/>
          </p:cNvPicPr>
          <p:nvPr/>
        </p:nvPicPr>
        <p:blipFill>
          <a:blip r:embed="rId3"/>
          <a:stretch>
            <a:fillRect/>
          </a:stretch>
        </p:blipFill>
        <p:spPr>
          <a:xfrm>
            <a:off x="4066297" y="2078622"/>
            <a:ext cx="3164443" cy="3944782"/>
          </a:xfrm>
          <a:prstGeom prst="rect">
            <a:avLst/>
          </a:prstGeom>
        </p:spPr>
      </p:pic>
      <p:sp>
        <p:nvSpPr>
          <p:cNvPr id="5" name="TextBox 4">
            <a:extLst>
              <a:ext uri="{FF2B5EF4-FFF2-40B4-BE49-F238E27FC236}">
                <a16:creationId xmlns:a16="http://schemas.microsoft.com/office/drawing/2014/main" id="{445231DC-C154-4CC6-ABD4-4020D03A7973}"/>
              </a:ext>
            </a:extLst>
          </p:cNvPr>
          <p:cNvSpPr txBox="1"/>
          <p:nvPr/>
        </p:nvSpPr>
        <p:spPr>
          <a:xfrm>
            <a:off x="371061" y="2078622"/>
            <a:ext cx="3458817"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Interactive Maps</a:t>
            </a:r>
          </a:p>
          <a:p>
            <a:pPr marL="285750" indent="-285750">
              <a:buFont typeface="Arial" panose="020B0604020202020204" pitchFamily="34" charset="0"/>
              <a:buChar char="•"/>
            </a:pPr>
            <a:r>
              <a:rPr lang="en-US" sz="2800" dirty="0"/>
              <a:t>Infographics</a:t>
            </a:r>
          </a:p>
          <a:p>
            <a:pPr marL="285750" indent="-285750">
              <a:buFont typeface="Arial" panose="020B0604020202020204" pitchFamily="34" charset="0"/>
              <a:buChar char="•"/>
            </a:pPr>
            <a:r>
              <a:rPr lang="en-US" sz="2800" dirty="0"/>
              <a:t>Fact Sheets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6043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D654-B07D-4081-B81B-361B2FC7CA77}"/>
              </a:ext>
            </a:extLst>
          </p:cNvPr>
          <p:cNvSpPr>
            <a:spLocks noGrp="1"/>
          </p:cNvSpPr>
          <p:nvPr>
            <p:ph type="title"/>
          </p:nvPr>
        </p:nvSpPr>
        <p:spPr/>
        <p:txBody>
          <a:bodyPr/>
          <a:lstStyle/>
          <a:p>
            <a:r>
              <a:rPr lang="en-US" dirty="0"/>
              <a:t>My Congressional District</a:t>
            </a:r>
          </a:p>
        </p:txBody>
      </p:sp>
      <p:pic>
        <p:nvPicPr>
          <p:cNvPr id="3" name="Picture 2">
            <a:extLst>
              <a:ext uri="{FF2B5EF4-FFF2-40B4-BE49-F238E27FC236}">
                <a16:creationId xmlns:a16="http://schemas.microsoft.com/office/drawing/2014/main" id="{CBB23C72-F804-4D26-A68B-1D4E6133B94E}"/>
              </a:ext>
            </a:extLst>
          </p:cNvPr>
          <p:cNvPicPr>
            <a:picLocks noChangeAspect="1"/>
          </p:cNvPicPr>
          <p:nvPr/>
        </p:nvPicPr>
        <p:blipFill>
          <a:blip r:embed="rId2"/>
          <a:stretch>
            <a:fillRect/>
          </a:stretch>
        </p:blipFill>
        <p:spPr>
          <a:xfrm>
            <a:off x="6279242" y="1802296"/>
            <a:ext cx="5074558" cy="4591208"/>
          </a:xfrm>
          <a:prstGeom prst="rect">
            <a:avLst/>
          </a:prstGeom>
        </p:spPr>
      </p:pic>
      <p:sp>
        <p:nvSpPr>
          <p:cNvPr id="5" name="Content Placeholder 4">
            <a:extLst>
              <a:ext uri="{FF2B5EF4-FFF2-40B4-BE49-F238E27FC236}">
                <a16:creationId xmlns:a16="http://schemas.microsoft.com/office/drawing/2014/main" id="{E87B877A-E126-402A-AC2A-D562885EE99B}"/>
              </a:ext>
            </a:extLst>
          </p:cNvPr>
          <p:cNvSpPr>
            <a:spLocks noGrp="1"/>
          </p:cNvSpPr>
          <p:nvPr>
            <p:ph idx="1"/>
          </p:nvPr>
        </p:nvSpPr>
        <p:spPr>
          <a:xfrm>
            <a:off x="357810" y="2132012"/>
            <a:ext cx="4876800" cy="4310132"/>
          </a:xfrm>
        </p:spPr>
        <p:txBody>
          <a:bodyPr/>
          <a:lstStyle/>
          <a:p>
            <a:r>
              <a:rPr lang="en-US" dirty="0"/>
              <a:t>Data by Congressional District</a:t>
            </a:r>
          </a:p>
          <a:p>
            <a:r>
              <a:rPr lang="en-US" dirty="0"/>
              <a:t>Informed by the ACS &amp; CBP</a:t>
            </a:r>
          </a:p>
          <a:p>
            <a:r>
              <a:rPr lang="en-US" dirty="0"/>
              <a:t>Multiple Data Tables</a:t>
            </a:r>
          </a:p>
          <a:p>
            <a:r>
              <a:rPr lang="en-US" dirty="0"/>
              <a:t>Easy to Use</a:t>
            </a:r>
          </a:p>
        </p:txBody>
      </p:sp>
    </p:spTree>
    <p:extLst>
      <p:ext uri="{BB962C8B-B14F-4D97-AF65-F5344CB8AC3E}">
        <p14:creationId xmlns:p14="http://schemas.microsoft.com/office/powerpoint/2010/main" val="2056151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1819</Words>
  <Application>Microsoft Office PowerPoint</Application>
  <PresentationFormat>Widescreen</PresentationFormat>
  <Paragraphs>202</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Gill Sans Nova</vt:lpstr>
      <vt:lpstr>Kunstler Script</vt:lpstr>
      <vt:lpstr>Lora</vt:lpstr>
      <vt:lpstr>Open Sans</vt:lpstr>
      <vt:lpstr>Office Theme</vt:lpstr>
      <vt:lpstr>Cents and Census-Ability: A guide to the 2020 census for Michigan Libraries</vt:lpstr>
      <vt:lpstr>Your Speakers – and what we will discuss</vt:lpstr>
      <vt:lpstr>What is the Decennial Census?</vt:lpstr>
      <vt:lpstr>Participating in the Decennial Census</vt:lpstr>
      <vt:lpstr>Census Data Sets</vt:lpstr>
      <vt:lpstr>American Community Survey</vt:lpstr>
      <vt:lpstr>Census QuickFacts</vt:lpstr>
      <vt:lpstr>Geography</vt:lpstr>
      <vt:lpstr>My Congressional District</vt:lpstr>
      <vt:lpstr>Why the Census is Important to Your Library</vt:lpstr>
      <vt:lpstr>Additional state Funding</vt:lpstr>
      <vt:lpstr> Important Fact: Personnel Requirements for Public Libraries </vt:lpstr>
      <vt:lpstr>Changes in Legal Service Area</vt:lpstr>
      <vt:lpstr>Public Library Class Levels</vt:lpstr>
      <vt:lpstr>When will new numbers be released</vt:lpstr>
      <vt:lpstr>PowerPoint Presentation</vt:lpstr>
      <vt:lpstr>Legal Census-abilities</vt:lpstr>
      <vt:lpstr>Completion</vt:lpstr>
      <vt:lpstr>Title 13, United States Code</vt:lpstr>
      <vt:lpstr>13 U.S. Code § 221.Refusal or neglect to answer questions; false answers</vt:lpstr>
      <vt:lpstr>  13 U.S. Code § 222.Giving suggestions or information with intent to cause inaccurate enumeration of population </vt:lpstr>
      <vt:lpstr>Privacy</vt:lpstr>
      <vt:lpstr>§8. Authenticated transcripts or copies of certain returns; other data; restriction on use; disposition of fees received </vt:lpstr>
      <vt:lpstr>§214. Wrongful disclosure of information </vt:lpstr>
      <vt:lpstr>Elephant in the Room</vt:lpstr>
      <vt:lpstr>Library Privacy Act</vt:lpstr>
      <vt:lpstr>ADA Requirements</vt:lpstr>
      <vt:lpstr>The Census Survey is available in 3 formats. They are:</vt:lpstr>
      <vt:lpstr>The Census Survey is available in 3 formats. They are:</vt:lpstr>
      <vt:lpstr>What do I need to do to ensure that I am not counted multiple times?</vt:lpstr>
      <vt:lpstr>What do I need to do to ensure that I am not counted multiple times?</vt:lpstr>
      <vt:lpstr>True or False: The Census is voluntary.</vt:lpstr>
      <vt:lpstr>True or False: The Census is voluntary.</vt:lpstr>
      <vt:lpstr>If I ____________ my Census form, I could be subjected to a $500 fine.</vt:lpstr>
      <vt:lpstr>The old or “long” form of the Census is now called the __________.</vt:lpstr>
      <vt:lpstr>The old or “long” form of the Census is now called the __________.</vt:lpstr>
      <vt:lpstr>The old or “long” form of the Census is now called the __________.</vt:lpstr>
      <vt:lpstr>Why should libraries help with the 2020 Census?</vt:lpstr>
      <vt:lpstr>Questions?</vt:lpstr>
      <vt:lpstr>We Are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Cents and Census-Ability: A guide to the 2020 census for Michigan Libraries</dc:title>
  <dc:creator>Webb, Kathy (MDE)</dc:creator>
  <cp:lastModifiedBy>Atkin, Evette (MDE)</cp:lastModifiedBy>
  <cp:revision>32</cp:revision>
  <cp:lastPrinted>2019-10-15T18:56:27Z</cp:lastPrinted>
  <dcterms:created xsi:type="dcterms:W3CDTF">2019-09-25T16:41:43Z</dcterms:created>
  <dcterms:modified xsi:type="dcterms:W3CDTF">2019-10-16T19:07:40Z</dcterms:modified>
</cp:coreProperties>
</file>